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6"/>
  </p:notesMasterIdLst>
  <p:sldIdLst>
    <p:sldId id="276" r:id="rId2"/>
    <p:sldId id="278" r:id="rId3"/>
    <p:sldId id="279" r:id="rId4"/>
    <p:sldId id="258" r:id="rId5"/>
    <p:sldId id="259" r:id="rId6"/>
    <p:sldId id="265" r:id="rId7"/>
    <p:sldId id="280" r:id="rId8"/>
    <p:sldId id="266" r:id="rId9"/>
    <p:sldId id="290" r:id="rId10"/>
    <p:sldId id="260" r:id="rId11"/>
    <p:sldId id="268" r:id="rId12"/>
    <p:sldId id="269" r:id="rId13"/>
    <p:sldId id="270" r:id="rId14"/>
    <p:sldId id="271" r:id="rId15"/>
    <p:sldId id="262" r:id="rId16"/>
    <p:sldId id="263" r:id="rId17"/>
    <p:sldId id="275" r:id="rId18"/>
    <p:sldId id="272" r:id="rId19"/>
    <p:sldId id="273" r:id="rId20"/>
    <p:sldId id="283" r:id="rId21"/>
    <p:sldId id="287" r:id="rId22"/>
    <p:sldId id="291" r:id="rId23"/>
    <p:sldId id="28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/>
    <p:restoredTop sz="95884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E64F4-7D69-FD40-8078-D643D102126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CDF45-5844-F84B-954B-B115C7F4F4F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S</a:t>
          </a:r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erving 82-86 students </a:t>
          </a:r>
        </a:p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(ages 3-22 years) </a:t>
          </a:r>
        </a:p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on-site from 27 RI communities and 2 neighboring states</a:t>
          </a:r>
          <a:b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</a:br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(</a:t>
          </a:r>
          <a:r>
            <a:rPr lang="en-US" b="1" dirty="0" err="1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out-of</a:t>
          </a:r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 state students pay FULL tuition)</a:t>
          </a:r>
          <a:br>
            <a:rPr lang="en-US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</a:br>
          <a:endParaRPr lang="en-US" dirty="0"/>
        </a:p>
      </dgm:t>
    </dgm:pt>
    <dgm:pt modelId="{8A0550E1-35C3-D146-B82B-9E3F0198F8D2}" type="parTrans" cxnId="{B30B6027-A75C-0A4F-81C0-DB048E60C777}">
      <dgm:prSet/>
      <dgm:spPr/>
      <dgm:t>
        <a:bodyPr/>
        <a:lstStyle/>
        <a:p>
          <a:endParaRPr lang="en-US"/>
        </a:p>
      </dgm:t>
    </dgm:pt>
    <dgm:pt modelId="{10D399DC-7C65-3E4E-8A47-666930AF8EE5}" type="sibTrans" cxnId="{B30B6027-A75C-0A4F-81C0-DB048E60C777}">
      <dgm:prSet/>
      <dgm:spPr/>
      <dgm:t>
        <a:bodyPr/>
        <a:lstStyle/>
        <a:p>
          <a:endParaRPr lang="en-US"/>
        </a:p>
      </dgm:t>
    </dgm:pt>
    <dgm:pt modelId="{98D1F549-140C-6F4D-89A0-CAF56703EF6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Audiology Clinic serves approximately 50,000 children annually</a:t>
          </a:r>
        </a:p>
      </dgm:t>
    </dgm:pt>
    <dgm:pt modelId="{B2BE0F82-1628-0F43-801A-AAE93D6F2BD8}" type="parTrans" cxnId="{570C1D38-D37A-F144-93D1-A03A1E2C874C}">
      <dgm:prSet/>
      <dgm:spPr/>
      <dgm:t>
        <a:bodyPr/>
        <a:lstStyle/>
        <a:p>
          <a:endParaRPr lang="en-US"/>
        </a:p>
      </dgm:t>
    </dgm:pt>
    <dgm:pt modelId="{A71C9167-8E63-1A4E-9190-F19CB75388F0}" type="sibTrans" cxnId="{570C1D38-D37A-F144-93D1-A03A1E2C874C}">
      <dgm:prSet/>
      <dgm:spPr/>
      <dgm:t>
        <a:bodyPr/>
        <a:lstStyle/>
        <a:p>
          <a:endParaRPr lang="en-US"/>
        </a:p>
      </dgm:t>
    </dgm:pt>
    <dgm:pt modelId="{575296E1-D5F9-D64A-BB29-830D484637D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Serving 30+ students through Compass Outreach throughout Rhode Island</a:t>
          </a:r>
          <a:br>
            <a:rPr lang="en-US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</a:br>
          <a:endParaRPr lang="en-US" dirty="0">
            <a:solidFill>
              <a:srgbClr val="000090"/>
            </a:solidFill>
            <a:latin typeface="Calibri" panose="020F0502020204030204" pitchFamily="34" charset="0"/>
            <a:ea typeface="ＭＳ Ｐゴシック" charset="0"/>
            <a:cs typeface="Calibri" panose="020F0502020204030204" pitchFamily="34" charset="0"/>
          </a:endParaRPr>
        </a:p>
      </dgm:t>
    </dgm:pt>
    <dgm:pt modelId="{E9200FF1-C9FA-C841-9163-99315DBC77E7}" type="parTrans" cxnId="{1A6ACE45-C08C-1A48-A72E-8ADDB203B162}">
      <dgm:prSet/>
      <dgm:spPr/>
      <dgm:t>
        <a:bodyPr/>
        <a:lstStyle/>
        <a:p>
          <a:endParaRPr lang="en-US"/>
        </a:p>
      </dgm:t>
    </dgm:pt>
    <dgm:pt modelId="{67ECEBCE-338D-4B4F-8D2C-DDE89FC64544}" type="sibTrans" cxnId="{1A6ACE45-C08C-1A48-A72E-8ADDB203B162}">
      <dgm:prSet/>
      <dgm:spPr/>
      <dgm:t>
        <a:bodyPr/>
        <a:lstStyle/>
        <a:p>
          <a:endParaRPr lang="en-US"/>
        </a:p>
      </dgm:t>
    </dgm:pt>
    <dgm:pt modelId="{F446B587-EC71-FC4E-A6D1-DBB45282DBD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Serving 12-16 Rhode Island families (0-3) in an EI sponsored program</a:t>
          </a:r>
          <a:endParaRPr lang="en-US" b="1" dirty="0">
            <a:solidFill>
              <a:schemeClr val="tx1"/>
            </a:solidFill>
          </a:endParaRPr>
        </a:p>
      </dgm:t>
    </dgm:pt>
    <dgm:pt modelId="{7F04E1BE-31C7-A54E-9357-5F702A689F7E}" type="parTrans" cxnId="{9F1EE0BD-AF3A-7840-ADF2-0DE1DAFA7CE1}">
      <dgm:prSet/>
      <dgm:spPr/>
      <dgm:t>
        <a:bodyPr/>
        <a:lstStyle/>
        <a:p>
          <a:endParaRPr lang="en-US"/>
        </a:p>
      </dgm:t>
    </dgm:pt>
    <dgm:pt modelId="{FC60F1E5-8865-9C42-927F-EFB315B27633}" type="sibTrans" cxnId="{9F1EE0BD-AF3A-7840-ADF2-0DE1DAFA7CE1}">
      <dgm:prSet/>
      <dgm:spPr/>
      <dgm:t>
        <a:bodyPr/>
        <a:lstStyle/>
        <a:p>
          <a:endParaRPr lang="en-US"/>
        </a:p>
      </dgm:t>
    </dgm:pt>
    <dgm:pt modelId="{DDADB1FE-314B-A246-9458-77028560588F}" type="pres">
      <dgm:prSet presAssocID="{1B6E64F4-7D69-FD40-8078-D643D1021260}" presName="diagram" presStyleCnt="0">
        <dgm:presLayoutVars>
          <dgm:dir/>
          <dgm:resizeHandles val="exact"/>
        </dgm:presLayoutVars>
      </dgm:prSet>
      <dgm:spPr/>
    </dgm:pt>
    <dgm:pt modelId="{2B7FFB9F-900D-904B-A0EC-E5E02702621A}" type="pres">
      <dgm:prSet presAssocID="{1BACDF45-5844-F84B-954B-B115C7F4F4F9}" presName="node" presStyleLbl="node1" presStyleIdx="0" presStyleCnt="4">
        <dgm:presLayoutVars>
          <dgm:bulletEnabled val="1"/>
        </dgm:presLayoutVars>
      </dgm:prSet>
      <dgm:spPr/>
    </dgm:pt>
    <dgm:pt modelId="{091E5FC0-FEB5-D24E-B6F6-9C10FA4ABBA6}" type="pres">
      <dgm:prSet presAssocID="{10D399DC-7C65-3E4E-8A47-666930AF8EE5}" presName="sibTrans" presStyleCnt="0"/>
      <dgm:spPr/>
    </dgm:pt>
    <dgm:pt modelId="{2800D69D-6041-4A4B-935C-D83C04101CB1}" type="pres">
      <dgm:prSet presAssocID="{575296E1-D5F9-D64A-BB29-830D484637DA}" presName="node" presStyleLbl="node1" presStyleIdx="1" presStyleCnt="4">
        <dgm:presLayoutVars>
          <dgm:bulletEnabled val="1"/>
        </dgm:presLayoutVars>
      </dgm:prSet>
      <dgm:spPr/>
    </dgm:pt>
    <dgm:pt modelId="{02F6EDF4-E9E1-F14C-93E3-5CD31F425397}" type="pres">
      <dgm:prSet presAssocID="{67ECEBCE-338D-4B4F-8D2C-DDE89FC64544}" presName="sibTrans" presStyleCnt="0"/>
      <dgm:spPr/>
    </dgm:pt>
    <dgm:pt modelId="{1A3144D7-879B-354F-ABC9-FC401AEA9C78}" type="pres">
      <dgm:prSet presAssocID="{F446B587-EC71-FC4E-A6D1-DBB45282DBDC}" presName="node" presStyleLbl="node1" presStyleIdx="2" presStyleCnt="4">
        <dgm:presLayoutVars>
          <dgm:bulletEnabled val="1"/>
        </dgm:presLayoutVars>
      </dgm:prSet>
      <dgm:spPr/>
    </dgm:pt>
    <dgm:pt modelId="{D05080BD-9F09-4640-8EC1-37377F1468A5}" type="pres">
      <dgm:prSet presAssocID="{FC60F1E5-8865-9C42-927F-EFB315B27633}" presName="sibTrans" presStyleCnt="0"/>
      <dgm:spPr/>
    </dgm:pt>
    <dgm:pt modelId="{30D76253-4D2E-E246-81C2-1D2C8E7BA929}" type="pres">
      <dgm:prSet presAssocID="{98D1F549-140C-6F4D-89A0-CAF56703EF6E}" presName="node" presStyleLbl="node1" presStyleIdx="3" presStyleCnt="4">
        <dgm:presLayoutVars>
          <dgm:bulletEnabled val="1"/>
        </dgm:presLayoutVars>
      </dgm:prSet>
      <dgm:spPr/>
    </dgm:pt>
  </dgm:ptLst>
  <dgm:cxnLst>
    <dgm:cxn modelId="{B30B6027-A75C-0A4F-81C0-DB048E60C777}" srcId="{1B6E64F4-7D69-FD40-8078-D643D1021260}" destId="{1BACDF45-5844-F84B-954B-B115C7F4F4F9}" srcOrd="0" destOrd="0" parTransId="{8A0550E1-35C3-D146-B82B-9E3F0198F8D2}" sibTransId="{10D399DC-7C65-3E4E-8A47-666930AF8EE5}"/>
    <dgm:cxn modelId="{570C1D38-D37A-F144-93D1-A03A1E2C874C}" srcId="{1B6E64F4-7D69-FD40-8078-D643D1021260}" destId="{98D1F549-140C-6F4D-89A0-CAF56703EF6E}" srcOrd="3" destOrd="0" parTransId="{B2BE0F82-1628-0F43-801A-AAE93D6F2BD8}" sibTransId="{A71C9167-8E63-1A4E-9190-F19CB75388F0}"/>
    <dgm:cxn modelId="{1A6ACE45-C08C-1A48-A72E-8ADDB203B162}" srcId="{1B6E64F4-7D69-FD40-8078-D643D1021260}" destId="{575296E1-D5F9-D64A-BB29-830D484637DA}" srcOrd="1" destOrd="0" parTransId="{E9200FF1-C9FA-C841-9163-99315DBC77E7}" sibTransId="{67ECEBCE-338D-4B4F-8D2C-DDE89FC64544}"/>
    <dgm:cxn modelId="{B33C4967-2EFC-3448-AC28-981E2001DE55}" type="presOf" srcId="{F446B587-EC71-FC4E-A6D1-DBB45282DBDC}" destId="{1A3144D7-879B-354F-ABC9-FC401AEA9C78}" srcOrd="0" destOrd="0" presId="urn:microsoft.com/office/officeart/2005/8/layout/default"/>
    <dgm:cxn modelId="{38464E54-6105-BF4C-8818-88805E8BE925}" type="presOf" srcId="{1B6E64F4-7D69-FD40-8078-D643D1021260}" destId="{DDADB1FE-314B-A246-9458-77028560588F}" srcOrd="0" destOrd="0" presId="urn:microsoft.com/office/officeart/2005/8/layout/default"/>
    <dgm:cxn modelId="{58709194-38DB-F944-B95C-724DF366DBBC}" type="presOf" srcId="{575296E1-D5F9-D64A-BB29-830D484637DA}" destId="{2800D69D-6041-4A4B-935C-D83C04101CB1}" srcOrd="0" destOrd="0" presId="urn:microsoft.com/office/officeart/2005/8/layout/default"/>
    <dgm:cxn modelId="{9D2F3CA7-6F01-B84B-81DB-769BFD60E997}" type="presOf" srcId="{1BACDF45-5844-F84B-954B-B115C7F4F4F9}" destId="{2B7FFB9F-900D-904B-A0EC-E5E02702621A}" srcOrd="0" destOrd="0" presId="urn:microsoft.com/office/officeart/2005/8/layout/default"/>
    <dgm:cxn modelId="{9F1EE0BD-AF3A-7840-ADF2-0DE1DAFA7CE1}" srcId="{1B6E64F4-7D69-FD40-8078-D643D1021260}" destId="{F446B587-EC71-FC4E-A6D1-DBB45282DBDC}" srcOrd="2" destOrd="0" parTransId="{7F04E1BE-31C7-A54E-9357-5F702A689F7E}" sibTransId="{FC60F1E5-8865-9C42-927F-EFB315B27633}"/>
    <dgm:cxn modelId="{1C7FBCEC-C78A-D64E-BE51-A633ABEBFC4F}" type="presOf" srcId="{98D1F549-140C-6F4D-89A0-CAF56703EF6E}" destId="{30D76253-4D2E-E246-81C2-1D2C8E7BA929}" srcOrd="0" destOrd="0" presId="urn:microsoft.com/office/officeart/2005/8/layout/default"/>
    <dgm:cxn modelId="{CCB0851A-1036-2245-B2FB-D5667A38789C}" type="presParOf" srcId="{DDADB1FE-314B-A246-9458-77028560588F}" destId="{2B7FFB9F-900D-904B-A0EC-E5E02702621A}" srcOrd="0" destOrd="0" presId="urn:microsoft.com/office/officeart/2005/8/layout/default"/>
    <dgm:cxn modelId="{B39C115B-BF49-E04B-9668-566C9F17ED78}" type="presParOf" srcId="{DDADB1FE-314B-A246-9458-77028560588F}" destId="{091E5FC0-FEB5-D24E-B6F6-9C10FA4ABBA6}" srcOrd="1" destOrd="0" presId="urn:microsoft.com/office/officeart/2005/8/layout/default"/>
    <dgm:cxn modelId="{2285D2D4-BCC7-9B40-8415-AF691651D8EF}" type="presParOf" srcId="{DDADB1FE-314B-A246-9458-77028560588F}" destId="{2800D69D-6041-4A4B-935C-D83C04101CB1}" srcOrd="2" destOrd="0" presId="urn:microsoft.com/office/officeart/2005/8/layout/default"/>
    <dgm:cxn modelId="{9184BE33-7DF8-0F43-9C26-BF216D7FBF71}" type="presParOf" srcId="{DDADB1FE-314B-A246-9458-77028560588F}" destId="{02F6EDF4-E9E1-F14C-93E3-5CD31F425397}" srcOrd="3" destOrd="0" presId="urn:microsoft.com/office/officeart/2005/8/layout/default"/>
    <dgm:cxn modelId="{D5309D89-B1C3-FB4E-8E39-53493D84EDF8}" type="presParOf" srcId="{DDADB1FE-314B-A246-9458-77028560588F}" destId="{1A3144D7-879B-354F-ABC9-FC401AEA9C78}" srcOrd="4" destOrd="0" presId="urn:microsoft.com/office/officeart/2005/8/layout/default"/>
    <dgm:cxn modelId="{9B78E29C-2AEA-484E-8B8F-45A8FE14A276}" type="presParOf" srcId="{DDADB1FE-314B-A246-9458-77028560588F}" destId="{D05080BD-9F09-4640-8EC1-37377F1468A5}" srcOrd="5" destOrd="0" presId="urn:microsoft.com/office/officeart/2005/8/layout/default"/>
    <dgm:cxn modelId="{AC64185E-027B-B545-AC4E-AF11CF7660A1}" type="presParOf" srcId="{DDADB1FE-314B-A246-9458-77028560588F}" destId="{30D76253-4D2E-E246-81C2-1D2C8E7BA9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FFB9F-900D-904B-A0EC-E5E02702621A}">
      <dsp:nvSpPr>
        <dsp:cNvPr id="0" name=""/>
        <dsp:cNvSpPr/>
      </dsp:nvSpPr>
      <dsp:spPr>
        <a:xfrm>
          <a:off x="175347" y="1580"/>
          <a:ext cx="3514490" cy="210869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S</a:t>
          </a: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erving 82-86 students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(ages 3-22 years)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on-site from 27 RI communities and 2 neighboring states</a:t>
          </a:r>
          <a:b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</a:b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(</a:t>
          </a:r>
          <a:r>
            <a:rPr lang="en-US" sz="1800" b="1" kern="1200" dirty="0" err="1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out-of</a:t>
          </a: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 state students pay FULL tuition)</a:t>
          </a:r>
          <a:br>
            <a:rPr lang="en-US" sz="1800" kern="1200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</a:br>
          <a:endParaRPr lang="en-US" sz="1800" kern="1200" dirty="0"/>
        </a:p>
      </dsp:txBody>
      <dsp:txXfrm>
        <a:off x="175347" y="1580"/>
        <a:ext cx="3514490" cy="2108694"/>
      </dsp:txXfrm>
    </dsp:sp>
    <dsp:sp modelId="{2800D69D-6041-4A4B-935C-D83C04101CB1}">
      <dsp:nvSpPr>
        <dsp:cNvPr id="0" name=""/>
        <dsp:cNvSpPr/>
      </dsp:nvSpPr>
      <dsp:spPr>
        <a:xfrm>
          <a:off x="4041287" y="1580"/>
          <a:ext cx="3514490" cy="210869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Serving 30+ students through Compass Outreach throughout Rhode Island</a:t>
          </a:r>
          <a:br>
            <a:rPr lang="en-US" sz="1800" kern="1200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</a:br>
          <a:endParaRPr lang="en-US" sz="1800" kern="1200" dirty="0">
            <a:solidFill>
              <a:srgbClr val="000090"/>
            </a:solidFill>
            <a:latin typeface="Calibri" panose="020F0502020204030204" pitchFamily="34" charset="0"/>
            <a:ea typeface="ＭＳ Ｐゴシック" charset="0"/>
            <a:cs typeface="Calibri" panose="020F0502020204030204" pitchFamily="34" charset="0"/>
          </a:endParaRPr>
        </a:p>
      </dsp:txBody>
      <dsp:txXfrm>
        <a:off x="4041287" y="1580"/>
        <a:ext cx="3514490" cy="2108694"/>
      </dsp:txXfrm>
    </dsp:sp>
    <dsp:sp modelId="{1A3144D7-879B-354F-ABC9-FC401AEA9C78}">
      <dsp:nvSpPr>
        <dsp:cNvPr id="0" name=""/>
        <dsp:cNvSpPr/>
      </dsp:nvSpPr>
      <dsp:spPr>
        <a:xfrm>
          <a:off x="175347" y="2461724"/>
          <a:ext cx="3514490" cy="210869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rPr>
            <a:t>Serving 12-16 Rhode Island families (0-3) in an EI sponsored program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5347" y="2461724"/>
        <a:ext cx="3514490" cy="2108694"/>
      </dsp:txXfrm>
    </dsp:sp>
    <dsp:sp modelId="{30D76253-4D2E-E246-81C2-1D2C8E7BA929}">
      <dsp:nvSpPr>
        <dsp:cNvPr id="0" name=""/>
        <dsp:cNvSpPr/>
      </dsp:nvSpPr>
      <dsp:spPr>
        <a:xfrm>
          <a:off x="4041287" y="2461724"/>
          <a:ext cx="3514490" cy="21086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Audiology Clinic serves approximately 50,000 children annually</a:t>
          </a:r>
        </a:p>
      </dsp:txBody>
      <dsp:txXfrm>
        <a:off x="4041287" y="2461724"/>
        <a:ext cx="3514490" cy="210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E6A4-3E4D-4C43-86E9-81132BCD513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152F-4197-5647-99C1-6B2A87D4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3B7EE-25E5-C245-918F-6A98E7F7DA35}" type="slidenum">
              <a:rPr lang="en-US"/>
              <a:pPr/>
              <a:t>17</a:t>
            </a:fld>
            <a:endParaRPr lang="en-US"/>
          </a:p>
        </p:txBody>
      </p:sp>
      <p:sp>
        <p:nvSpPr>
          <p:cNvPr id="293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7425" cy="3413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3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2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2133600"/>
            <a:ext cx="45720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45720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964A-9569-1A4F-8D7E-E7790ED3952A}" type="datetime1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501D-07F3-D849-A334-9B7C8FBCC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5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1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84E49C9-C55D-FD48-81B2-8747B165B17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F8D46ED-768F-9E41-980E-332AA34B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88" y="0"/>
            <a:ext cx="932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RISD: An accessible community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5192" y="1426873"/>
            <a:ext cx="11439330" cy="54311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Highly dedicated, professional faculty and staff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Educational philosophy grounded in the belief that all students have a right to full access to the general curriculum.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Focus on the whole child, not only hearing loss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•  A language philosophy that is committed to developing visual </a:t>
            </a:r>
            <a:r>
              <a:rPr lang="en-US" sz="2800" u="sng" dirty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auditory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strengths for learning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Ensuring that students retain this right to full and direct access to instruction requires commitment, innovation, and a strong belief that true success comes to the student who has learned first to think. 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CC00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CC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07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0C2A9-70B4-464F-AEF9-5444754B068E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E8C991-66B6-9C40-B7BC-FEA483A9A91A}" type="slidenum">
              <a:rPr 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4144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does this mean for a child who does not learn easily through audition?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93105"/>
            <a:ext cx="8229600" cy="3633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90"/>
                </a:solidFill>
              </a:rPr>
              <a:t>How does a deaf or hard of hearing child learn best?</a:t>
            </a:r>
          </a:p>
          <a:p>
            <a:pPr marL="0" indent="0" algn="ctr">
              <a:buNone/>
            </a:pPr>
            <a:endParaRPr lang="en-US" sz="40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0090"/>
                </a:solidFill>
              </a:rPr>
              <a:t>No one answer is correct.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98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do we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1524000"/>
            <a:ext cx="10292702" cy="5334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shows us that deaf children learn very differently than hearing children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Deaf students do not learn incidentally in most environments, thereby commonly making  weak and shifting connections to the world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Unlike other sub-groups, deaf children are often part of a linguistic-cultural minority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means that the way they acquire information and function in life often makes them a part of a community that shares a language, culture, and values that in many ways are different from hearing majority</a:t>
            </a:r>
          </a:p>
        </p:txBody>
      </p:sp>
    </p:spTree>
    <p:extLst>
      <p:ext uri="{BB962C8B-B14F-4D97-AF65-F5344CB8AC3E}">
        <p14:creationId xmlns:p14="http://schemas.microsoft.com/office/powerpoint/2010/main" val="20987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7900" y="1019194"/>
            <a:ext cx="10096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95% of deaf children are born to hearing parents 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800" dirty="0"/>
              <a:t>They live a blended life between 2 or 3 cultures.</a:t>
            </a:r>
          </a:p>
          <a:p>
            <a:endParaRPr lang="en-US" sz="2800" dirty="0"/>
          </a:p>
          <a:p>
            <a:r>
              <a:rPr lang="en-US" sz="2800" dirty="0"/>
              <a:t>• Research also shows that individual differences among deaf  and    </a:t>
            </a:r>
            <a:br>
              <a:rPr lang="en-US" sz="2800" dirty="0"/>
            </a:br>
            <a:r>
              <a:rPr lang="en-US" sz="2800" dirty="0"/>
              <a:t>   hard of hearing children are far greater than differences among </a:t>
            </a:r>
            <a:br>
              <a:rPr lang="en-US" sz="2800" dirty="0"/>
            </a:br>
            <a:r>
              <a:rPr lang="en-US" sz="2800" dirty="0"/>
              <a:t>   hearing children of the same age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• This then requires fewer standard approaches and greater </a:t>
            </a:r>
            <a:br>
              <a:rPr lang="en-US" sz="2800" dirty="0"/>
            </a:br>
            <a:r>
              <a:rPr lang="en-US" sz="2800" dirty="0"/>
              <a:t>  individualization of instruction; not simply about modifications to a </a:t>
            </a:r>
            <a:br>
              <a:rPr lang="en-US" sz="2800" dirty="0"/>
            </a:br>
            <a:r>
              <a:rPr lang="en-US" sz="2800" dirty="0"/>
              <a:t>  curriculum or adding hearing aids</a:t>
            </a:r>
          </a:p>
        </p:txBody>
      </p:sp>
    </p:spTree>
    <p:extLst>
      <p:ext uri="{BB962C8B-B14F-4D97-AF65-F5344CB8AC3E}">
        <p14:creationId xmlns:p14="http://schemas.microsoft.com/office/powerpoint/2010/main" val="6047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077" y="814007"/>
            <a:ext cx="101703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Deaf Children who have full access to language will have the most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flexible cognitive skills and will have the greatest success with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learning academic content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Many deaf and hard of hearing children arrive to school with weak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or no formal language structure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Deafness, itself, does not limit cognitive ability, rather  a lack of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experiences with clear language at early ages and inconsistent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comprehension/ connections to background knowledge can be the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limiting factor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Research tells us that early access to sign language       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enhances potential for spoken language development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10129" y="444674"/>
            <a:ext cx="17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More research...</a:t>
            </a:r>
          </a:p>
        </p:txBody>
      </p:sp>
    </p:spTree>
    <p:extLst>
      <p:ext uri="{BB962C8B-B14F-4D97-AF65-F5344CB8AC3E}">
        <p14:creationId xmlns:p14="http://schemas.microsoft.com/office/powerpoint/2010/main" val="10507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933061" y="1448931"/>
            <a:ext cx="10543591" cy="46010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Thinking clearly, making intelligent and informed choices and connections, understanding meaning and consequence are the highest goals of any educational effort. This starts with a complete language structure.</a:t>
            </a:r>
            <a:b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Fluency in spoken and written English is important to many deaf people.  It is critical that cognition, connections, and language develop first as naturally as possible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E7C46E-9BB7-A947-A475-9522C6A2F8DB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D2E7A2-D66D-7A4D-9E08-ECCA0B89E112}" type="slidenum">
              <a:rPr 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061" y="721277"/>
            <a:ext cx="694920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tells us that…</a:t>
            </a:r>
          </a:p>
        </p:txBody>
      </p:sp>
    </p:spTree>
    <p:extLst>
      <p:ext uri="{BB962C8B-B14F-4D97-AF65-F5344CB8AC3E}">
        <p14:creationId xmlns:p14="http://schemas.microsoft.com/office/powerpoint/2010/main" val="42371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>
          <a:xfrm>
            <a:off x="1063691" y="1212980"/>
            <a:ext cx="10338318" cy="56450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Language, communication, and cognition are intricately tied together</a:t>
            </a:r>
            <a:b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Language and speech are not the same thing</a:t>
            </a:r>
            <a:b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By focusing on developing strong cognitive skills using American Sign Language (ASL), young students can learn, first and foremost, to think  bound together by a common language</a:t>
            </a:r>
            <a:b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The progression to written and spoken language can then be carefully individualized and follows naturally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52BA71-AA75-BC4C-B61C-D51D18527085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BCAAF5-2B89-F149-B732-E964DB20369B}" type="slidenum">
              <a:rPr 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9666" name="Group 2"/>
          <p:cNvGrpSpPr>
            <a:grpSpLocks/>
          </p:cNvGrpSpPr>
          <p:nvPr/>
        </p:nvGrpSpPr>
        <p:grpSpPr bwMode="auto">
          <a:xfrm>
            <a:off x="3429000" y="4845050"/>
            <a:ext cx="5486400" cy="1219200"/>
            <a:chOff x="1200" y="3052"/>
            <a:chExt cx="3456" cy="768"/>
          </a:xfrm>
        </p:grpSpPr>
        <p:grpSp>
          <p:nvGrpSpPr>
            <p:cNvPr id="2929667" name="Group 3"/>
            <p:cNvGrpSpPr>
              <a:grpSpLocks/>
            </p:cNvGrpSpPr>
            <p:nvPr/>
          </p:nvGrpSpPr>
          <p:grpSpPr bwMode="auto">
            <a:xfrm>
              <a:off x="1488" y="3052"/>
              <a:ext cx="3168" cy="768"/>
              <a:chOff x="1488" y="3052"/>
              <a:chExt cx="3168" cy="768"/>
            </a:xfrm>
          </p:grpSpPr>
          <p:sp>
            <p:nvSpPr>
              <p:cNvPr id="2929668" name="Freeform 4"/>
              <p:cNvSpPr>
                <a:spLocks/>
              </p:cNvSpPr>
              <p:nvPr/>
            </p:nvSpPr>
            <p:spPr bwMode="auto">
              <a:xfrm>
                <a:off x="4096" y="3052"/>
                <a:ext cx="560" cy="767"/>
              </a:xfrm>
              <a:custGeom>
                <a:avLst/>
                <a:gdLst>
                  <a:gd name="T0" fmla="*/ 210 w 445"/>
                  <a:gd name="T1" fmla="*/ 613 h 614"/>
                  <a:gd name="T2" fmla="*/ 0 w 445"/>
                  <a:gd name="T3" fmla="*/ 261 h 614"/>
                  <a:gd name="T4" fmla="*/ 196 w 445"/>
                  <a:gd name="T5" fmla="*/ 0 h 614"/>
                  <a:gd name="T6" fmla="*/ 444 w 445"/>
                  <a:gd name="T7" fmla="*/ 305 h 614"/>
                  <a:gd name="T8" fmla="*/ 210 w 445"/>
                  <a:gd name="T9" fmla="*/ 61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614">
                    <a:moveTo>
                      <a:pt x="210" y="613"/>
                    </a:moveTo>
                    <a:lnTo>
                      <a:pt x="0" y="261"/>
                    </a:lnTo>
                    <a:lnTo>
                      <a:pt x="196" y="0"/>
                    </a:lnTo>
                    <a:lnTo>
                      <a:pt x="444" y="305"/>
                    </a:lnTo>
                    <a:lnTo>
                      <a:pt x="210" y="613"/>
                    </a:lnTo>
                  </a:path>
                </a:pathLst>
              </a:custGeom>
              <a:solidFill>
                <a:srgbClr val="9900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669" name="Freeform 5"/>
              <p:cNvSpPr>
                <a:spLocks/>
              </p:cNvSpPr>
              <p:nvPr/>
            </p:nvSpPr>
            <p:spPr bwMode="auto">
              <a:xfrm>
                <a:off x="1742" y="3052"/>
                <a:ext cx="2603" cy="328"/>
              </a:xfrm>
              <a:custGeom>
                <a:avLst/>
                <a:gdLst>
                  <a:gd name="T0" fmla="*/ 0 w 2068"/>
                  <a:gd name="T1" fmla="*/ 262 h 263"/>
                  <a:gd name="T2" fmla="*/ 1871 w 2068"/>
                  <a:gd name="T3" fmla="*/ 262 h 263"/>
                  <a:gd name="T4" fmla="*/ 2067 w 2068"/>
                  <a:gd name="T5" fmla="*/ 0 h 263"/>
                  <a:gd name="T6" fmla="*/ 264 w 2068"/>
                  <a:gd name="T7" fmla="*/ 0 h 263"/>
                  <a:gd name="T8" fmla="*/ 0 w 2068"/>
                  <a:gd name="T9" fmla="*/ 26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8" h="263">
                    <a:moveTo>
                      <a:pt x="0" y="262"/>
                    </a:moveTo>
                    <a:lnTo>
                      <a:pt x="1871" y="262"/>
                    </a:lnTo>
                    <a:lnTo>
                      <a:pt x="2067" y="0"/>
                    </a:lnTo>
                    <a:lnTo>
                      <a:pt x="264" y="0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0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670" name="Freeform 6"/>
              <p:cNvSpPr>
                <a:spLocks/>
              </p:cNvSpPr>
              <p:nvPr/>
            </p:nvSpPr>
            <p:spPr bwMode="auto">
              <a:xfrm>
                <a:off x="1488" y="3378"/>
                <a:ext cx="2875" cy="442"/>
              </a:xfrm>
              <a:custGeom>
                <a:avLst/>
                <a:gdLst>
                  <a:gd name="T0" fmla="*/ 201 w 2284"/>
                  <a:gd name="T1" fmla="*/ 0 h 354"/>
                  <a:gd name="T2" fmla="*/ 2072 w 2284"/>
                  <a:gd name="T3" fmla="*/ 0 h 354"/>
                  <a:gd name="T4" fmla="*/ 2283 w 2284"/>
                  <a:gd name="T5" fmla="*/ 353 h 354"/>
                  <a:gd name="T6" fmla="*/ 0 w 2284"/>
                  <a:gd name="T7" fmla="*/ 353 h 354"/>
                  <a:gd name="T8" fmla="*/ 201 w 2284"/>
                  <a:gd name="T9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4" h="354">
                    <a:moveTo>
                      <a:pt x="201" y="0"/>
                    </a:moveTo>
                    <a:lnTo>
                      <a:pt x="2072" y="0"/>
                    </a:lnTo>
                    <a:lnTo>
                      <a:pt x="2283" y="353"/>
                    </a:lnTo>
                    <a:lnTo>
                      <a:pt x="0" y="353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9200B4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29671" name="Text Box 7"/>
            <p:cNvSpPr txBox="1">
              <a:spLocks noChangeArrowheads="1"/>
            </p:cNvSpPr>
            <p:nvPr/>
          </p:nvSpPr>
          <p:spPr bwMode="auto">
            <a:xfrm>
              <a:off x="1200" y="3379"/>
              <a:ext cx="34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0000"/>
                  </a:solidFill>
                  <a:latin typeface="Comic Sans MS" charset="0"/>
                </a:rPr>
                <a:t>CONNECTION</a:t>
              </a:r>
            </a:p>
          </p:txBody>
        </p:sp>
      </p:grpSp>
      <p:grpSp>
        <p:nvGrpSpPr>
          <p:cNvPr id="2929672" name="Group 8"/>
          <p:cNvGrpSpPr>
            <a:grpSpLocks/>
          </p:cNvGrpSpPr>
          <p:nvPr/>
        </p:nvGrpSpPr>
        <p:grpSpPr bwMode="auto">
          <a:xfrm>
            <a:off x="4343401" y="4114800"/>
            <a:ext cx="4024313" cy="1023938"/>
            <a:chOff x="1368" y="3063"/>
            <a:chExt cx="2517" cy="615"/>
          </a:xfrm>
        </p:grpSpPr>
        <p:sp>
          <p:nvSpPr>
            <p:cNvPr id="2929673" name="Freeform 9"/>
            <p:cNvSpPr>
              <a:spLocks/>
            </p:cNvSpPr>
            <p:nvPr/>
          </p:nvSpPr>
          <p:spPr bwMode="auto">
            <a:xfrm>
              <a:off x="3440" y="3063"/>
              <a:ext cx="445" cy="614"/>
            </a:xfrm>
            <a:custGeom>
              <a:avLst/>
              <a:gdLst>
                <a:gd name="T0" fmla="*/ 210 w 445"/>
                <a:gd name="T1" fmla="*/ 613 h 614"/>
                <a:gd name="T2" fmla="*/ 0 w 445"/>
                <a:gd name="T3" fmla="*/ 261 h 614"/>
                <a:gd name="T4" fmla="*/ 196 w 445"/>
                <a:gd name="T5" fmla="*/ 0 h 614"/>
                <a:gd name="T6" fmla="*/ 444 w 445"/>
                <a:gd name="T7" fmla="*/ 305 h 614"/>
                <a:gd name="T8" fmla="*/ 210 w 445"/>
                <a:gd name="T9" fmla="*/ 61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14">
                  <a:moveTo>
                    <a:pt x="210" y="613"/>
                  </a:moveTo>
                  <a:lnTo>
                    <a:pt x="0" y="261"/>
                  </a:lnTo>
                  <a:lnTo>
                    <a:pt x="196" y="0"/>
                  </a:lnTo>
                  <a:lnTo>
                    <a:pt x="444" y="305"/>
                  </a:lnTo>
                  <a:lnTo>
                    <a:pt x="210" y="613"/>
                  </a:lnTo>
                </a:path>
              </a:pathLst>
            </a:custGeom>
            <a:solidFill>
              <a:srgbClr val="FF5FB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74" name="Freeform 10"/>
            <p:cNvSpPr>
              <a:spLocks/>
            </p:cNvSpPr>
            <p:nvPr/>
          </p:nvSpPr>
          <p:spPr bwMode="auto">
            <a:xfrm>
              <a:off x="1570" y="3063"/>
              <a:ext cx="2068" cy="263"/>
            </a:xfrm>
            <a:custGeom>
              <a:avLst/>
              <a:gdLst>
                <a:gd name="T0" fmla="*/ 0 w 2068"/>
                <a:gd name="T1" fmla="*/ 262 h 263"/>
                <a:gd name="T2" fmla="*/ 1871 w 2068"/>
                <a:gd name="T3" fmla="*/ 262 h 263"/>
                <a:gd name="T4" fmla="*/ 2067 w 2068"/>
                <a:gd name="T5" fmla="*/ 0 h 263"/>
                <a:gd name="T6" fmla="*/ 264 w 2068"/>
                <a:gd name="T7" fmla="*/ 0 h 263"/>
                <a:gd name="T8" fmla="*/ 0 w 2068"/>
                <a:gd name="T9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8" h="263">
                  <a:moveTo>
                    <a:pt x="0" y="262"/>
                  </a:moveTo>
                  <a:lnTo>
                    <a:pt x="1871" y="262"/>
                  </a:lnTo>
                  <a:lnTo>
                    <a:pt x="2067" y="0"/>
                  </a:lnTo>
                  <a:lnTo>
                    <a:pt x="264" y="0"/>
                  </a:lnTo>
                  <a:lnTo>
                    <a:pt x="0" y="262"/>
                  </a:lnTo>
                </a:path>
              </a:pathLst>
            </a:custGeom>
            <a:solidFill>
              <a:srgbClr val="8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75" name="Freeform 11"/>
            <p:cNvSpPr>
              <a:spLocks/>
            </p:cNvSpPr>
            <p:nvPr/>
          </p:nvSpPr>
          <p:spPr bwMode="auto">
            <a:xfrm>
              <a:off x="1368" y="3324"/>
              <a:ext cx="2284" cy="354"/>
            </a:xfrm>
            <a:custGeom>
              <a:avLst/>
              <a:gdLst>
                <a:gd name="T0" fmla="*/ 201 w 2284"/>
                <a:gd name="T1" fmla="*/ 0 h 354"/>
                <a:gd name="T2" fmla="*/ 2072 w 2284"/>
                <a:gd name="T3" fmla="*/ 0 h 354"/>
                <a:gd name="T4" fmla="*/ 2283 w 2284"/>
                <a:gd name="T5" fmla="*/ 353 h 354"/>
                <a:gd name="T6" fmla="*/ 0 w 2284"/>
                <a:gd name="T7" fmla="*/ 353 h 354"/>
                <a:gd name="T8" fmla="*/ 201 w 2284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354">
                  <a:moveTo>
                    <a:pt x="201" y="0"/>
                  </a:moveTo>
                  <a:lnTo>
                    <a:pt x="2072" y="0"/>
                  </a:lnTo>
                  <a:lnTo>
                    <a:pt x="2283" y="353"/>
                  </a:lnTo>
                  <a:lnTo>
                    <a:pt x="0" y="353"/>
                  </a:lnTo>
                  <a:lnTo>
                    <a:pt x="201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9676" name="Group 12"/>
          <p:cNvGrpSpPr>
            <a:grpSpLocks/>
          </p:cNvGrpSpPr>
          <p:nvPr/>
        </p:nvGrpSpPr>
        <p:grpSpPr bwMode="auto">
          <a:xfrm>
            <a:off x="4727576" y="3429000"/>
            <a:ext cx="3192463" cy="927100"/>
            <a:chOff x="1606" y="2714"/>
            <a:chExt cx="1997" cy="557"/>
          </a:xfrm>
        </p:grpSpPr>
        <p:sp>
          <p:nvSpPr>
            <p:cNvPr id="2929677" name="Freeform 13"/>
            <p:cNvSpPr>
              <a:spLocks/>
            </p:cNvSpPr>
            <p:nvPr/>
          </p:nvSpPr>
          <p:spPr bwMode="auto">
            <a:xfrm>
              <a:off x="3210" y="2714"/>
              <a:ext cx="393" cy="557"/>
            </a:xfrm>
            <a:custGeom>
              <a:avLst/>
              <a:gdLst>
                <a:gd name="T0" fmla="*/ 200 w 393"/>
                <a:gd name="T1" fmla="*/ 556 h 557"/>
                <a:gd name="T2" fmla="*/ 0 w 393"/>
                <a:gd name="T3" fmla="*/ 195 h 557"/>
                <a:gd name="T4" fmla="*/ 146 w 393"/>
                <a:gd name="T5" fmla="*/ 0 h 557"/>
                <a:gd name="T6" fmla="*/ 392 w 393"/>
                <a:gd name="T7" fmla="*/ 307 h 557"/>
                <a:gd name="T8" fmla="*/ 200 w 393"/>
                <a:gd name="T9" fmla="*/ 55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557">
                  <a:moveTo>
                    <a:pt x="200" y="556"/>
                  </a:moveTo>
                  <a:lnTo>
                    <a:pt x="0" y="195"/>
                  </a:lnTo>
                  <a:lnTo>
                    <a:pt x="146" y="0"/>
                  </a:lnTo>
                  <a:lnTo>
                    <a:pt x="392" y="307"/>
                  </a:lnTo>
                  <a:lnTo>
                    <a:pt x="200" y="556"/>
                  </a:lnTo>
                </a:path>
              </a:pathLst>
            </a:custGeom>
            <a:solidFill>
              <a:srgbClr val="FF5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78" name="Freeform 14"/>
            <p:cNvSpPr>
              <a:spLocks/>
            </p:cNvSpPr>
            <p:nvPr/>
          </p:nvSpPr>
          <p:spPr bwMode="auto">
            <a:xfrm>
              <a:off x="1804" y="2714"/>
              <a:ext cx="1554" cy="197"/>
            </a:xfrm>
            <a:custGeom>
              <a:avLst/>
              <a:gdLst>
                <a:gd name="T0" fmla="*/ 0 w 1554"/>
                <a:gd name="T1" fmla="*/ 196 h 197"/>
                <a:gd name="T2" fmla="*/ 1407 w 1554"/>
                <a:gd name="T3" fmla="*/ 196 h 197"/>
                <a:gd name="T4" fmla="*/ 1553 w 1554"/>
                <a:gd name="T5" fmla="*/ 0 h 197"/>
                <a:gd name="T6" fmla="*/ 278 w 1554"/>
                <a:gd name="T7" fmla="*/ 1 h 197"/>
                <a:gd name="T8" fmla="*/ 0 w 1554"/>
                <a:gd name="T9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197">
                  <a:moveTo>
                    <a:pt x="0" y="196"/>
                  </a:moveTo>
                  <a:lnTo>
                    <a:pt x="1407" y="196"/>
                  </a:lnTo>
                  <a:lnTo>
                    <a:pt x="1553" y="0"/>
                  </a:lnTo>
                  <a:lnTo>
                    <a:pt x="278" y="1"/>
                  </a:lnTo>
                  <a:lnTo>
                    <a:pt x="0" y="196"/>
                  </a:lnTo>
                </a:path>
              </a:pathLst>
            </a:custGeom>
            <a:solidFill>
              <a:srgbClr val="8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79" name="Freeform 15"/>
            <p:cNvSpPr>
              <a:spLocks/>
            </p:cNvSpPr>
            <p:nvPr/>
          </p:nvSpPr>
          <p:spPr bwMode="auto">
            <a:xfrm>
              <a:off x="1606" y="2909"/>
              <a:ext cx="1805" cy="362"/>
            </a:xfrm>
            <a:custGeom>
              <a:avLst/>
              <a:gdLst>
                <a:gd name="T0" fmla="*/ 0 w 1805"/>
                <a:gd name="T1" fmla="*/ 361 h 362"/>
                <a:gd name="T2" fmla="*/ 1804 w 1805"/>
                <a:gd name="T3" fmla="*/ 361 h 362"/>
                <a:gd name="T4" fmla="*/ 1604 w 1805"/>
                <a:gd name="T5" fmla="*/ 0 h 362"/>
                <a:gd name="T6" fmla="*/ 198 w 1805"/>
                <a:gd name="T7" fmla="*/ 0 h 362"/>
                <a:gd name="T8" fmla="*/ 0 w 1805"/>
                <a:gd name="T9" fmla="*/ 36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362">
                  <a:moveTo>
                    <a:pt x="0" y="361"/>
                  </a:moveTo>
                  <a:lnTo>
                    <a:pt x="1804" y="361"/>
                  </a:lnTo>
                  <a:lnTo>
                    <a:pt x="1604" y="0"/>
                  </a:lnTo>
                  <a:lnTo>
                    <a:pt x="198" y="0"/>
                  </a:lnTo>
                  <a:lnTo>
                    <a:pt x="0" y="361"/>
                  </a:lnTo>
                </a:path>
              </a:pathLst>
            </a:custGeom>
            <a:solidFill>
              <a:srgbClr val="FF001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9680" name="Group 16"/>
          <p:cNvGrpSpPr>
            <a:grpSpLocks/>
          </p:cNvGrpSpPr>
          <p:nvPr/>
        </p:nvGrpSpPr>
        <p:grpSpPr bwMode="auto">
          <a:xfrm>
            <a:off x="5060951" y="2825751"/>
            <a:ext cx="2371725" cy="803275"/>
            <a:chOff x="1837" y="2328"/>
            <a:chExt cx="1483" cy="483"/>
          </a:xfrm>
        </p:grpSpPr>
        <p:sp>
          <p:nvSpPr>
            <p:cNvPr id="2929681" name="Freeform 17"/>
            <p:cNvSpPr>
              <a:spLocks/>
            </p:cNvSpPr>
            <p:nvPr/>
          </p:nvSpPr>
          <p:spPr bwMode="auto">
            <a:xfrm>
              <a:off x="2977" y="2328"/>
              <a:ext cx="343" cy="482"/>
            </a:xfrm>
            <a:custGeom>
              <a:avLst/>
              <a:gdLst>
                <a:gd name="T0" fmla="*/ 0 w 343"/>
                <a:gd name="T1" fmla="*/ 131 h 482"/>
                <a:gd name="T2" fmla="*/ 203 w 343"/>
                <a:gd name="T3" fmla="*/ 481 h 482"/>
                <a:gd name="T4" fmla="*/ 342 w 343"/>
                <a:gd name="T5" fmla="*/ 302 h 482"/>
                <a:gd name="T6" fmla="*/ 98 w 343"/>
                <a:gd name="T7" fmla="*/ 0 h 482"/>
                <a:gd name="T8" fmla="*/ 0 w 343"/>
                <a:gd name="T9" fmla="*/ 13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82">
                  <a:moveTo>
                    <a:pt x="0" y="131"/>
                  </a:moveTo>
                  <a:lnTo>
                    <a:pt x="203" y="481"/>
                  </a:lnTo>
                  <a:lnTo>
                    <a:pt x="342" y="302"/>
                  </a:lnTo>
                  <a:lnTo>
                    <a:pt x="98" y="0"/>
                  </a:lnTo>
                  <a:lnTo>
                    <a:pt x="0" y="131"/>
                  </a:lnTo>
                </a:path>
              </a:pathLst>
            </a:custGeom>
            <a:solidFill>
              <a:srgbClr val="BF5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82" name="Freeform 18"/>
            <p:cNvSpPr>
              <a:spLocks/>
            </p:cNvSpPr>
            <p:nvPr/>
          </p:nvSpPr>
          <p:spPr bwMode="auto">
            <a:xfrm>
              <a:off x="2037" y="2328"/>
              <a:ext cx="1038" cy="131"/>
            </a:xfrm>
            <a:custGeom>
              <a:avLst/>
              <a:gdLst>
                <a:gd name="T0" fmla="*/ 0 w 1038"/>
                <a:gd name="T1" fmla="*/ 130 h 131"/>
                <a:gd name="T2" fmla="*/ 938 w 1038"/>
                <a:gd name="T3" fmla="*/ 130 h 131"/>
                <a:gd name="T4" fmla="*/ 1037 w 1038"/>
                <a:gd name="T5" fmla="*/ 0 h 131"/>
                <a:gd name="T6" fmla="*/ 262 w 1038"/>
                <a:gd name="T7" fmla="*/ 0 h 131"/>
                <a:gd name="T8" fmla="*/ 0 w 1038"/>
                <a:gd name="T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131">
                  <a:moveTo>
                    <a:pt x="0" y="130"/>
                  </a:moveTo>
                  <a:lnTo>
                    <a:pt x="938" y="130"/>
                  </a:lnTo>
                  <a:lnTo>
                    <a:pt x="1037" y="0"/>
                  </a:lnTo>
                  <a:lnTo>
                    <a:pt x="262" y="0"/>
                  </a:lnTo>
                  <a:lnTo>
                    <a:pt x="0" y="130"/>
                  </a:lnTo>
                </a:path>
              </a:pathLst>
            </a:custGeom>
            <a:solidFill>
              <a:srgbClr val="5F009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83" name="Freeform 19"/>
            <p:cNvSpPr>
              <a:spLocks/>
            </p:cNvSpPr>
            <p:nvPr/>
          </p:nvSpPr>
          <p:spPr bwMode="auto">
            <a:xfrm>
              <a:off x="1837" y="2458"/>
              <a:ext cx="1343" cy="353"/>
            </a:xfrm>
            <a:custGeom>
              <a:avLst/>
              <a:gdLst>
                <a:gd name="T0" fmla="*/ 0 w 1343"/>
                <a:gd name="T1" fmla="*/ 352 h 353"/>
                <a:gd name="T2" fmla="*/ 1342 w 1343"/>
                <a:gd name="T3" fmla="*/ 352 h 353"/>
                <a:gd name="T4" fmla="*/ 1139 w 1343"/>
                <a:gd name="T5" fmla="*/ 0 h 353"/>
                <a:gd name="T6" fmla="*/ 200 w 1343"/>
                <a:gd name="T7" fmla="*/ 0 h 353"/>
                <a:gd name="T8" fmla="*/ 0 w 1343"/>
                <a:gd name="T9" fmla="*/ 3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353">
                  <a:moveTo>
                    <a:pt x="0" y="352"/>
                  </a:moveTo>
                  <a:lnTo>
                    <a:pt x="1342" y="352"/>
                  </a:lnTo>
                  <a:lnTo>
                    <a:pt x="1139" y="0"/>
                  </a:lnTo>
                  <a:lnTo>
                    <a:pt x="200" y="0"/>
                  </a:lnTo>
                  <a:lnTo>
                    <a:pt x="0" y="352"/>
                  </a:lnTo>
                </a:path>
              </a:pathLst>
            </a:custGeom>
            <a:solidFill>
              <a:srgbClr val="9F3FD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9684" name="Group 20"/>
          <p:cNvGrpSpPr>
            <a:grpSpLocks/>
          </p:cNvGrpSpPr>
          <p:nvPr/>
        </p:nvGrpSpPr>
        <p:grpSpPr bwMode="auto">
          <a:xfrm>
            <a:off x="5435601" y="2192338"/>
            <a:ext cx="1546225" cy="703262"/>
            <a:chOff x="2071" y="2020"/>
            <a:chExt cx="967" cy="422"/>
          </a:xfrm>
        </p:grpSpPr>
        <p:sp>
          <p:nvSpPr>
            <p:cNvPr id="2929685" name="Freeform 21"/>
            <p:cNvSpPr>
              <a:spLocks/>
            </p:cNvSpPr>
            <p:nvPr/>
          </p:nvSpPr>
          <p:spPr bwMode="auto">
            <a:xfrm>
              <a:off x="2743" y="2021"/>
              <a:ext cx="295" cy="421"/>
            </a:xfrm>
            <a:custGeom>
              <a:avLst/>
              <a:gdLst>
                <a:gd name="T0" fmla="*/ 201 w 295"/>
                <a:gd name="T1" fmla="*/ 420 h 421"/>
                <a:gd name="T2" fmla="*/ 294 w 295"/>
                <a:gd name="T3" fmla="*/ 300 h 421"/>
                <a:gd name="T4" fmla="*/ 51 w 295"/>
                <a:gd name="T5" fmla="*/ 0 h 421"/>
                <a:gd name="T6" fmla="*/ 0 w 295"/>
                <a:gd name="T7" fmla="*/ 63 h 421"/>
                <a:gd name="T8" fmla="*/ 201 w 295"/>
                <a:gd name="T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21">
                  <a:moveTo>
                    <a:pt x="201" y="420"/>
                  </a:moveTo>
                  <a:lnTo>
                    <a:pt x="294" y="300"/>
                  </a:lnTo>
                  <a:lnTo>
                    <a:pt x="51" y="0"/>
                  </a:lnTo>
                  <a:lnTo>
                    <a:pt x="0" y="63"/>
                  </a:lnTo>
                  <a:lnTo>
                    <a:pt x="201" y="420"/>
                  </a:lnTo>
                </a:path>
              </a:pathLst>
            </a:custGeom>
            <a:solidFill>
              <a:srgbClr val="FF9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86" name="Freeform 22"/>
            <p:cNvSpPr>
              <a:spLocks/>
            </p:cNvSpPr>
            <p:nvPr/>
          </p:nvSpPr>
          <p:spPr bwMode="auto">
            <a:xfrm>
              <a:off x="2275" y="2020"/>
              <a:ext cx="519" cy="64"/>
            </a:xfrm>
            <a:custGeom>
              <a:avLst/>
              <a:gdLst>
                <a:gd name="T0" fmla="*/ 0 w 519"/>
                <a:gd name="T1" fmla="*/ 63 h 64"/>
                <a:gd name="T2" fmla="*/ 467 w 519"/>
                <a:gd name="T3" fmla="*/ 63 h 64"/>
                <a:gd name="T4" fmla="*/ 518 w 519"/>
                <a:gd name="T5" fmla="*/ 0 h 64"/>
                <a:gd name="T6" fmla="*/ 161 w 519"/>
                <a:gd name="T7" fmla="*/ 0 h 64"/>
                <a:gd name="T8" fmla="*/ 0 w 519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64">
                  <a:moveTo>
                    <a:pt x="0" y="63"/>
                  </a:moveTo>
                  <a:lnTo>
                    <a:pt x="467" y="63"/>
                  </a:lnTo>
                  <a:lnTo>
                    <a:pt x="518" y="0"/>
                  </a:lnTo>
                  <a:lnTo>
                    <a:pt x="161" y="0"/>
                  </a:lnTo>
                  <a:lnTo>
                    <a:pt x="0" y="63"/>
                  </a:lnTo>
                </a:path>
              </a:pathLst>
            </a:custGeom>
            <a:solidFill>
              <a:srgbClr val="BF3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87" name="Freeform 23"/>
            <p:cNvSpPr>
              <a:spLocks/>
            </p:cNvSpPr>
            <p:nvPr/>
          </p:nvSpPr>
          <p:spPr bwMode="auto">
            <a:xfrm>
              <a:off x="2071" y="2083"/>
              <a:ext cx="874" cy="359"/>
            </a:xfrm>
            <a:custGeom>
              <a:avLst/>
              <a:gdLst>
                <a:gd name="T0" fmla="*/ 0 w 874"/>
                <a:gd name="T1" fmla="*/ 358 h 359"/>
                <a:gd name="T2" fmla="*/ 873 w 874"/>
                <a:gd name="T3" fmla="*/ 358 h 359"/>
                <a:gd name="T4" fmla="*/ 671 w 874"/>
                <a:gd name="T5" fmla="*/ 0 h 359"/>
                <a:gd name="T6" fmla="*/ 203 w 874"/>
                <a:gd name="T7" fmla="*/ 0 h 359"/>
                <a:gd name="T8" fmla="*/ 0 w 874"/>
                <a:gd name="T9" fmla="*/ 3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359">
                  <a:moveTo>
                    <a:pt x="0" y="358"/>
                  </a:moveTo>
                  <a:lnTo>
                    <a:pt x="873" y="358"/>
                  </a:lnTo>
                  <a:lnTo>
                    <a:pt x="671" y="0"/>
                  </a:lnTo>
                  <a:lnTo>
                    <a:pt x="203" y="0"/>
                  </a:lnTo>
                  <a:lnTo>
                    <a:pt x="0" y="358"/>
                  </a:lnTo>
                </a:path>
              </a:pathLst>
            </a:custGeom>
            <a:solidFill>
              <a:srgbClr val="FF5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9688" name="Group 24"/>
          <p:cNvGrpSpPr>
            <a:grpSpLocks/>
          </p:cNvGrpSpPr>
          <p:nvPr/>
        </p:nvGrpSpPr>
        <p:grpSpPr bwMode="auto">
          <a:xfrm>
            <a:off x="5808663" y="1565276"/>
            <a:ext cx="723900" cy="595313"/>
            <a:chOff x="2304" y="1546"/>
            <a:chExt cx="453" cy="357"/>
          </a:xfrm>
        </p:grpSpPr>
        <p:sp>
          <p:nvSpPr>
            <p:cNvPr id="2929689" name="Freeform 25"/>
            <p:cNvSpPr>
              <a:spLocks/>
            </p:cNvSpPr>
            <p:nvPr/>
          </p:nvSpPr>
          <p:spPr bwMode="auto">
            <a:xfrm>
              <a:off x="2507" y="1546"/>
              <a:ext cx="250" cy="357"/>
            </a:xfrm>
            <a:custGeom>
              <a:avLst/>
              <a:gdLst>
                <a:gd name="T0" fmla="*/ 202 w 250"/>
                <a:gd name="T1" fmla="*/ 356 h 357"/>
                <a:gd name="T2" fmla="*/ 249 w 250"/>
                <a:gd name="T3" fmla="*/ 301 h 357"/>
                <a:gd name="T4" fmla="*/ 0 w 250"/>
                <a:gd name="T5" fmla="*/ 0 h 357"/>
                <a:gd name="T6" fmla="*/ 202 w 250"/>
                <a:gd name="T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357">
                  <a:moveTo>
                    <a:pt x="202" y="356"/>
                  </a:moveTo>
                  <a:lnTo>
                    <a:pt x="249" y="301"/>
                  </a:lnTo>
                  <a:lnTo>
                    <a:pt x="0" y="0"/>
                  </a:lnTo>
                  <a:lnTo>
                    <a:pt x="202" y="356"/>
                  </a:lnTo>
                </a:path>
              </a:pathLst>
            </a:custGeom>
            <a:solidFill>
              <a:srgbClr val="FFBF1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690" name="Freeform 26"/>
            <p:cNvSpPr>
              <a:spLocks/>
            </p:cNvSpPr>
            <p:nvPr/>
          </p:nvSpPr>
          <p:spPr bwMode="auto">
            <a:xfrm>
              <a:off x="2304" y="1546"/>
              <a:ext cx="406" cy="357"/>
            </a:xfrm>
            <a:custGeom>
              <a:avLst/>
              <a:gdLst>
                <a:gd name="T0" fmla="*/ 0 w 406"/>
                <a:gd name="T1" fmla="*/ 356 h 357"/>
                <a:gd name="T2" fmla="*/ 405 w 406"/>
                <a:gd name="T3" fmla="*/ 356 h 357"/>
                <a:gd name="T4" fmla="*/ 203 w 406"/>
                <a:gd name="T5" fmla="*/ 0 h 357"/>
                <a:gd name="T6" fmla="*/ 0 w 406"/>
                <a:gd name="T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357">
                  <a:moveTo>
                    <a:pt x="0" y="356"/>
                  </a:moveTo>
                  <a:lnTo>
                    <a:pt x="405" y="356"/>
                  </a:lnTo>
                  <a:lnTo>
                    <a:pt x="203" y="0"/>
                  </a:lnTo>
                  <a:lnTo>
                    <a:pt x="0" y="356"/>
                  </a:lnTo>
                </a:path>
              </a:pathLst>
            </a:custGeom>
            <a:solidFill>
              <a:srgbClr val="FF9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29691" name="Text Box 27"/>
          <p:cNvSpPr txBox="1">
            <a:spLocks noChangeArrowheads="1"/>
          </p:cNvSpPr>
          <p:nvPr/>
        </p:nvSpPr>
        <p:spPr bwMode="auto">
          <a:xfrm>
            <a:off x="4987926" y="4452939"/>
            <a:ext cx="2352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Comic Sans MS" charset="0"/>
              </a:rPr>
              <a:t>Cognition</a:t>
            </a:r>
          </a:p>
        </p:txBody>
      </p:sp>
      <p:sp>
        <p:nvSpPr>
          <p:cNvPr id="2929692" name="Text Box 28"/>
          <p:cNvSpPr txBox="1">
            <a:spLocks noChangeArrowheads="1"/>
          </p:cNvSpPr>
          <p:nvPr/>
        </p:nvSpPr>
        <p:spPr bwMode="auto">
          <a:xfrm>
            <a:off x="5619751" y="1747839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omic Sans MS" charset="0"/>
              </a:rPr>
              <a:t>Precision</a:t>
            </a:r>
          </a:p>
        </p:txBody>
      </p:sp>
      <p:sp>
        <p:nvSpPr>
          <p:cNvPr id="2929693" name="Text Box 29"/>
          <p:cNvSpPr txBox="1">
            <a:spLocks noChangeArrowheads="1"/>
          </p:cNvSpPr>
          <p:nvPr/>
        </p:nvSpPr>
        <p:spPr bwMode="auto">
          <a:xfrm>
            <a:off x="5400676" y="2349501"/>
            <a:ext cx="162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charset="0"/>
              </a:rPr>
              <a:t>Modality</a:t>
            </a:r>
          </a:p>
        </p:txBody>
      </p:sp>
      <p:sp>
        <p:nvSpPr>
          <p:cNvPr id="2929694" name="Text Box 30"/>
          <p:cNvSpPr txBox="1">
            <a:spLocks noChangeArrowheads="1"/>
          </p:cNvSpPr>
          <p:nvPr/>
        </p:nvSpPr>
        <p:spPr bwMode="auto">
          <a:xfrm>
            <a:off x="5267326" y="3009900"/>
            <a:ext cx="190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mic Sans MS" charset="0"/>
              </a:rPr>
              <a:t>Language</a:t>
            </a:r>
          </a:p>
        </p:txBody>
      </p:sp>
      <p:sp>
        <p:nvSpPr>
          <p:cNvPr id="2929695" name="Text Box 31"/>
          <p:cNvSpPr txBox="1">
            <a:spLocks noChangeArrowheads="1"/>
          </p:cNvSpPr>
          <p:nvPr/>
        </p:nvSpPr>
        <p:spPr bwMode="auto">
          <a:xfrm>
            <a:off x="4843463" y="3721100"/>
            <a:ext cx="2963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omic Sans MS" charset="0"/>
              </a:rPr>
              <a:t>Communication</a:t>
            </a:r>
          </a:p>
        </p:txBody>
      </p:sp>
      <p:pic>
        <p:nvPicPr>
          <p:cNvPr id="2929697" name="Picture 33" descr="j0232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133600"/>
            <a:ext cx="2286000" cy="2103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69094" y="6593448"/>
            <a:ext cx="27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Mary Koch, SLP, TOD 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19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 0.09121 C -0.07014 0.09722 -0.05451 0.09421 -0.03993 0.09884 C -0.02343 0.11181 -0.00573 0.10903 0.01302 0.11019 C 0.02396 0.11528 0.00868 0.10857 0.02622 0.11412 C 0.02882 0.11505 0.0316 0.11667 0.03473 0.11783 C 0.03577 0.11852 0.03872 0.11968 0.03872 0.11991 C 0.04028 0.12107 0.0415 0.12246 0.04306 0.12361 C 0.04497 0.125 0.0474 0.1257 0.04914 0.12732 C 0.05539 0.13241 0.05712 0.13658 0.06476 0.13889 C 0.06927 0.14468 0.07414 0.14491 0.08039 0.14653 C 0.09514 0.15972 0.0724 0.14028 0.09011 0.15209 C 0.09323 0.15417 0.09601 0.15718 0.09914 0.15972 C 0.10677 0.16644 0.11233 0.17593 0.12014 0.18264 C 0.12327 0.18912 0.13195 0.19746 0.13733 0.19977 C 0.14045 0.20417 0.14341 0.20764 0.1474 0.21111 C 0.15365 0.22408 0.15052 0.21945 0.15591 0.22639 C 0.15799 0.23403 0.15938 0.23727 0.16459 0.24167 C 0.16563 0.24352 0.16615 0.24584 0.16736 0.24746 C 0.16893 0.24954 0.17136 0.2507 0.17292 0.25301 C 0.17396 0.25463 0.17361 0.25695 0.17448 0.2588 C 0.17691 0.26435 0.18247 0.26945 0.18594 0.27408 C 0.19219 0.28241 0.19723 0.29028 0.20591 0.29306 C 0.21615 0.30232 0.2257 0.30486 0.23733 0.31019 C 0.24028 0.31158 0.24289 0.31459 0.24584 0.31597 C 0.25243 0.31875 0.2592 0.31852 0.2658 0.32176 C 0.26684 0.32292 0.26754 0.32477 0.26875 0.32546 C 0.27136 0.32732 0.27726 0.3294 0.27726 0.32963 C 0.28837 0.34329 0.29393 0.34074 0.31007 0.34259 C 0.31615 0.34421 0.32292 0.3456 0.32865 0.34838 C 0.33056 0.34931 0.3323 0.35162 0.33438 0.35209 C 0.34393 0.35371 0.35348 0.35347 0.36302 0.35417 C 0.38664 0.35926 0.36858 0.35602 0.41736 0.35602 " pathEditMode="relative" rAng="0" ptsTypes="fffffffffffffffffffffffffffffffA">
                                      <p:cBhvr>
                                        <p:cTn id="6" dur="1000" fill="hold"/>
                                        <p:tgtEl>
                                          <p:spTgt spid="2929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036" y="393192"/>
            <a:ext cx="7729728" cy="11887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will you see at RISD?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03" y="1825243"/>
            <a:ext cx="9162660" cy="479949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Rigorous curriculum aligned with the US Common Core Standards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Increased visual support and technology everywhere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ASL used in common areas of the school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language approaches used in different classrooms, according to classroom language of instruction.  Some oral, some signed, some both.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Individualized approached to teaching and learning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Fluent use of English and ASL</a:t>
            </a:r>
          </a:p>
          <a:p>
            <a:endParaRPr lang="en-US" sz="2800" dirty="0">
              <a:solidFill>
                <a:srgbClr val="D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9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39800"/>
            <a:ext cx="8229600" cy="530080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class size . 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Master’s degree level teachers with dual and triple educator certifications.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State-of-the-art technology, care to ensure good sight lines, acoustic accommodations to classrooms, and good lighting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who sign and others who also speak and sign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Teachers who are hearing and teachers who are Deaf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Children who use hearing aids or cochlear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implants and others who use no technology at 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9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986972"/>
            <a:ext cx="10543592" cy="64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624064" cy="6101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Educating the Whole Child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043" y="1574800"/>
            <a:ext cx="10346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Deaf college-bound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Deaf career and technology pathways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Deaf/ Disabled, Deaf-Blind, Deaf-Autistic, Deaf-Rare Syndrome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Multilingual Learners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Community Service Requirements for high schoolers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Full interscholastic athletics and afterschool  enrichment program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Free ASL classes for all parents/ grandparents; Specialized ASL classes for Spanish speaking families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Transition services for post-secondary success</a:t>
            </a:r>
          </a:p>
        </p:txBody>
      </p:sp>
    </p:spTree>
    <p:extLst>
      <p:ext uri="{BB962C8B-B14F-4D97-AF65-F5344CB8AC3E}">
        <p14:creationId xmlns:p14="http://schemas.microsoft.com/office/powerpoint/2010/main" val="73058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0D0-1B0D-EC45-B09A-3C37186B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71804"/>
            <a:ext cx="7509764" cy="4478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AA589B-A692-3F4C-B6A2-D6970575F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650599"/>
            <a:ext cx="1158680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Lack of comprehensive services for deaf children in our State, and insurance  </a:t>
            </a:r>
            <a:b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limitations that preclude getting needed services for children across the border </a:t>
            </a:r>
            <a:b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in Massachusetts or Connecticut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Recruitment and retention of certified and highly qualified staff in a highly </a:t>
            </a:r>
            <a:b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competitive employment environment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As data is analyzed and more complex children are enrolled, the long-time FTE cap </a:t>
            </a:r>
            <a:b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makes pivoting to offer new initiatives quite challenging, </a:t>
            </a:r>
            <a:b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Parents who cannot 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do not) learn to communicate in sign language and therefore </a:t>
            </a:r>
            <a:b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struggle to partner with RISD in supporting  their child’s educational  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4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FEA3-C6D3-5241-AF63-3371FBF6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7080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 FEW MORE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5CD14-34F1-8E41-8FDE-8477CC2CB96E}"/>
              </a:ext>
            </a:extLst>
          </p:cNvPr>
          <p:cNvSpPr txBox="1"/>
          <p:nvPr/>
        </p:nvSpPr>
        <p:spPr>
          <a:xfrm>
            <a:off x="783771" y="2388637"/>
            <a:ext cx="11129411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Strong desire to respond to LEA requests to open an auditory/ oral program for </a:t>
            </a:r>
            <a:b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younger grades, but FTE and budget are not sufficient</a:t>
            </a: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</a:p>
          <a:p>
            <a:endParaRPr kumimoji="0" lang="en-US" altLang="en-US" sz="2400" i="0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Children enroll from all over the State, making social emotional opportunities after </a:t>
            </a:r>
            <a:b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school and afterschool transportation a HUGE challenge </a:t>
            </a:r>
          </a:p>
          <a:p>
            <a:endParaRPr kumimoji="0" lang="en-US" altLang="en-US" sz="240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Receiving children with no effective formal language structure in their preteen and </a:t>
            </a:r>
            <a:b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teen years, results in low or no reading abilities and students who have missed the </a:t>
            </a:r>
            <a:b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chance to develop deeper, abstract thinking</a:t>
            </a:r>
            <a:endParaRPr kumimoji="0" lang="en-US" altLang="en-US" sz="240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F4A1-655B-5642-AF19-2F88BF54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36" y="583692"/>
            <a:ext cx="7729728" cy="69615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FB2C2-0881-0D4C-80CC-980E7A242490}"/>
              </a:ext>
            </a:extLst>
          </p:cNvPr>
          <p:cNvSpPr txBox="1"/>
          <p:nvPr/>
        </p:nvSpPr>
        <p:spPr>
          <a:xfrm>
            <a:off x="1016000" y="1279849"/>
            <a:ext cx="101807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RISD’s State budget appropriation is a line item in RIDE’s approved  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budget   (Includes administration of the Audiology Clinic.)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89% of general fund budget is comprised of salaries and fringe.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Federal and State grant applications are made available through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RIDE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Medicare reimbursement and district reimbursement for specialty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services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• Capital funds offered through RIDE, as needed</a:t>
            </a:r>
          </a:p>
        </p:txBody>
      </p:sp>
    </p:spTree>
    <p:extLst>
      <p:ext uri="{BB962C8B-B14F-4D97-AF65-F5344CB8AC3E}">
        <p14:creationId xmlns:p14="http://schemas.microsoft.com/office/powerpoint/2010/main" val="38019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73EA-D97B-5C46-BC37-45658EFA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1"/>
            <a:ext cx="4114282" cy="4142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757CD-19ED-B640-A3F7-78CCD73D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0" y="1"/>
            <a:ext cx="5449077" cy="343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259D0-92DC-7843-9BB2-AF8949DC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1" y="3306009"/>
            <a:ext cx="5001207" cy="3192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DB2CF0-F3FF-B445-B324-174720E68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089" y="3788229"/>
            <a:ext cx="4427350" cy="30697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5A6F4C-F8A3-5843-81F1-2E87EF05D350}"/>
              </a:ext>
            </a:extLst>
          </p:cNvPr>
          <p:cNvSpPr txBox="1"/>
          <p:nvPr/>
        </p:nvSpPr>
        <p:spPr>
          <a:xfrm>
            <a:off x="2276669" y="6498735"/>
            <a:ext cx="31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1350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08" y="1825494"/>
            <a:ext cx="7263601" cy="4719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2460" y="0"/>
            <a:ext cx="8513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/>
                <a:cs typeface="Cambria"/>
              </a:rPr>
              <a:t> A community....  a place to belong and to learn through full communication access, </a:t>
            </a:r>
          </a:p>
          <a:p>
            <a:pPr algn="ctr"/>
            <a:r>
              <a:rPr lang="en-US" sz="3200" dirty="0">
                <a:latin typeface="Cambria"/>
                <a:cs typeface="Cambria"/>
              </a:rPr>
              <a:t>whatever that may be for a child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9680F-1F8F-9C44-8151-73BBE452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08" y="1825495"/>
            <a:ext cx="7461326" cy="47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1"/>
            <a:ext cx="7086600" cy="6387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Who Are We?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6332376" cy="550350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Bilingual-bimodal, dual language school for deaf and hard-of-hearing students and those with severe communication challenges, who can benefit from instruction in ASL, ages 3- 22 years.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Strategic center, serving as a statewide resource on deafness and hearing loss to charters, school districts, and EI agencies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Outreach and on-site Audiology Center that provides screening, evaluations, and consultation for children and their families throughout RI, ages 6 months to 18 years.</a:t>
            </a:r>
          </a:p>
        </p:txBody>
      </p:sp>
      <p:pic>
        <p:nvPicPr>
          <p:cNvPr id="2" name="Content Placeholder 1" descr="RISD 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r="31642"/>
          <a:stretch>
            <a:fillRect/>
          </a:stretch>
        </p:blipFill>
        <p:spPr>
          <a:xfrm>
            <a:off x="7086600" y="2612571"/>
            <a:ext cx="3124200" cy="3079102"/>
          </a:xfr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9459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C1E68B-77E9-BB4E-8FDB-B52E99013D12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1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162800" cy="8646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752600"/>
            <a:ext cx="7010400" cy="434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rgbClr val="00206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Our mission is to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ensure that all Rhode Island children who are deaf or hard of hearing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become literate, independent, and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productive citizens, who set and achieve their own life goals.</a:t>
            </a:r>
            <a:endParaRPr lang="en-US" sz="3200" b="1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DDEB85-D95E-1F4F-9F35-A5B6AAA9CCFA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26C500-DD3C-D34D-9428-33153516789B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178800" cy="9131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School Structure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981200" y="1254394"/>
            <a:ext cx="8229600" cy="53083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Structured as a small, diploma-granting,  school district… RISD is home to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	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an early intervention program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	      an early childhood program (preschool and K), 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an elementary school, 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 middle school, 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 high school, 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18-22 transition programs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 professional audiology clinic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afterschool sports and enrichment activities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AB88C6-CFBF-A840-B85E-94B36D805615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1A7476-6B28-0F4C-85EC-9D3AA4890A02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5" y="964691"/>
            <a:ext cx="7659313" cy="58470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Credentialed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549400"/>
            <a:ext cx="10742904" cy="4965700"/>
          </a:xfrm>
        </p:spPr>
        <p:txBody>
          <a:bodyPr>
            <a:normAutofit/>
          </a:bodyPr>
          <a:lstStyle/>
          <a:p>
            <a:r>
              <a:rPr lang="en-US" sz="2400" dirty="0"/>
              <a:t>Audiologists (3)			</a:t>
            </a:r>
            <a:r>
              <a:rPr lang="en-US" sz="2400" dirty="0">
                <a:solidFill>
                  <a:srgbClr val="0070C0"/>
                </a:solidFill>
              </a:rPr>
              <a:t>• </a:t>
            </a:r>
            <a:r>
              <a:rPr lang="en-US" sz="2400" dirty="0"/>
              <a:t>Transition Coordinator (1)</a:t>
            </a:r>
          </a:p>
          <a:p>
            <a:r>
              <a:rPr lang="en-US" sz="2400" dirty="0"/>
              <a:t>Nursing (1)				</a:t>
            </a:r>
            <a:r>
              <a:rPr lang="en-US" sz="2400" dirty="0">
                <a:solidFill>
                  <a:srgbClr val="0070C0"/>
                </a:solidFill>
              </a:rPr>
              <a:t>• </a:t>
            </a:r>
            <a:r>
              <a:rPr lang="en-US" sz="2400" dirty="0"/>
              <a:t>Teacher Assistants (5)</a:t>
            </a:r>
          </a:p>
          <a:p>
            <a:r>
              <a:rPr lang="en-US" sz="2400" dirty="0"/>
              <a:t>Counseling (1)			</a:t>
            </a:r>
            <a:r>
              <a:rPr lang="en-US" sz="2400" dirty="0">
                <a:solidFill>
                  <a:srgbClr val="0070C0"/>
                </a:solidFill>
              </a:rPr>
              <a:t>•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OT/PT (2)</a:t>
            </a:r>
          </a:p>
          <a:p>
            <a:r>
              <a:rPr lang="en-US" sz="2400" dirty="0"/>
              <a:t>School Psychologist (1)		</a:t>
            </a:r>
            <a:r>
              <a:rPr lang="en-US" sz="2400" dirty="0">
                <a:solidFill>
                  <a:srgbClr val="0070C0"/>
                </a:solidFill>
              </a:rPr>
              <a:t>• </a:t>
            </a:r>
            <a:r>
              <a:rPr lang="en-US" sz="2400" dirty="0"/>
              <a:t>Teachers (21)</a:t>
            </a:r>
          </a:p>
          <a:p>
            <a:r>
              <a:rPr lang="en-US" sz="2400" dirty="0"/>
              <a:t>Speech Language Pathologists (3)</a:t>
            </a:r>
          </a:p>
          <a:p>
            <a:r>
              <a:rPr lang="en-US" sz="2400" dirty="0"/>
              <a:t>Librarian (1)</a:t>
            </a:r>
          </a:p>
          <a:p>
            <a:r>
              <a:rPr lang="en-US" sz="2400" dirty="0"/>
              <a:t>Behavioral Support (1)</a:t>
            </a:r>
          </a:p>
          <a:p>
            <a:r>
              <a:rPr lang="en-US" sz="2400" dirty="0"/>
              <a:t>Home to School Liaison Social Worker (1)</a:t>
            </a:r>
          </a:p>
          <a:p>
            <a:r>
              <a:rPr lang="en-US" sz="2400" dirty="0"/>
              <a:t>ASL Specialists (2)</a:t>
            </a:r>
          </a:p>
          <a:p>
            <a:r>
              <a:rPr lang="en-US" sz="2400" dirty="0"/>
              <a:t>ASL Interpreter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D8A2F-E909-B042-B6F4-B9408B10B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794" y="2736202"/>
            <a:ext cx="3141306" cy="37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1280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SNAPSHOP DATA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63690" y="1324947"/>
            <a:ext cx="10506269" cy="49138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Founded in 1876 on Hope Street  by Governor Lippett and his wife, who had a Deaf daughter, Jeannie.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Currently in a state-of-the-art school building, off of Hawkins Street, first occupied in late 2010.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Languages of instruction – American Sign Language, spoken English, and written English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All students (100%) are on IEPs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Governed by an appointed Board of Trustees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00009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1D9760-FC5E-4247-A20F-14B24920103F}" type="datetime1">
              <a:rPr lang="en-US" sz="1200">
                <a:solidFill>
                  <a:srgbClr val="898989"/>
                </a:solidFill>
              </a:rPr>
              <a:pPr eaLnBrk="1" hangingPunct="1"/>
              <a:t>2/1/2022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A060C0-FCCE-FA49-BA22-138E68B5AE3F}" type="slidenum">
              <a:rPr 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EB7D-F754-5640-8501-D2E60700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5214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Census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B85211-EE3A-6D49-8EA3-CF38223FD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86240"/>
              </p:ext>
            </p:extLst>
          </p:nvPr>
        </p:nvGraphicFramePr>
        <p:xfrm>
          <a:off x="2230438" y="1940767"/>
          <a:ext cx="77311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707539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55F82DDF7A34CA494B8869D5D47C7" ma:contentTypeVersion="" ma:contentTypeDescription="Create a new document." ma:contentTypeScope="" ma:versionID="067d545b2bb35506ac5c10aee1889842">
  <xsd:schema xmlns:xsd="http://www.w3.org/2001/XMLSchema" xmlns:xs="http://www.w3.org/2001/XMLSchema" xmlns:p="http://schemas.microsoft.com/office/2006/metadata/properties" xmlns:ns2="$ListId:commdocs;" targetNamespace="http://schemas.microsoft.com/office/2006/metadata/properties" ma:root="true" ma:fieldsID="b4d26b3a144054bbb7237c69a745e8d0" ns2:_="">
    <xsd:import namespace="$ListId:commdocs;"/>
    <xsd:element name="properties">
      <xsd:complexType>
        <xsd:sequence>
          <xsd:element name="documentManagement">
            <xsd:complexType>
              <xsd:all>
                <xsd:element ref="ns2:Group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commdocs;" elementFormDefault="qualified">
    <xsd:import namespace="http://schemas.microsoft.com/office/2006/documentManagement/types"/>
    <xsd:import namespace="http://schemas.microsoft.com/office/infopath/2007/PartnerControls"/>
    <xsd:element name="Grouping" ma:index="8" ma:displayName="Grouping" ma:default="Agenda" ma:description="Add a Grouping" ma:internalName="Grouping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ing xmlns="$ListId:commdocs;">Agenda</Grouping>
  </documentManagement>
</p:properties>
</file>

<file path=customXml/itemProps1.xml><?xml version="1.0" encoding="utf-8"?>
<ds:datastoreItem xmlns:ds="http://schemas.openxmlformats.org/officeDocument/2006/customXml" ds:itemID="{F27767AA-F63B-4CE6-AA8D-E2BF64B92499}"/>
</file>

<file path=customXml/itemProps2.xml><?xml version="1.0" encoding="utf-8"?>
<ds:datastoreItem xmlns:ds="http://schemas.openxmlformats.org/officeDocument/2006/customXml" ds:itemID="{FDA640AC-7444-4668-A16A-9CC5B99869FE}"/>
</file>

<file path=customXml/itemProps3.xml><?xml version="1.0" encoding="utf-8"?>
<ds:datastoreItem xmlns:ds="http://schemas.openxmlformats.org/officeDocument/2006/customXml" ds:itemID="{C7BB866C-B294-4A8E-A956-E962B19A56C4}"/>
</file>

<file path=docProps/app.xml><?xml version="1.0" encoding="utf-8"?>
<Properties xmlns="http://schemas.openxmlformats.org/officeDocument/2006/extended-properties" xmlns:vt="http://schemas.openxmlformats.org/officeDocument/2006/docPropsVTypes">
  <Template>{6FCB9095-F283-164C-9842-92DA1DFC7131}tf10001120</Template>
  <TotalTime>1262</TotalTime>
  <Words>1476</Words>
  <Application>Microsoft Office PowerPoint</Application>
  <PresentationFormat>Widescreen</PresentationFormat>
  <Paragraphs>158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Comic Sans MS</vt:lpstr>
      <vt:lpstr>Gill Sans MT</vt:lpstr>
      <vt:lpstr>Parcel</vt:lpstr>
      <vt:lpstr>PowerPoint Presentation</vt:lpstr>
      <vt:lpstr>PowerPoint Presentation</vt:lpstr>
      <vt:lpstr>PowerPoint Presentation</vt:lpstr>
      <vt:lpstr>Who Are We?</vt:lpstr>
      <vt:lpstr>MISSION</vt:lpstr>
      <vt:lpstr>School Structure</vt:lpstr>
      <vt:lpstr>Credentialed Staff</vt:lpstr>
      <vt:lpstr>SNAPSHOP DATA</vt:lpstr>
      <vt:lpstr>Census</vt:lpstr>
      <vt:lpstr>RISD: An accessible community</vt:lpstr>
      <vt:lpstr>What does this mean for a child who does not learn easily through audition?</vt:lpstr>
      <vt:lpstr>What do we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you see at RISD?</vt:lpstr>
      <vt:lpstr>PowerPoint Presentation</vt:lpstr>
      <vt:lpstr> Educating the Whole Child </vt:lpstr>
      <vt:lpstr>CHALLENGES</vt:lpstr>
      <vt:lpstr>A FEW MORE CHALLENGES</vt:lpstr>
      <vt:lpstr>FUNDING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nmaguireheath@rideaf.net</dc:creator>
  <cp:lastModifiedBy>Robert Millerick</cp:lastModifiedBy>
  <cp:revision>36</cp:revision>
  <dcterms:created xsi:type="dcterms:W3CDTF">2022-01-31T17:30:30Z</dcterms:created>
  <dcterms:modified xsi:type="dcterms:W3CDTF">2022-02-01T16:14:19Z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0x010100CE855F82DDF7A34CA494B8869D5D47C7</vt:lpwstr>
  </property>
</Properties>
</file>