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72" r:id="rId6"/>
    <p:sldId id="257" r:id="rId7"/>
    <p:sldId id="273" r:id="rId8"/>
    <p:sldId id="271" r:id="rId9"/>
    <p:sldId id="258" r:id="rId10"/>
    <p:sldId id="259" r:id="rId11"/>
    <p:sldId id="260" r:id="rId12"/>
    <p:sldId id="261" r:id="rId13"/>
    <p:sldId id="262" r:id="rId14"/>
    <p:sldId id="263" r:id="rId15"/>
    <p:sldId id="264" r:id="rId16"/>
    <p:sldId id="265" r:id="rId17"/>
    <p:sldId id="270" r:id="rId18"/>
    <p:sldId id="266" r:id="rId19"/>
    <p:sldId id="267" r:id="rId20"/>
    <p:sldId id="268" r:id="rId21"/>
    <p:sldId id="269"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0" autoAdjust="0"/>
    <p:restoredTop sz="94660"/>
  </p:normalViewPr>
  <p:slideViewPr>
    <p:cSldViewPr snapToGrid="0">
      <p:cViewPr varScale="1">
        <p:scale>
          <a:sx n="116" d="100"/>
          <a:sy n="116" d="100"/>
        </p:scale>
        <p:origin x="27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ylan Conley" userId="560d9193-9cb4-4dba-a301-391e2a911c66" providerId="ADAL" clId="{D91A5775-8B46-401F-99BB-0709591BC08E}"/>
    <pc:docChg chg="undo custSel addSld modSld sldOrd">
      <pc:chgData name="Dylan Conley" userId="560d9193-9cb4-4dba-a301-391e2a911c66" providerId="ADAL" clId="{D91A5775-8B46-401F-99BB-0709591BC08E}" dt="2024-11-13T17:01:19.739" v="2776" actId="255"/>
      <pc:docMkLst>
        <pc:docMk/>
      </pc:docMkLst>
      <pc:sldChg chg="addSp delSp modSp mod">
        <pc:chgData name="Dylan Conley" userId="560d9193-9cb4-4dba-a301-391e2a911c66" providerId="ADAL" clId="{D91A5775-8B46-401F-99BB-0709591BC08E}" dt="2024-11-13T16:51:48.539" v="1445" actId="22"/>
        <pc:sldMkLst>
          <pc:docMk/>
          <pc:sldMk cId="700735978" sldId="257"/>
        </pc:sldMkLst>
        <pc:spChg chg="mod">
          <ac:chgData name="Dylan Conley" userId="560d9193-9cb4-4dba-a301-391e2a911c66" providerId="ADAL" clId="{D91A5775-8B46-401F-99BB-0709591BC08E}" dt="2024-11-13T16:32:12.808" v="375" actId="20577"/>
          <ac:spMkLst>
            <pc:docMk/>
            <pc:sldMk cId="700735978" sldId="257"/>
            <ac:spMk id="2" creationId="{17A05397-AE7C-F526-D2A0-46EA89EEDA1E}"/>
          </ac:spMkLst>
        </pc:spChg>
        <pc:spChg chg="mod">
          <ac:chgData name="Dylan Conley" userId="560d9193-9cb4-4dba-a301-391e2a911c66" providerId="ADAL" clId="{D91A5775-8B46-401F-99BB-0709591BC08E}" dt="2024-11-13T16:50:12.805" v="1396" actId="113"/>
          <ac:spMkLst>
            <pc:docMk/>
            <pc:sldMk cId="700735978" sldId="257"/>
            <ac:spMk id="3" creationId="{1AAF249B-BFE8-A43C-BD4F-FF48753384B4}"/>
          </ac:spMkLst>
        </pc:spChg>
        <pc:spChg chg="add del">
          <ac:chgData name="Dylan Conley" userId="560d9193-9cb4-4dba-a301-391e2a911c66" providerId="ADAL" clId="{D91A5775-8B46-401F-99BB-0709591BC08E}" dt="2024-11-13T16:51:48.539" v="1445" actId="22"/>
          <ac:spMkLst>
            <pc:docMk/>
            <pc:sldMk cId="700735978" sldId="257"/>
            <ac:spMk id="5" creationId="{4957A29B-87CF-3855-5B31-F450CB1F7765}"/>
          </ac:spMkLst>
        </pc:spChg>
      </pc:sldChg>
      <pc:sldChg chg="modSp mod">
        <pc:chgData name="Dylan Conley" userId="560d9193-9cb4-4dba-a301-391e2a911c66" providerId="ADAL" clId="{D91A5775-8B46-401F-99BB-0709591BC08E}" dt="2024-11-13T17:01:19.739" v="2776" actId="255"/>
        <pc:sldMkLst>
          <pc:docMk/>
          <pc:sldMk cId="1049380959" sldId="269"/>
        </pc:sldMkLst>
        <pc:spChg chg="mod">
          <ac:chgData name="Dylan Conley" userId="560d9193-9cb4-4dba-a301-391e2a911c66" providerId="ADAL" clId="{D91A5775-8B46-401F-99BB-0709591BC08E}" dt="2024-11-13T17:01:19.739" v="2776" actId="255"/>
          <ac:spMkLst>
            <pc:docMk/>
            <pc:sldMk cId="1049380959" sldId="269"/>
            <ac:spMk id="2" creationId="{5239904F-E067-BC20-1C8C-15051DEAED1E}"/>
          </ac:spMkLst>
        </pc:spChg>
      </pc:sldChg>
      <pc:sldChg chg="modSp add mod">
        <pc:chgData name="Dylan Conley" userId="560d9193-9cb4-4dba-a301-391e2a911c66" providerId="ADAL" clId="{D91A5775-8B46-401F-99BB-0709591BC08E}" dt="2024-11-13T17:00:46.443" v="2773" actId="255"/>
        <pc:sldMkLst>
          <pc:docMk/>
          <pc:sldMk cId="742176694" sldId="271"/>
        </pc:sldMkLst>
        <pc:spChg chg="mod">
          <ac:chgData name="Dylan Conley" userId="560d9193-9cb4-4dba-a301-391e2a911c66" providerId="ADAL" clId="{D91A5775-8B46-401F-99BB-0709591BC08E}" dt="2024-11-13T17:00:46.443" v="2773" actId="255"/>
          <ac:spMkLst>
            <pc:docMk/>
            <pc:sldMk cId="742176694" sldId="271"/>
            <ac:spMk id="2" creationId="{BCFED7EB-5AA8-B372-42A0-400D2F973C42}"/>
          </ac:spMkLst>
        </pc:spChg>
      </pc:sldChg>
      <pc:sldChg chg="modSp add mod ord">
        <pc:chgData name="Dylan Conley" userId="560d9193-9cb4-4dba-a301-391e2a911c66" providerId="ADAL" clId="{D91A5775-8B46-401F-99BB-0709591BC08E}" dt="2024-11-13T16:51:35.559" v="1443" actId="20577"/>
        <pc:sldMkLst>
          <pc:docMk/>
          <pc:sldMk cId="354115658" sldId="272"/>
        </pc:sldMkLst>
        <pc:spChg chg="mod">
          <ac:chgData name="Dylan Conley" userId="560d9193-9cb4-4dba-a301-391e2a911c66" providerId="ADAL" clId="{D91A5775-8B46-401F-99BB-0709591BC08E}" dt="2024-11-13T16:51:35.559" v="1443" actId="20577"/>
          <ac:spMkLst>
            <pc:docMk/>
            <pc:sldMk cId="354115658" sldId="272"/>
            <ac:spMk id="3" creationId="{6DF43835-5D61-0F5A-320A-BC664237F45B}"/>
          </ac:spMkLst>
        </pc:spChg>
      </pc:sldChg>
      <pc:sldChg chg="modSp add mod">
        <pc:chgData name="Dylan Conley" userId="560d9193-9cb4-4dba-a301-391e2a911c66" providerId="ADAL" clId="{D91A5775-8B46-401F-99BB-0709591BC08E}" dt="2024-11-13T17:00:18.024" v="2766" actId="6549"/>
        <pc:sldMkLst>
          <pc:docMk/>
          <pc:sldMk cId="923139117" sldId="273"/>
        </pc:sldMkLst>
        <pc:spChg chg="mod">
          <ac:chgData name="Dylan Conley" userId="560d9193-9cb4-4dba-a301-391e2a911c66" providerId="ADAL" clId="{D91A5775-8B46-401F-99BB-0709591BC08E}" dt="2024-11-13T17:00:14.970" v="2765" actId="20577"/>
          <ac:spMkLst>
            <pc:docMk/>
            <pc:sldMk cId="923139117" sldId="273"/>
            <ac:spMk id="2" creationId="{42ADDEA7-15A6-B1F1-53E4-715894400753}"/>
          </ac:spMkLst>
        </pc:spChg>
        <pc:spChg chg="mod">
          <ac:chgData name="Dylan Conley" userId="560d9193-9cb4-4dba-a301-391e2a911c66" providerId="ADAL" clId="{D91A5775-8B46-401F-99BB-0709591BC08E}" dt="2024-11-13T17:00:18.024" v="2766" actId="6549"/>
          <ac:spMkLst>
            <pc:docMk/>
            <pc:sldMk cId="923139117" sldId="273"/>
            <ac:spMk id="3" creationId="{3216A314-6B00-0D73-6EFD-DF4FFC6A8231}"/>
          </ac:spMkLst>
        </pc:spChg>
      </pc:sldChg>
    </pc:docChg>
  </pc:docChgLst>
  <pc:docChgLst>
    <pc:chgData name="Dylan Conley" userId="560d9193-9cb4-4dba-a301-391e2a911c66" providerId="ADAL" clId="{6DC9705D-6E47-435C-BAC7-E937C30BBCC9}"/>
    <pc:docChg chg="custSel modSld">
      <pc:chgData name="Dylan Conley" userId="560d9193-9cb4-4dba-a301-391e2a911c66" providerId="ADAL" clId="{6DC9705D-6E47-435C-BAC7-E937C30BBCC9}" dt="2024-11-13T03:02:55.788" v="145" actId="20577"/>
      <pc:docMkLst>
        <pc:docMk/>
      </pc:docMkLst>
      <pc:sldChg chg="modSp mod">
        <pc:chgData name="Dylan Conley" userId="560d9193-9cb4-4dba-a301-391e2a911c66" providerId="ADAL" clId="{6DC9705D-6E47-435C-BAC7-E937C30BBCC9}" dt="2024-11-13T02:57:09.471" v="14" actId="20577"/>
        <pc:sldMkLst>
          <pc:docMk/>
          <pc:sldMk cId="3946579806" sldId="260"/>
        </pc:sldMkLst>
        <pc:spChg chg="mod">
          <ac:chgData name="Dylan Conley" userId="560d9193-9cb4-4dba-a301-391e2a911c66" providerId="ADAL" clId="{6DC9705D-6E47-435C-BAC7-E937C30BBCC9}" dt="2024-11-13T02:57:09.471" v="14" actId="20577"/>
          <ac:spMkLst>
            <pc:docMk/>
            <pc:sldMk cId="3946579806" sldId="260"/>
            <ac:spMk id="3" creationId="{F37E8F6F-858C-5E78-F392-2363F4D3D51F}"/>
          </ac:spMkLst>
        </pc:spChg>
      </pc:sldChg>
      <pc:sldChg chg="modSp mod">
        <pc:chgData name="Dylan Conley" userId="560d9193-9cb4-4dba-a301-391e2a911c66" providerId="ADAL" clId="{6DC9705D-6E47-435C-BAC7-E937C30BBCC9}" dt="2024-11-13T03:01:49.133" v="111" actId="115"/>
        <pc:sldMkLst>
          <pc:docMk/>
          <pc:sldMk cId="1115300244" sldId="266"/>
        </pc:sldMkLst>
        <pc:spChg chg="mod">
          <ac:chgData name="Dylan Conley" userId="560d9193-9cb4-4dba-a301-391e2a911c66" providerId="ADAL" clId="{6DC9705D-6E47-435C-BAC7-E937C30BBCC9}" dt="2024-11-13T03:01:49.133" v="111" actId="115"/>
          <ac:spMkLst>
            <pc:docMk/>
            <pc:sldMk cId="1115300244" sldId="266"/>
            <ac:spMk id="3" creationId="{73D0D0B4-6835-DA40-9DC6-3147AF8AF490}"/>
          </ac:spMkLst>
        </pc:spChg>
      </pc:sldChg>
      <pc:sldChg chg="modSp mod">
        <pc:chgData name="Dylan Conley" userId="560d9193-9cb4-4dba-a301-391e2a911c66" providerId="ADAL" clId="{6DC9705D-6E47-435C-BAC7-E937C30BBCC9}" dt="2024-11-13T03:02:55.788" v="145" actId="20577"/>
        <pc:sldMkLst>
          <pc:docMk/>
          <pc:sldMk cId="1049380959" sldId="269"/>
        </pc:sldMkLst>
        <pc:spChg chg="mod">
          <ac:chgData name="Dylan Conley" userId="560d9193-9cb4-4dba-a301-391e2a911c66" providerId="ADAL" clId="{6DC9705D-6E47-435C-BAC7-E937C30BBCC9}" dt="2024-11-13T03:02:55.788" v="145" actId="20577"/>
          <ac:spMkLst>
            <pc:docMk/>
            <pc:sldMk cId="1049380959" sldId="269"/>
            <ac:spMk id="3" creationId="{567E2A4C-9CE8-288F-30FB-41AB441C5AC9}"/>
          </ac:spMkLst>
        </pc:spChg>
      </pc:sldChg>
      <pc:sldChg chg="modSp mod">
        <pc:chgData name="Dylan Conley" userId="560d9193-9cb4-4dba-a301-391e2a911c66" providerId="ADAL" clId="{6DC9705D-6E47-435C-BAC7-E937C30BBCC9}" dt="2024-11-13T03:01:04.373" v="65" actId="20577"/>
        <pc:sldMkLst>
          <pc:docMk/>
          <pc:sldMk cId="985238231" sldId="270"/>
        </pc:sldMkLst>
        <pc:spChg chg="mod">
          <ac:chgData name="Dylan Conley" userId="560d9193-9cb4-4dba-a301-391e2a911c66" providerId="ADAL" clId="{6DC9705D-6E47-435C-BAC7-E937C30BBCC9}" dt="2024-11-13T03:01:04.373" v="65" actId="20577"/>
          <ac:spMkLst>
            <pc:docMk/>
            <pc:sldMk cId="985238231" sldId="270"/>
            <ac:spMk id="3" creationId="{7EDD67DD-DB61-4463-0F4C-C6CE98873678}"/>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7003C9-E95D-1EE3-D831-7FDCE460C44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EEF719F-D425-BA3B-67A3-630795E5B24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FBC704C-ED25-B2BC-5117-C3CC0569E7E8}"/>
              </a:ext>
            </a:extLst>
          </p:cNvPr>
          <p:cNvSpPr>
            <a:spLocks noGrp="1"/>
          </p:cNvSpPr>
          <p:nvPr>
            <p:ph type="dt" sz="half" idx="10"/>
          </p:nvPr>
        </p:nvSpPr>
        <p:spPr/>
        <p:txBody>
          <a:bodyPr/>
          <a:lstStyle/>
          <a:p>
            <a:fld id="{92B3A1AE-3E8C-47D6-BD1F-89ED4EEEEE1D}" type="datetimeFigureOut">
              <a:rPr lang="en-US" smtClean="0"/>
              <a:t>11/13/2024</a:t>
            </a:fld>
            <a:endParaRPr lang="en-US"/>
          </a:p>
        </p:txBody>
      </p:sp>
      <p:sp>
        <p:nvSpPr>
          <p:cNvPr id="5" name="Footer Placeholder 4">
            <a:extLst>
              <a:ext uri="{FF2B5EF4-FFF2-40B4-BE49-F238E27FC236}">
                <a16:creationId xmlns:a16="http://schemas.microsoft.com/office/drawing/2014/main" id="{E8549ACD-0656-CE8A-5022-2CE90847021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0FBA590-A05A-241C-8517-6B5E687FA523}"/>
              </a:ext>
            </a:extLst>
          </p:cNvPr>
          <p:cNvSpPr>
            <a:spLocks noGrp="1"/>
          </p:cNvSpPr>
          <p:nvPr>
            <p:ph type="sldNum" sz="quarter" idx="12"/>
          </p:nvPr>
        </p:nvSpPr>
        <p:spPr/>
        <p:txBody>
          <a:bodyPr/>
          <a:lstStyle/>
          <a:p>
            <a:fld id="{7BF736BD-47CA-463F-B625-22328E73D78F}" type="slidenum">
              <a:rPr lang="en-US" smtClean="0"/>
              <a:t>‹#›</a:t>
            </a:fld>
            <a:endParaRPr lang="en-US"/>
          </a:p>
        </p:txBody>
      </p:sp>
    </p:spTree>
    <p:extLst>
      <p:ext uri="{BB962C8B-B14F-4D97-AF65-F5344CB8AC3E}">
        <p14:creationId xmlns:p14="http://schemas.microsoft.com/office/powerpoint/2010/main" val="2553714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EB257-C300-41B1-2887-0B69C0B833A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B79B0BA-CD73-B1AE-8EC9-DE6B26B9F4D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169378-A413-59DB-7342-7F2AD3F2D0CC}"/>
              </a:ext>
            </a:extLst>
          </p:cNvPr>
          <p:cNvSpPr>
            <a:spLocks noGrp="1"/>
          </p:cNvSpPr>
          <p:nvPr>
            <p:ph type="dt" sz="half" idx="10"/>
          </p:nvPr>
        </p:nvSpPr>
        <p:spPr/>
        <p:txBody>
          <a:bodyPr/>
          <a:lstStyle/>
          <a:p>
            <a:fld id="{92B3A1AE-3E8C-47D6-BD1F-89ED4EEEEE1D}" type="datetimeFigureOut">
              <a:rPr lang="en-US" smtClean="0"/>
              <a:t>11/13/2024</a:t>
            </a:fld>
            <a:endParaRPr lang="en-US"/>
          </a:p>
        </p:txBody>
      </p:sp>
      <p:sp>
        <p:nvSpPr>
          <p:cNvPr id="5" name="Footer Placeholder 4">
            <a:extLst>
              <a:ext uri="{FF2B5EF4-FFF2-40B4-BE49-F238E27FC236}">
                <a16:creationId xmlns:a16="http://schemas.microsoft.com/office/drawing/2014/main" id="{B7AAF9CE-B855-0470-4E1C-4949FA050B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C98F3A-AE9B-7855-4FAA-C93EFA11F903}"/>
              </a:ext>
            </a:extLst>
          </p:cNvPr>
          <p:cNvSpPr>
            <a:spLocks noGrp="1"/>
          </p:cNvSpPr>
          <p:nvPr>
            <p:ph type="sldNum" sz="quarter" idx="12"/>
          </p:nvPr>
        </p:nvSpPr>
        <p:spPr/>
        <p:txBody>
          <a:bodyPr/>
          <a:lstStyle/>
          <a:p>
            <a:fld id="{7BF736BD-47CA-463F-B625-22328E73D78F}" type="slidenum">
              <a:rPr lang="en-US" smtClean="0"/>
              <a:t>‹#›</a:t>
            </a:fld>
            <a:endParaRPr lang="en-US"/>
          </a:p>
        </p:txBody>
      </p:sp>
    </p:spTree>
    <p:extLst>
      <p:ext uri="{BB962C8B-B14F-4D97-AF65-F5344CB8AC3E}">
        <p14:creationId xmlns:p14="http://schemas.microsoft.com/office/powerpoint/2010/main" val="3238322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0693C9E-2A16-7AA0-62BF-C7DAFB58C94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15955CA-0DB6-D176-6399-4B73F2FFA44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F0FEC5A-AD64-1EF3-1E63-5AF81E742B75}"/>
              </a:ext>
            </a:extLst>
          </p:cNvPr>
          <p:cNvSpPr>
            <a:spLocks noGrp="1"/>
          </p:cNvSpPr>
          <p:nvPr>
            <p:ph type="dt" sz="half" idx="10"/>
          </p:nvPr>
        </p:nvSpPr>
        <p:spPr/>
        <p:txBody>
          <a:bodyPr/>
          <a:lstStyle/>
          <a:p>
            <a:fld id="{92B3A1AE-3E8C-47D6-BD1F-89ED4EEEEE1D}" type="datetimeFigureOut">
              <a:rPr lang="en-US" smtClean="0"/>
              <a:t>11/13/2024</a:t>
            </a:fld>
            <a:endParaRPr lang="en-US"/>
          </a:p>
        </p:txBody>
      </p:sp>
      <p:sp>
        <p:nvSpPr>
          <p:cNvPr id="5" name="Footer Placeholder 4">
            <a:extLst>
              <a:ext uri="{FF2B5EF4-FFF2-40B4-BE49-F238E27FC236}">
                <a16:creationId xmlns:a16="http://schemas.microsoft.com/office/drawing/2014/main" id="{9C11258B-16AC-9BD8-9BC3-9279F6BA3C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D6B7CCF-721A-D818-5B8E-04A31DAB58F9}"/>
              </a:ext>
            </a:extLst>
          </p:cNvPr>
          <p:cNvSpPr>
            <a:spLocks noGrp="1"/>
          </p:cNvSpPr>
          <p:nvPr>
            <p:ph type="sldNum" sz="quarter" idx="12"/>
          </p:nvPr>
        </p:nvSpPr>
        <p:spPr/>
        <p:txBody>
          <a:bodyPr/>
          <a:lstStyle/>
          <a:p>
            <a:fld id="{7BF736BD-47CA-463F-B625-22328E73D78F}" type="slidenum">
              <a:rPr lang="en-US" smtClean="0"/>
              <a:t>‹#›</a:t>
            </a:fld>
            <a:endParaRPr lang="en-US"/>
          </a:p>
        </p:txBody>
      </p:sp>
    </p:spTree>
    <p:extLst>
      <p:ext uri="{BB962C8B-B14F-4D97-AF65-F5344CB8AC3E}">
        <p14:creationId xmlns:p14="http://schemas.microsoft.com/office/powerpoint/2010/main" val="42455821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63C8F1-02DB-AC44-A5D8-6342562CFE0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A2D2047-7C3C-9D09-D9C8-4D4F8C66638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63AC84-DC4D-72A0-576C-7C9571ADD054}"/>
              </a:ext>
            </a:extLst>
          </p:cNvPr>
          <p:cNvSpPr>
            <a:spLocks noGrp="1"/>
          </p:cNvSpPr>
          <p:nvPr>
            <p:ph type="dt" sz="half" idx="10"/>
          </p:nvPr>
        </p:nvSpPr>
        <p:spPr/>
        <p:txBody>
          <a:bodyPr/>
          <a:lstStyle/>
          <a:p>
            <a:fld id="{92B3A1AE-3E8C-47D6-BD1F-89ED4EEEEE1D}" type="datetimeFigureOut">
              <a:rPr lang="en-US" smtClean="0"/>
              <a:t>11/13/2024</a:t>
            </a:fld>
            <a:endParaRPr lang="en-US"/>
          </a:p>
        </p:txBody>
      </p:sp>
      <p:sp>
        <p:nvSpPr>
          <p:cNvPr id="5" name="Footer Placeholder 4">
            <a:extLst>
              <a:ext uri="{FF2B5EF4-FFF2-40B4-BE49-F238E27FC236}">
                <a16:creationId xmlns:a16="http://schemas.microsoft.com/office/drawing/2014/main" id="{37960359-9E86-EA5C-2176-C74D4376FD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5990A5-DB19-5856-1A79-D7E3C1A478A8}"/>
              </a:ext>
            </a:extLst>
          </p:cNvPr>
          <p:cNvSpPr>
            <a:spLocks noGrp="1"/>
          </p:cNvSpPr>
          <p:nvPr>
            <p:ph type="sldNum" sz="quarter" idx="12"/>
          </p:nvPr>
        </p:nvSpPr>
        <p:spPr/>
        <p:txBody>
          <a:bodyPr/>
          <a:lstStyle/>
          <a:p>
            <a:fld id="{7BF736BD-47CA-463F-B625-22328E73D78F}" type="slidenum">
              <a:rPr lang="en-US" smtClean="0"/>
              <a:t>‹#›</a:t>
            </a:fld>
            <a:endParaRPr lang="en-US"/>
          </a:p>
        </p:txBody>
      </p:sp>
    </p:spTree>
    <p:extLst>
      <p:ext uri="{BB962C8B-B14F-4D97-AF65-F5344CB8AC3E}">
        <p14:creationId xmlns:p14="http://schemas.microsoft.com/office/powerpoint/2010/main" val="669550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8ADB90-EF68-5B22-3740-D90C30813D0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F2E7A62-D712-2190-3DBA-18B9FFA32730}"/>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246972F-423E-F532-8FB9-EA5880A1B279}"/>
              </a:ext>
            </a:extLst>
          </p:cNvPr>
          <p:cNvSpPr>
            <a:spLocks noGrp="1"/>
          </p:cNvSpPr>
          <p:nvPr>
            <p:ph type="dt" sz="half" idx="10"/>
          </p:nvPr>
        </p:nvSpPr>
        <p:spPr/>
        <p:txBody>
          <a:bodyPr/>
          <a:lstStyle/>
          <a:p>
            <a:fld id="{92B3A1AE-3E8C-47D6-BD1F-89ED4EEEEE1D}" type="datetimeFigureOut">
              <a:rPr lang="en-US" smtClean="0"/>
              <a:t>11/13/2024</a:t>
            </a:fld>
            <a:endParaRPr lang="en-US"/>
          </a:p>
        </p:txBody>
      </p:sp>
      <p:sp>
        <p:nvSpPr>
          <p:cNvPr id="5" name="Footer Placeholder 4">
            <a:extLst>
              <a:ext uri="{FF2B5EF4-FFF2-40B4-BE49-F238E27FC236}">
                <a16:creationId xmlns:a16="http://schemas.microsoft.com/office/drawing/2014/main" id="{AB9C91B6-8D2B-7012-986E-2F655CBC9B1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8A2D88E-3E6B-8895-A660-A31CB75F04BE}"/>
              </a:ext>
            </a:extLst>
          </p:cNvPr>
          <p:cNvSpPr>
            <a:spLocks noGrp="1"/>
          </p:cNvSpPr>
          <p:nvPr>
            <p:ph type="sldNum" sz="quarter" idx="12"/>
          </p:nvPr>
        </p:nvSpPr>
        <p:spPr/>
        <p:txBody>
          <a:bodyPr/>
          <a:lstStyle/>
          <a:p>
            <a:fld id="{7BF736BD-47CA-463F-B625-22328E73D78F}" type="slidenum">
              <a:rPr lang="en-US" smtClean="0"/>
              <a:t>‹#›</a:t>
            </a:fld>
            <a:endParaRPr lang="en-US"/>
          </a:p>
        </p:txBody>
      </p:sp>
    </p:spTree>
    <p:extLst>
      <p:ext uri="{BB962C8B-B14F-4D97-AF65-F5344CB8AC3E}">
        <p14:creationId xmlns:p14="http://schemas.microsoft.com/office/powerpoint/2010/main" val="36956562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B5D6D0-8439-5131-F72F-5DE9459AE30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EC1A541-72BB-153A-4655-521B04023ED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3E2B1CF-318B-1F10-2EBF-09D2BA8B51E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50B63AD-70F6-78D7-4E6D-7C16C9F7E78C}"/>
              </a:ext>
            </a:extLst>
          </p:cNvPr>
          <p:cNvSpPr>
            <a:spLocks noGrp="1"/>
          </p:cNvSpPr>
          <p:nvPr>
            <p:ph type="dt" sz="half" idx="10"/>
          </p:nvPr>
        </p:nvSpPr>
        <p:spPr/>
        <p:txBody>
          <a:bodyPr/>
          <a:lstStyle/>
          <a:p>
            <a:fld id="{92B3A1AE-3E8C-47D6-BD1F-89ED4EEEEE1D}" type="datetimeFigureOut">
              <a:rPr lang="en-US" smtClean="0"/>
              <a:t>11/13/2024</a:t>
            </a:fld>
            <a:endParaRPr lang="en-US"/>
          </a:p>
        </p:txBody>
      </p:sp>
      <p:sp>
        <p:nvSpPr>
          <p:cNvPr id="6" name="Footer Placeholder 5">
            <a:extLst>
              <a:ext uri="{FF2B5EF4-FFF2-40B4-BE49-F238E27FC236}">
                <a16:creationId xmlns:a16="http://schemas.microsoft.com/office/drawing/2014/main" id="{E3213F16-9008-AF77-D2E1-E2B323AE4B9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12366AB-5AD4-F8BF-D007-2C65CA027ECD}"/>
              </a:ext>
            </a:extLst>
          </p:cNvPr>
          <p:cNvSpPr>
            <a:spLocks noGrp="1"/>
          </p:cNvSpPr>
          <p:nvPr>
            <p:ph type="sldNum" sz="quarter" idx="12"/>
          </p:nvPr>
        </p:nvSpPr>
        <p:spPr/>
        <p:txBody>
          <a:bodyPr/>
          <a:lstStyle/>
          <a:p>
            <a:fld id="{7BF736BD-47CA-463F-B625-22328E73D78F}" type="slidenum">
              <a:rPr lang="en-US" smtClean="0"/>
              <a:t>‹#›</a:t>
            </a:fld>
            <a:endParaRPr lang="en-US"/>
          </a:p>
        </p:txBody>
      </p:sp>
    </p:spTree>
    <p:extLst>
      <p:ext uri="{BB962C8B-B14F-4D97-AF65-F5344CB8AC3E}">
        <p14:creationId xmlns:p14="http://schemas.microsoft.com/office/powerpoint/2010/main" val="39930620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1C24FC-9EE3-52DF-777F-2E63D9B8C94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7087926-7851-0EAC-17E0-8FAE1454A4A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9EC2053-28B5-0F4E-070C-0FEBA37D7A6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408EA4A-9511-68FE-8FDB-92577E16EA3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CE63931-E2C9-A4F3-89C0-0B105F0F1BA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7717665-E1BC-ECD5-5736-82978328D3F8}"/>
              </a:ext>
            </a:extLst>
          </p:cNvPr>
          <p:cNvSpPr>
            <a:spLocks noGrp="1"/>
          </p:cNvSpPr>
          <p:nvPr>
            <p:ph type="dt" sz="half" idx="10"/>
          </p:nvPr>
        </p:nvSpPr>
        <p:spPr/>
        <p:txBody>
          <a:bodyPr/>
          <a:lstStyle/>
          <a:p>
            <a:fld id="{92B3A1AE-3E8C-47D6-BD1F-89ED4EEEEE1D}" type="datetimeFigureOut">
              <a:rPr lang="en-US" smtClean="0"/>
              <a:t>11/13/2024</a:t>
            </a:fld>
            <a:endParaRPr lang="en-US"/>
          </a:p>
        </p:txBody>
      </p:sp>
      <p:sp>
        <p:nvSpPr>
          <p:cNvPr id="8" name="Footer Placeholder 7">
            <a:extLst>
              <a:ext uri="{FF2B5EF4-FFF2-40B4-BE49-F238E27FC236}">
                <a16:creationId xmlns:a16="http://schemas.microsoft.com/office/drawing/2014/main" id="{F81441AC-640F-827E-1B01-B01B2D7A965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15952F2-083D-1163-B7A6-F4BD41CAD8BA}"/>
              </a:ext>
            </a:extLst>
          </p:cNvPr>
          <p:cNvSpPr>
            <a:spLocks noGrp="1"/>
          </p:cNvSpPr>
          <p:nvPr>
            <p:ph type="sldNum" sz="quarter" idx="12"/>
          </p:nvPr>
        </p:nvSpPr>
        <p:spPr/>
        <p:txBody>
          <a:bodyPr/>
          <a:lstStyle/>
          <a:p>
            <a:fld id="{7BF736BD-47CA-463F-B625-22328E73D78F}" type="slidenum">
              <a:rPr lang="en-US" smtClean="0"/>
              <a:t>‹#›</a:t>
            </a:fld>
            <a:endParaRPr lang="en-US"/>
          </a:p>
        </p:txBody>
      </p:sp>
    </p:spTree>
    <p:extLst>
      <p:ext uri="{BB962C8B-B14F-4D97-AF65-F5344CB8AC3E}">
        <p14:creationId xmlns:p14="http://schemas.microsoft.com/office/powerpoint/2010/main" val="4193950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B7DA93-A800-67A6-0764-70AC48CF452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B443570-326C-E93E-647F-EFC3B7A9934E}"/>
              </a:ext>
            </a:extLst>
          </p:cNvPr>
          <p:cNvSpPr>
            <a:spLocks noGrp="1"/>
          </p:cNvSpPr>
          <p:nvPr>
            <p:ph type="dt" sz="half" idx="10"/>
          </p:nvPr>
        </p:nvSpPr>
        <p:spPr/>
        <p:txBody>
          <a:bodyPr/>
          <a:lstStyle/>
          <a:p>
            <a:fld id="{92B3A1AE-3E8C-47D6-BD1F-89ED4EEEEE1D}" type="datetimeFigureOut">
              <a:rPr lang="en-US" smtClean="0"/>
              <a:t>11/13/2024</a:t>
            </a:fld>
            <a:endParaRPr lang="en-US"/>
          </a:p>
        </p:txBody>
      </p:sp>
      <p:sp>
        <p:nvSpPr>
          <p:cNvPr id="4" name="Footer Placeholder 3">
            <a:extLst>
              <a:ext uri="{FF2B5EF4-FFF2-40B4-BE49-F238E27FC236}">
                <a16:creationId xmlns:a16="http://schemas.microsoft.com/office/drawing/2014/main" id="{97D698F9-E093-69F7-A572-C1BDAFD945A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19D9DAF-B6B4-9E67-33CE-9650BFD4E731}"/>
              </a:ext>
            </a:extLst>
          </p:cNvPr>
          <p:cNvSpPr>
            <a:spLocks noGrp="1"/>
          </p:cNvSpPr>
          <p:nvPr>
            <p:ph type="sldNum" sz="quarter" idx="12"/>
          </p:nvPr>
        </p:nvSpPr>
        <p:spPr/>
        <p:txBody>
          <a:bodyPr/>
          <a:lstStyle/>
          <a:p>
            <a:fld id="{7BF736BD-47CA-463F-B625-22328E73D78F}" type="slidenum">
              <a:rPr lang="en-US" smtClean="0"/>
              <a:t>‹#›</a:t>
            </a:fld>
            <a:endParaRPr lang="en-US"/>
          </a:p>
        </p:txBody>
      </p:sp>
    </p:spTree>
    <p:extLst>
      <p:ext uri="{BB962C8B-B14F-4D97-AF65-F5344CB8AC3E}">
        <p14:creationId xmlns:p14="http://schemas.microsoft.com/office/powerpoint/2010/main" val="37209876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19495DE-D74D-D31F-A833-55A5066BFC16}"/>
              </a:ext>
            </a:extLst>
          </p:cNvPr>
          <p:cNvSpPr>
            <a:spLocks noGrp="1"/>
          </p:cNvSpPr>
          <p:nvPr>
            <p:ph type="dt" sz="half" idx="10"/>
          </p:nvPr>
        </p:nvSpPr>
        <p:spPr/>
        <p:txBody>
          <a:bodyPr/>
          <a:lstStyle/>
          <a:p>
            <a:fld id="{92B3A1AE-3E8C-47D6-BD1F-89ED4EEEEE1D}" type="datetimeFigureOut">
              <a:rPr lang="en-US" smtClean="0"/>
              <a:t>11/13/2024</a:t>
            </a:fld>
            <a:endParaRPr lang="en-US"/>
          </a:p>
        </p:txBody>
      </p:sp>
      <p:sp>
        <p:nvSpPr>
          <p:cNvPr id="3" name="Footer Placeholder 2">
            <a:extLst>
              <a:ext uri="{FF2B5EF4-FFF2-40B4-BE49-F238E27FC236}">
                <a16:creationId xmlns:a16="http://schemas.microsoft.com/office/drawing/2014/main" id="{3ED6D410-CAB3-F648-3CD8-76780CC643D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77F42D7-1E66-1C34-B749-6A3937DE0C08}"/>
              </a:ext>
            </a:extLst>
          </p:cNvPr>
          <p:cNvSpPr>
            <a:spLocks noGrp="1"/>
          </p:cNvSpPr>
          <p:nvPr>
            <p:ph type="sldNum" sz="quarter" idx="12"/>
          </p:nvPr>
        </p:nvSpPr>
        <p:spPr/>
        <p:txBody>
          <a:bodyPr/>
          <a:lstStyle/>
          <a:p>
            <a:fld id="{7BF736BD-47CA-463F-B625-22328E73D78F}" type="slidenum">
              <a:rPr lang="en-US" smtClean="0"/>
              <a:t>‹#›</a:t>
            </a:fld>
            <a:endParaRPr lang="en-US"/>
          </a:p>
        </p:txBody>
      </p:sp>
    </p:spTree>
    <p:extLst>
      <p:ext uri="{BB962C8B-B14F-4D97-AF65-F5344CB8AC3E}">
        <p14:creationId xmlns:p14="http://schemas.microsoft.com/office/powerpoint/2010/main" val="30258989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78AE2B-5781-B9D2-9810-BFA0D8CDDF5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11B6909-FE39-7C53-0934-10D49E5384A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082C4C5-3E9A-9E70-B928-7FECBC5E4C6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7A42FD7-6508-F22C-B755-D338C88ACFF9}"/>
              </a:ext>
            </a:extLst>
          </p:cNvPr>
          <p:cNvSpPr>
            <a:spLocks noGrp="1"/>
          </p:cNvSpPr>
          <p:nvPr>
            <p:ph type="dt" sz="half" idx="10"/>
          </p:nvPr>
        </p:nvSpPr>
        <p:spPr/>
        <p:txBody>
          <a:bodyPr/>
          <a:lstStyle/>
          <a:p>
            <a:fld id="{92B3A1AE-3E8C-47D6-BD1F-89ED4EEEEE1D}" type="datetimeFigureOut">
              <a:rPr lang="en-US" smtClean="0"/>
              <a:t>11/13/2024</a:t>
            </a:fld>
            <a:endParaRPr lang="en-US"/>
          </a:p>
        </p:txBody>
      </p:sp>
      <p:sp>
        <p:nvSpPr>
          <p:cNvPr id="6" name="Footer Placeholder 5">
            <a:extLst>
              <a:ext uri="{FF2B5EF4-FFF2-40B4-BE49-F238E27FC236}">
                <a16:creationId xmlns:a16="http://schemas.microsoft.com/office/drawing/2014/main" id="{4D2F79EC-D497-C09F-9B25-E7A87AEDD86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57B2921-BA3B-973E-C2ED-EF006C41CB0B}"/>
              </a:ext>
            </a:extLst>
          </p:cNvPr>
          <p:cNvSpPr>
            <a:spLocks noGrp="1"/>
          </p:cNvSpPr>
          <p:nvPr>
            <p:ph type="sldNum" sz="quarter" idx="12"/>
          </p:nvPr>
        </p:nvSpPr>
        <p:spPr/>
        <p:txBody>
          <a:bodyPr/>
          <a:lstStyle/>
          <a:p>
            <a:fld id="{7BF736BD-47CA-463F-B625-22328E73D78F}" type="slidenum">
              <a:rPr lang="en-US" smtClean="0"/>
              <a:t>‹#›</a:t>
            </a:fld>
            <a:endParaRPr lang="en-US"/>
          </a:p>
        </p:txBody>
      </p:sp>
    </p:spTree>
    <p:extLst>
      <p:ext uri="{BB962C8B-B14F-4D97-AF65-F5344CB8AC3E}">
        <p14:creationId xmlns:p14="http://schemas.microsoft.com/office/powerpoint/2010/main" val="11678166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CB84D9-F3A3-5F09-6B2B-94B328C2962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8ACC5FC-37AF-6BC5-CE56-15206DB5766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BB2D61A-FE80-11BE-9258-7DE038F0001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D543099-D4DE-983C-D02E-1699FB763EC2}"/>
              </a:ext>
            </a:extLst>
          </p:cNvPr>
          <p:cNvSpPr>
            <a:spLocks noGrp="1"/>
          </p:cNvSpPr>
          <p:nvPr>
            <p:ph type="dt" sz="half" idx="10"/>
          </p:nvPr>
        </p:nvSpPr>
        <p:spPr/>
        <p:txBody>
          <a:bodyPr/>
          <a:lstStyle/>
          <a:p>
            <a:fld id="{92B3A1AE-3E8C-47D6-BD1F-89ED4EEEEE1D}" type="datetimeFigureOut">
              <a:rPr lang="en-US" smtClean="0"/>
              <a:t>11/13/2024</a:t>
            </a:fld>
            <a:endParaRPr lang="en-US"/>
          </a:p>
        </p:txBody>
      </p:sp>
      <p:sp>
        <p:nvSpPr>
          <p:cNvPr id="6" name="Footer Placeholder 5">
            <a:extLst>
              <a:ext uri="{FF2B5EF4-FFF2-40B4-BE49-F238E27FC236}">
                <a16:creationId xmlns:a16="http://schemas.microsoft.com/office/drawing/2014/main" id="{25481266-4C3A-426A-59BE-E90C4A63AF6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87E0FE1-8B2C-9EAA-2B70-D8EC83EC47B6}"/>
              </a:ext>
            </a:extLst>
          </p:cNvPr>
          <p:cNvSpPr>
            <a:spLocks noGrp="1"/>
          </p:cNvSpPr>
          <p:nvPr>
            <p:ph type="sldNum" sz="quarter" idx="12"/>
          </p:nvPr>
        </p:nvSpPr>
        <p:spPr/>
        <p:txBody>
          <a:bodyPr/>
          <a:lstStyle/>
          <a:p>
            <a:fld id="{7BF736BD-47CA-463F-B625-22328E73D78F}" type="slidenum">
              <a:rPr lang="en-US" smtClean="0"/>
              <a:t>‹#›</a:t>
            </a:fld>
            <a:endParaRPr lang="en-US"/>
          </a:p>
        </p:txBody>
      </p:sp>
    </p:spTree>
    <p:extLst>
      <p:ext uri="{BB962C8B-B14F-4D97-AF65-F5344CB8AC3E}">
        <p14:creationId xmlns:p14="http://schemas.microsoft.com/office/powerpoint/2010/main" val="27097807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16000"/>
            <a:lum/>
          </a:blip>
          <a:srcRect/>
          <a:stretch>
            <a:fillRect t="-28000" b="-28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8C0FFFA-7EE6-3CF8-3D41-B414F952F34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B28F710-D719-E6ED-4D88-55123E27FD6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312E40B-F016-CB99-732D-4536E14C3A1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2B3A1AE-3E8C-47D6-BD1F-89ED4EEEEE1D}" type="datetimeFigureOut">
              <a:rPr lang="en-US" smtClean="0"/>
              <a:t>11/13/2024</a:t>
            </a:fld>
            <a:endParaRPr lang="en-US"/>
          </a:p>
        </p:txBody>
      </p:sp>
      <p:sp>
        <p:nvSpPr>
          <p:cNvPr id="5" name="Footer Placeholder 4">
            <a:extLst>
              <a:ext uri="{FF2B5EF4-FFF2-40B4-BE49-F238E27FC236}">
                <a16:creationId xmlns:a16="http://schemas.microsoft.com/office/drawing/2014/main" id="{052E5B69-9B27-717F-EE12-164C521E630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00C8755B-F45A-D32D-9642-7DF76016734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BF736BD-47CA-463F-B625-22328E73D78F}" type="slidenum">
              <a:rPr lang="en-US" smtClean="0"/>
              <a:t>‹#›</a:t>
            </a:fld>
            <a:endParaRPr lang="en-US"/>
          </a:p>
        </p:txBody>
      </p:sp>
    </p:spTree>
    <p:extLst>
      <p:ext uri="{BB962C8B-B14F-4D97-AF65-F5344CB8AC3E}">
        <p14:creationId xmlns:p14="http://schemas.microsoft.com/office/powerpoint/2010/main" val="30469729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447DF0-9353-C7C4-0EBD-ED97B05DACF1}"/>
              </a:ext>
            </a:extLst>
          </p:cNvPr>
          <p:cNvSpPr>
            <a:spLocks noGrp="1"/>
          </p:cNvSpPr>
          <p:nvPr>
            <p:ph type="ctrTitle"/>
          </p:nvPr>
        </p:nvSpPr>
        <p:spPr/>
        <p:txBody>
          <a:bodyPr/>
          <a:lstStyle/>
          <a:p>
            <a:r>
              <a:rPr lang="en-US" dirty="0"/>
              <a:t>Land Use Commission 2025</a:t>
            </a:r>
          </a:p>
        </p:txBody>
      </p:sp>
      <p:sp>
        <p:nvSpPr>
          <p:cNvPr id="3" name="Subtitle 2">
            <a:extLst>
              <a:ext uri="{FF2B5EF4-FFF2-40B4-BE49-F238E27FC236}">
                <a16:creationId xmlns:a16="http://schemas.microsoft.com/office/drawing/2014/main" id="{4BDD966C-1639-0B04-5F29-3745FB02489E}"/>
              </a:ext>
            </a:extLst>
          </p:cNvPr>
          <p:cNvSpPr>
            <a:spLocks noGrp="1"/>
          </p:cNvSpPr>
          <p:nvPr>
            <p:ph type="subTitle" idx="1"/>
          </p:nvPr>
        </p:nvSpPr>
        <p:spPr/>
        <p:txBody>
          <a:bodyPr/>
          <a:lstStyle/>
          <a:p>
            <a:r>
              <a:rPr lang="en-US" dirty="0"/>
              <a:t>Learning from Experience</a:t>
            </a:r>
          </a:p>
        </p:txBody>
      </p:sp>
    </p:spTree>
    <p:extLst>
      <p:ext uri="{BB962C8B-B14F-4D97-AF65-F5344CB8AC3E}">
        <p14:creationId xmlns:p14="http://schemas.microsoft.com/office/powerpoint/2010/main" val="33487792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35D221-EC19-66B6-2696-A17B023B22B6}"/>
              </a:ext>
            </a:extLst>
          </p:cNvPr>
          <p:cNvSpPr>
            <a:spLocks noGrp="1"/>
          </p:cNvSpPr>
          <p:nvPr>
            <p:ph type="title"/>
          </p:nvPr>
        </p:nvSpPr>
        <p:spPr/>
        <p:txBody>
          <a:bodyPr/>
          <a:lstStyle/>
          <a:p>
            <a:r>
              <a:rPr lang="en-US" dirty="0"/>
              <a:t>Village Development Patterning </a:t>
            </a:r>
          </a:p>
        </p:txBody>
      </p:sp>
      <p:sp>
        <p:nvSpPr>
          <p:cNvPr id="3" name="Content Placeholder 2">
            <a:extLst>
              <a:ext uri="{FF2B5EF4-FFF2-40B4-BE49-F238E27FC236}">
                <a16:creationId xmlns:a16="http://schemas.microsoft.com/office/drawing/2014/main" id="{E992CD16-471D-30BD-3135-9F60B2ED7542}"/>
              </a:ext>
            </a:extLst>
          </p:cNvPr>
          <p:cNvSpPr>
            <a:spLocks noGrp="1"/>
          </p:cNvSpPr>
          <p:nvPr>
            <p:ph idx="1"/>
          </p:nvPr>
        </p:nvSpPr>
        <p:spPr/>
        <p:txBody>
          <a:bodyPr/>
          <a:lstStyle/>
          <a:p>
            <a:r>
              <a:rPr lang="en-US" dirty="0"/>
              <a:t>If you’re ever walking through Newport, Wickford Village, Water Street, downtown Bristol, Main Street East Greenwich, (the list goes on) and wondering why there aren’t more places like this, this bill is for you!</a:t>
            </a:r>
          </a:p>
          <a:p>
            <a:r>
              <a:rPr lang="en-US" dirty="0"/>
              <a:t>We need to make it legal to build our favorite places again, if we don’t we won’t have any new places to love</a:t>
            </a:r>
          </a:p>
          <a:p>
            <a:r>
              <a:rPr lang="en-US" dirty="0"/>
              <a:t>In other words, people dislike many of our new developments because we have made it illegal to build in the classic village style </a:t>
            </a:r>
          </a:p>
        </p:txBody>
      </p:sp>
    </p:spTree>
    <p:extLst>
      <p:ext uri="{BB962C8B-B14F-4D97-AF65-F5344CB8AC3E}">
        <p14:creationId xmlns:p14="http://schemas.microsoft.com/office/powerpoint/2010/main" val="29086014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2E49F3-7140-1EB4-9366-10EA16D17296}"/>
              </a:ext>
            </a:extLst>
          </p:cNvPr>
          <p:cNvSpPr>
            <a:spLocks noGrp="1"/>
          </p:cNvSpPr>
          <p:nvPr>
            <p:ph type="title"/>
          </p:nvPr>
        </p:nvSpPr>
        <p:spPr/>
        <p:txBody>
          <a:bodyPr/>
          <a:lstStyle/>
          <a:p>
            <a:r>
              <a:rPr lang="en-US" dirty="0"/>
              <a:t>Single Family Attached</a:t>
            </a:r>
          </a:p>
        </p:txBody>
      </p:sp>
      <p:sp>
        <p:nvSpPr>
          <p:cNvPr id="3" name="Content Placeholder 2">
            <a:extLst>
              <a:ext uri="{FF2B5EF4-FFF2-40B4-BE49-F238E27FC236}">
                <a16:creationId xmlns:a16="http://schemas.microsoft.com/office/drawing/2014/main" id="{24BEBB1E-9353-9F0A-F13A-6795646F6A05}"/>
              </a:ext>
            </a:extLst>
          </p:cNvPr>
          <p:cNvSpPr>
            <a:spLocks noGrp="1"/>
          </p:cNvSpPr>
          <p:nvPr>
            <p:ph idx="1"/>
          </p:nvPr>
        </p:nvSpPr>
        <p:spPr/>
        <p:txBody>
          <a:bodyPr>
            <a:normAutofit fontScale="92500" lnSpcReduction="20000"/>
          </a:bodyPr>
          <a:lstStyle/>
          <a:p>
            <a:r>
              <a:rPr lang="en-US" dirty="0"/>
              <a:t>Single family attached zoning</a:t>
            </a:r>
          </a:p>
          <a:p>
            <a:pPr lvl="1"/>
            <a:r>
              <a:rPr lang="en-US" dirty="0"/>
              <a:t>Single Family Homes – Holy grail of housing for the American dream</a:t>
            </a:r>
          </a:p>
          <a:p>
            <a:pPr lvl="1"/>
            <a:r>
              <a:rPr lang="en-US" dirty="0"/>
              <a:t>Starter homes</a:t>
            </a:r>
          </a:p>
          <a:p>
            <a:pPr lvl="1"/>
            <a:r>
              <a:rPr lang="en-US" dirty="0"/>
              <a:t>Downsizing homes</a:t>
            </a:r>
          </a:p>
          <a:p>
            <a:pPr lvl="1"/>
            <a:r>
              <a:rPr lang="en-US" dirty="0"/>
              <a:t>Anti-sprawl</a:t>
            </a:r>
          </a:p>
          <a:p>
            <a:pPr lvl="1"/>
            <a:r>
              <a:rPr lang="en-US" dirty="0"/>
              <a:t>Works with infill</a:t>
            </a:r>
          </a:p>
          <a:p>
            <a:pPr lvl="1"/>
            <a:endParaRPr lang="en-US" dirty="0"/>
          </a:p>
          <a:p>
            <a:r>
              <a:rPr lang="en-US" dirty="0"/>
              <a:t>Zoning should reflect the building code, and the building code allows for efficient, inexpensive new construction of single family attached housing</a:t>
            </a:r>
          </a:p>
          <a:p>
            <a:pPr marL="0" indent="0">
              <a:buNone/>
            </a:pPr>
            <a:endParaRPr lang="en-US" dirty="0"/>
          </a:p>
          <a:p>
            <a:r>
              <a:rPr lang="en-US" dirty="0"/>
              <a:t>Preferred by Neighbors</a:t>
            </a:r>
          </a:p>
        </p:txBody>
      </p:sp>
    </p:spTree>
    <p:extLst>
      <p:ext uri="{BB962C8B-B14F-4D97-AF65-F5344CB8AC3E}">
        <p14:creationId xmlns:p14="http://schemas.microsoft.com/office/powerpoint/2010/main" val="32939195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AF08B2-4247-7579-ADDB-029FE29010A1}"/>
              </a:ext>
            </a:extLst>
          </p:cNvPr>
          <p:cNvSpPr>
            <a:spLocks noGrp="1"/>
          </p:cNvSpPr>
          <p:nvPr>
            <p:ph type="title"/>
          </p:nvPr>
        </p:nvSpPr>
        <p:spPr/>
        <p:txBody>
          <a:bodyPr/>
          <a:lstStyle/>
          <a:p>
            <a:r>
              <a:rPr lang="en-US" dirty="0"/>
              <a:t>Owner Occupied Deed Restrictions</a:t>
            </a:r>
          </a:p>
        </p:txBody>
      </p:sp>
      <p:sp>
        <p:nvSpPr>
          <p:cNvPr id="3" name="Content Placeholder 2">
            <a:extLst>
              <a:ext uri="{FF2B5EF4-FFF2-40B4-BE49-F238E27FC236}">
                <a16:creationId xmlns:a16="http://schemas.microsoft.com/office/drawing/2014/main" id="{07D2212F-C999-86BC-0A68-17CAD57AEBA8}"/>
              </a:ext>
            </a:extLst>
          </p:cNvPr>
          <p:cNvSpPr>
            <a:spLocks noGrp="1"/>
          </p:cNvSpPr>
          <p:nvPr>
            <p:ph idx="1"/>
          </p:nvPr>
        </p:nvSpPr>
        <p:spPr/>
        <p:txBody>
          <a:bodyPr/>
          <a:lstStyle/>
          <a:p>
            <a:r>
              <a:rPr lang="en-US" dirty="0"/>
              <a:t>Single Family Homes are the least complained about</a:t>
            </a:r>
          </a:p>
          <a:p>
            <a:r>
              <a:rPr lang="en-US" dirty="0"/>
              <a:t>Single Family Homes are essential to the American Dream</a:t>
            </a:r>
          </a:p>
          <a:p>
            <a:pPr lvl="1"/>
            <a:r>
              <a:rPr lang="en-US" dirty="0"/>
              <a:t>Without new single family homes, we’re limiting the number of people who can embrace the primary American wealth building tool</a:t>
            </a:r>
          </a:p>
          <a:p>
            <a:pPr lvl="1"/>
            <a:r>
              <a:rPr lang="en-US" dirty="0"/>
              <a:t>Without new single family homes, we hurt the middle class and harm families trying to climb the socio-economic ladder</a:t>
            </a:r>
          </a:p>
          <a:p>
            <a:r>
              <a:rPr lang="en-US" dirty="0"/>
              <a:t>Limit Corporations from buying up single family homes</a:t>
            </a:r>
          </a:p>
          <a:p>
            <a:r>
              <a:rPr lang="en-US" dirty="0"/>
              <a:t>Neighbors object much less to projects when they understand that the family moving in is just as invested in the neighborhood as they are</a:t>
            </a:r>
          </a:p>
        </p:txBody>
      </p:sp>
    </p:spTree>
    <p:extLst>
      <p:ext uri="{BB962C8B-B14F-4D97-AF65-F5344CB8AC3E}">
        <p14:creationId xmlns:p14="http://schemas.microsoft.com/office/powerpoint/2010/main" val="14604420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4F0E9-1917-464F-F969-148BA5DE0512}"/>
              </a:ext>
            </a:extLst>
          </p:cNvPr>
          <p:cNvSpPr>
            <a:spLocks noGrp="1"/>
          </p:cNvSpPr>
          <p:nvPr>
            <p:ph type="title"/>
          </p:nvPr>
        </p:nvSpPr>
        <p:spPr/>
        <p:txBody>
          <a:bodyPr/>
          <a:lstStyle/>
          <a:p>
            <a:r>
              <a:rPr lang="en-US" dirty="0"/>
              <a:t>Responsive Refinement</a:t>
            </a:r>
          </a:p>
        </p:txBody>
      </p:sp>
      <p:sp>
        <p:nvSpPr>
          <p:cNvPr id="3" name="Content Placeholder 2">
            <a:extLst>
              <a:ext uri="{FF2B5EF4-FFF2-40B4-BE49-F238E27FC236}">
                <a16:creationId xmlns:a16="http://schemas.microsoft.com/office/drawing/2014/main" id="{DAEC9C17-C31D-3076-9D24-5FFEBED7F59B}"/>
              </a:ext>
            </a:extLst>
          </p:cNvPr>
          <p:cNvSpPr>
            <a:spLocks noGrp="1"/>
          </p:cNvSpPr>
          <p:nvPr>
            <p:ph idx="1"/>
          </p:nvPr>
        </p:nvSpPr>
        <p:spPr/>
        <p:txBody>
          <a:bodyPr>
            <a:normAutofit fontScale="77500" lnSpcReduction="20000"/>
          </a:bodyPr>
          <a:lstStyle/>
          <a:p>
            <a:r>
              <a:rPr lang="en-US" dirty="0"/>
              <a:t>Use Variance Standard – “no beneficial use”</a:t>
            </a:r>
          </a:p>
          <a:p>
            <a:r>
              <a:rPr lang="en-US" dirty="0"/>
              <a:t>Dimensional Variance – Sheds and skyscrapers use the same standards</a:t>
            </a:r>
          </a:p>
          <a:p>
            <a:r>
              <a:rPr lang="en-US" dirty="0"/>
              <a:t>No timelines</a:t>
            </a:r>
          </a:p>
          <a:p>
            <a:r>
              <a:rPr lang="en-US" dirty="0"/>
              <a:t>Municipal Staff Empowerment – Let our professionals use their expertise to improve development</a:t>
            </a:r>
          </a:p>
          <a:p>
            <a:r>
              <a:rPr lang="en-US" dirty="0"/>
              <a:t>Consent Agenda – No objections, no worries</a:t>
            </a:r>
          </a:p>
          <a:p>
            <a:r>
              <a:rPr lang="en-US" dirty="0"/>
              <a:t>Lot Mergers – language clarity/clean-up</a:t>
            </a:r>
          </a:p>
          <a:p>
            <a:r>
              <a:rPr lang="en-US" dirty="0"/>
              <a:t>Subdivisions – 21 elements or so? Many inapplicable and nonsensical. ‘Prove that the regulations are efficient’</a:t>
            </a:r>
          </a:p>
          <a:p>
            <a:r>
              <a:rPr lang="en-US" dirty="0"/>
              <a:t>Establish some continuity with engineering and building code – JHS, parking standard is challenging</a:t>
            </a:r>
          </a:p>
          <a:p>
            <a:r>
              <a:rPr lang="en-US" dirty="0"/>
              <a:t>Enhance design review capacity of municipal professionals</a:t>
            </a:r>
          </a:p>
          <a:p>
            <a:r>
              <a:rPr lang="en-US" dirty="0"/>
              <a:t>Recognize the existing built environment – base our rules in reality</a:t>
            </a:r>
          </a:p>
        </p:txBody>
      </p:sp>
    </p:spTree>
    <p:extLst>
      <p:ext uri="{BB962C8B-B14F-4D97-AF65-F5344CB8AC3E}">
        <p14:creationId xmlns:p14="http://schemas.microsoft.com/office/powerpoint/2010/main" val="6438886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0E72E0-2C7B-6D6C-FFC2-95885376A955}"/>
              </a:ext>
            </a:extLst>
          </p:cNvPr>
          <p:cNvSpPr>
            <a:spLocks noGrp="1"/>
          </p:cNvSpPr>
          <p:nvPr>
            <p:ph type="title"/>
          </p:nvPr>
        </p:nvSpPr>
        <p:spPr>
          <a:xfrm>
            <a:off x="838200" y="208606"/>
            <a:ext cx="10515600" cy="1325563"/>
          </a:xfrm>
        </p:spPr>
        <p:txBody>
          <a:bodyPr>
            <a:normAutofit fontScale="90000"/>
          </a:bodyPr>
          <a:lstStyle/>
          <a:p>
            <a:pPr algn="ctr"/>
            <a:r>
              <a:rPr lang="en-US" dirty="0"/>
              <a:t>People deserve the same dimensions as their average neighbor</a:t>
            </a:r>
            <a:br>
              <a:rPr lang="en-US" dirty="0"/>
            </a:br>
            <a:endParaRPr lang="en-US" sz="1000" dirty="0"/>
          </a:p>
        </p:txBody>
      </p:sp>
      <p:sp>
        <p:nvSpPr>
          <p:cNvPr id="3" name="Content Placeholder 2">
            <a:extLst>
              <a:ext uri="{FF2B5EF4-FFF2-40B4-BE49-F238E27FC236}">
                <a16:creationId xmlns:a16="http://schemas.microsoft.com/office/drawing/2014/main" id="{7EDD67DD-DB61-4463-0F4C-C6CE98873678}"/>
              </a:ext>
            </a:extLst>
          </p:cNvPr>
          <p:cNvSpPr>
            <a:spLocks noGrp="1"/>
          </p:cNvSpPr>
          <p:nvPr>
            <p:ph idx="1"/>
          </p:nvPr>
        </p:nvSpPr>
        <p:spPr>
          <a:xfrm>
            <a:off x="838200" y="1507524"/>
            <a:ext cx="10515600" cy="5141870"/>
          </a:xfrm>
        </p:spPr>
        <p:txBody>
          <a:bodyPr numCol="2">
            <a:normAutofit fontScale="70000" lnSpcReduction="20000"/>
          </a:bodyPr>
          <a:lstStyle/>
          <a:p>
            <a:pPr lvl="1"/>
            <a:r>
              <a:rPr lang="en-US" b="1" dirty="0"/>
              <a:t>Hi, my wife is pregnant, and we would like to build an addition on our house so that it’s identical to almost everyone else on my street. I just need a building permit, right?</a:t>
            </a:r>
          </a:p>
          <a:p>
            <a:pPr lvl="1"/>
            <a:r>
              <a:rPr lang="en-US" i="1" dirty="0"/>
              <a:t>Oh no, sorry, everyone else’ house is pre-existing non-conforming, its illegal to build homes in your neighborhood in the same manner as all the homes that already exist in the neighborhood.</a:t>
            </a:r>
          </a:p>
          <a:p>
            <a:pPr lvl="1"/>
            <a:r>
              <a:rPr lang="en-US" b="1" dirty="0"/>
              <a:t>What?</a:t>
            </a:r>
          </a:p>
          <a:p>
            <a:pPr lvl="1"/>
            <a:r>
              <a:rPr lang="en-US" i="1" dirty="0"/>
              <a:t>They’re grandfathered. You need a variance.</a:t>
            </a:r>
          </a:p>
          <a:p>
            <a:pPr lvl="1"/>
            <a:r>
              <a:rPr lang="en-US" b="1" dirty="0"/>
              <a:t>Ok… how do I get a variance? Is there like a form or something? Will this take more than a couple weeks? The baby is due in 6 months…</a:t>
            </a:r>
          </a:p>
          <a:p>
            <a:pPr lvl="1"/>
            <a:r>
              <a:rPr lang="en-US" i="1" dirty="0"/>
              <a:t>Oh, yeah, so, variances are technically an indefinitely long process.</a:t>
            </a:r>
          </a:p>
          <a:p>
            <a:pPr lvl="1"/>
            <a:r>
              <a:rPr lang="en-US" b="1" dirty="0"/>
              <a:t>What? This makes no sense. We just need what everyone else already has…</a:t>
            </a:r>
          </a:p>
          <a:p>
            <a:pPr lvl="1"/>
            <a:r>
              <a:rPr lang="en-US" i="1" dirty="0"/>
              <a:t>Yeah… so, to do that you need</a:t>
            </a:r>
            <a:r>
              <a:rPr lang="en-US" dirty="0"/>
              <a:t>: </a:t>
            </a:r>
          </a:p>
          <a:p>
            <a:pPr lvl="2"/>
            <a:r>
              <a:rPr lang="en-US" i="1" dirty="0"/>
              <a:t>(1) a surveyor </a:t>
            </a:r>
          </a:p>
          <a:p>
            <a:pPr lvl="2"/>
            <a:r>
              <a:rPr lang="en-US" i="1" dirty="0"/>
              <a:t>(2) a lawyer </a:t>
            </a:r>
          </a:p>
          <a:p>
            <a:pPr lvl="2"/>
            <a:r>
              <a:rPr lang="en-US" i="1" dirty="0"/>
              <a:t>(3) probably an architect </a:t>
            </a:r>
          </a:p>
          <a:p>
            <a:pPr lvl="2"/>
            <a:r>
              <a:rPr lang="en-US" i="1" dirty="0"/>
              <a:t>(4) probably around $20,000 in fees you wouldn’t spend if you didn’t need a variance</a:t>
            </a:r>
          </a:p>
          <a:p>
            <a:pPr lvl="1"/>
            <a:r>
              <a:rPr lang="en-US" b="1" dirty="0"/>
              <a:t>What? I don’t understand. What is the process like? Is it relatively painless? </a:t>
            </a:r>
          </a:p>
          <a:p>
            <a:pPr lvl="1"/>
            <a:r>
              <a:rPr lang="en-US" i="1" dirty="0"/>
              <a:t>Yeah, No… Um, so, honestly, in order to have </a:t>
            </a:r>
            <a:r>
              <a:rPr lang="en-US" b="1" i="1" u="sng" dirty="0"/>
              <a:t>the same house as everyone else on your street</a:t>
            </a:r>
            <a:r>
              <a:rPr lang="en-US" i="1" dirty="0"/>
              <a:t>… you will likely: </a:t>
            </a:r>
          </a:p>
          <a:p>
            <a:pPr lvl="2"/>
            <a:r>
              <a:rPr lang="en-US" i="1" dirty="0"/>
              <a:t>(</a:t>
            </a:r>
            <a:r>
              <a:rPr lang="en-US" i="1" dirty="0" err="1"/>
              <a:t>i</a:t>
            </a:r>
            <a:r>
              <a:rPr lang="en-US" i="1" dirty="0"/>
              <a:t>) get chewed out at a public hearing, </a:t>
            </a:r>
          </a:p>
          <a:p>
            <a:pPr lvl="2"/>
            <a:r>
              <a:rPr lang="en-US" i="1" dirty="0"/>
              <a:t>(ii) the CAVE people will scorn you on social media, </a:t>
            </a:r>
          </a:p>
          <a:p>
            <a:pPr lvl="2"/>
            <a:r>
              <a:rPr lang="en-US" i="1" dirty="0"/>
              <a:t>(iii) your wife might get dragged in the local </a:t>
            </a:r>
            <a:r>
              <a:rPr lang="en-US" i="1" dirty="0" err="1"/>
              <a:t>facebook</a:t>
            </a:r>
            <a:r>
              <a:rPr lang="en-US" i="1" dirty="0"/>
              <a:t> group, </a:t>
            </a:r>
          </a:p>
          <a:p>
            <a:pPr lvl="2"/>
            <a:r>
              <a:rPr lang="en-US" i="1" dirty="0"/>
              <a:t>(iv) you will get definitely get dragged at your coffee spot, </a:t>
            </a:r>
          </a:p>
          <a:p>
            <a:pPr lvl="2"/>
            <a:r>
              <a:rPr lang="en-US" i="1" dirty="0"/>
              <a:t>(v) you might get sued…. and again</a:t>
            </a:r>
          </a:p>
          <a:p>
            <a:pPr lvl="2"/>
            <a:r>
              <a:rPr lang="en-US" i="1" dirty="0"/>
              <a:t>(vi) the whole process will likely take 6-9 months, but no guarantees</a:t>
            </a:r>
          </a:p>
          <a:p>
            <a:pPr lvl="1"/>
            <a:r>
              <a:rPr lang="en-US" b="1" dirty="0"/>
              <a:t>CAVE who? This is insane. But we desperately need the space and we love the neighborhood. We need a garage that can fit a mini-van and a nursery… So after I do all of this, we’re all set?</a:t>
            </a:r>
          </a:p>
          <a:p>
            <a:pPr lvl="1"/>
            <a:r>
              <a:rPr lang="en-US" i="1" dirty="0"/>
              <a:t>Oh no. No guarantees.</a:t>
            </a:r>
          </a:p>
          <a:p>
            <a:pPr lvl="1"/>
            <a:r>
              <a:rPr lang="en-US" b="1" dirty="0"/>
              <a:t>So, its literally easier for my wife to unilaterally develop an entire new baby human being than it is for us to build a 2-story garage just like everyone else?</a:t>
            </a:r>
          </a:p>
        </p:txBody>
      </p:sp>
    </p:spTree>
    <p:extLst>
      <p:ext uri="{BB962C8B-B14F-4D97-AF65-F5344CB8AC3E}">
        <p14:creationId xmlns:p14="http://schemas.microsoft.com/office/powerpoint/2010/main" val="9852382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A0C7DC-DF70-6C51-CCD4-1F5706C9526F}"/>
              </a:ext>
            </a:extLst>
          </p:cNvPr>
          <p:cNvSpPr>
            <a:spLocks noGrp="1"/>
          </p:cNvSpPr>
          <p:nvPr>
            <p:ph type="title"/>
          </p:nvPr>
        </p:nvSpPr>
        <p:spPr/>
        <p:txBody>
          <a:bodyPr/>
          <a:lstStyle/>
          <a:p>
            <a:r>
              <a:rPr lang="en-US" dirty="0"/>
              <a:t>Transition Zones</a:t>
            </a:r>
          </a:p>
        </p:txBody>
      </p:sp>
      <p:sp>
        <p:nvSpPr>
          <p:cNvPr id="3" name="Content Placeholder 2">
            <a:extLst>
              <a:ext uri="{FF2B5EF4-FFF2-40B4-BE49-F238E27FC236}">
                <a16:creationId xmlns:a16="http://schemas.microsoft.com/office/drawing/2014/main" id="{73D0D0B4-6835-DA40-9DC6-3147AF8AF490}"/>
              </a:ext>
            </a:extLst>
          </p:cNvPr>
          <p:cNvSpPr>
            <a:spLocks noGrp="1"/>
          </p:cNvSpPr>
          <p:nvPr>
            <p:ph idx="1"/>
          </p:nvPr>
        </p:nvSpPr>
        <p:spPr>
          <a:xfrm>
            <a:off x="838200" y="1825625"/>
            <a:ext cx="6759102" cy="4351338"/>
          </a:xfrm>
        </p:spPr>
        <p:txBody>
          <a:bodyPr>
            <a:normAutofit fontScale="92500" lnSpcReduction="10000"/>
          </a:bodyPr>
          <a:lstStyle/>
          <a:p>
            <a:r>
              <a:rPr lang="en-US" dirty="0"/>
              <a:t>Pink = 4-5 stories, 2am restaurant </a:t>
            </a:r>
            <a:r>
              <a:rPr lang="en-US" i="1" dirty="0"/>
              <a:t>by right</a:t>
            </a:r>
            <a:endParaRPr lang="en-US" dirty="0"/>
          </a:p>
          <a:p>
            <a:r>
              <a:rPr lang="en-US" dirty="0"/>
              <a:t>Yellow = Single family </a:t>
            </a:r>
            <a:r>
              <a:rPr lang="en-US" b="1" i="1" u="sng" dirty="0"/>
              <a:t>only</a:t>
            </a:r>
            <a:endParaRPr lang="en-US" b="1" u="sng" dirty="0"/>
          </a:p>
          <a:p>
            <a:r>
              <a:rPr lang="en-US" dirty="0"/>
              <a:t>Density doesn’t work well as a cliff</a:t>
            </a:r>
          </a:p>
          <a:p>
            <a:r>
              <a:rPr lang="en-US" dirty="0"/>
              <a:t>Gradual density, missing middle housing</a:t>
            </a:r>
          </a:p>
          <a:p>
            <a:r>
              <a:rPr lang="en-US" dirty="0"/>
              <a:t>Imagine a halo buffering single family homeowners from restaurateurs </a:t>
            </a:r>
          </a:p>
          <a:p>
            <a:r>
              <a:rPr lang="en-US" dirty="0"/>
              <a:t>In that halo are zero-lot-line development, new condo buildings, bite-size apartment buildings that are effectively protecting single-family homes from the intensity of commercial uses</a:t>
            </a:r>
          </a:p>
        </p:txBody>
      </p:sp>
      <p:pic>
        <p:nvPicPr>
          <p:cNvPr id="9" name="Picture 8">
            <a:extLst>
              <a:ext uri="{FF2B5EF4-FFF2-40B4-BE49-F238E27FC236}">
                <a16:creationId xmlns:a16="http://schemas.microsoft.com/office/drawing/2014/main" id="{768808B9-90EC-07CE-C2CC-AEC7FC171F95}"/>
              </a:ext>
            </a:extLst>
          </p:cNvPr>
          <p:cNvPicPr>
            <a:picLocks noChangeAspect="1"/>
          </p:cNvPicPr>
          <p:nvPr/>
        </p:nvPicPr>
        <p:blipFill>
          <a:blip r:embed="rId2"/>
          <a:stretch>
            <a:fillRect/>
          </a:stretch>
        </p:blipFill>
        <p:spPr>
          <a:xfrm>
            <a:off x="7686163" y="2061706"/>
            <a:ext cx="3667637" cy="3629532"/>
          </a:xfrm>
          <a:prstGeom prst="rect">
            <a:avLst/>
          </a:prstGeom>
        </p:spPr>
      </p:pic>
    </p:spTree>
    <p:extLst>
      <p:ext uri="{BB962C8B-B14F-4D97-AF65-F5344CB8AC3E}">
        <p14:creationId xmlns:p14="http://schemas.microsoft.com/office/powerpoint/2010/main" val="11153002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F62D85-976A-870A-0C9C-75F4FCD1B8B2}"/>
              </a:ext>
            </a:extLst>
          </p:cNvPr>
          <p:cNvSpPr>
            <a:spLocks noGrp="1"/>
          </p:cNvSpPr>
          <p:nvPr>
            <p:ph type="title"/>
          </p:nvPr>
        </p:nvSpPr>
        <p:spPr/>
        <p:txBody>
          <a:bodyPr/>
          <a:lstStyle/>
          <a:p>
            <a:r>
              <a:rPr lang="en-US" dirty="0"/>
              <a:t>Transferable Development Rights</a:t>
            </a:r>
          </a:p>
        </p:txBody>
      </p:sp>
      <p:sp>
        <p:nvSpPr>
          <p:cNvPr id="3" name="Content Placeholder 2">
            <a:extLst>
              <a:ext uri="{FF2B5EF4-FFF2-40B4-BE49-F238E27FC236}">
                <a16:creationId xmlns:a16="http://schemas.microsoft.com/office/drawing/2014/main" id="{B8E86B93-B2E2-A9E9-84D4-989C340A8EAE}"/>
              </a:ext>
            </a:extLst>
          </p:cNvPr>
          <p:cNvSpPr>
            <a:spLocks noGrp="1"/>
          </p:cNvSpPr>
          <p:nvPr>
            <p:ph idx="1"/>
          </p:nvPr>
        </p:nvSpPr>
        <p:spPr/>
        <p:txBody>
          <a:bodyPr>
            <a:normAutofit fontScale="92500" lnSpcReduction="10000"/>
          </a:bodyPr>
          <a:lstStyle/>
          <a:p>
            <a:r>
              <a:rPr lang="en-US" dirty="0"/>
              <a:t>Farmers could use a boost</a:t>
            </a:r>
          </a:p>
          <a:p>
            <a:r>
              <a:rPr lang="en-US" dirty="0"/>
              <a:t>Conservationists could use a new tool because grant money is limited</a:t>
            </a:r>
          </a:p>
          <a:p>
            <a:endParaRPr lang="en-US" dirty="0"/>
          </a:p>
          <a:p>
            <a:r>
              <a:rPr lang="en-US" dirty="0"/>
              <a:t>A lot of farmland and greenspaces are more valuable as housing, but we want to protect farmland and greenspaces</a:t>
            </a:r>
          </a:p>
          <a:p>
            <a:endParaRPr lang="en-US" dirty="0"/>
          </a:p>
          <a:p>
            <a:r>
              <a:rPr lang="en-US" dirty="0"/>
              <a:t>If a farm could be turned into 5 large parcel homes, the farmer could sell the right to build those 5 large lot homes in exchange for a deed restriction that protected farming uses, and someone else could build those 5 homes in some other zone with existing sewer and water services where additional homes are more appropriate</a:t>
            </a:r>
          </a:p>
        </p:txBody>
      </p:sp>
    </p:spTree>
    <p:extLst>
      <p:ext uri="{BB962C8B-B14F-4D97-AF65-F5344CB8AC3E}">
        <p14:creationId xmlns:p14="http://schemas.microsoft.com/office/powerpoint/2010/main" val="39299366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401FFF-0B0F-8823-8472-B35EA03882FD}"/>
              </a:ext>
            </a:extLst>
          </p:cNvPr>
          <p:cNvSpPr>
            <a:spLocks noGrp="1"/>
          </p:cNvSpPr>
          <p:nvPr>
            <p:ph type="title"/>
          </p:nvPr>
        </p:nvSpPr>
        <p:spPr/>
        <p:txBody>
          <a:bodyPr/>
          <a:lstStyle/>
          <a:p>
            <a:r>
              <a:rPr lang="en-US" dirty="0"/>
              <a:t>Voluntary Inclusionary Zoning</a:t>
            </a:r>
          </a:p>
        </p:txBody>
      </p:sp>
      <p:sp>
        <p:nvSpPr>
          <p:cNvPr id="3" name="Content Placeholder 2">
            <a:extLst>
              <a:ext uri="{FF2B5EF4-FFF2-40B4-BE49-F238E27FC236}">
                <a16:creationId xmlns:a16="http://schemas.microsoft.com/office/drawing/2014/main" id="{3EA52507-3DBC-B03C-3682-2744F264920F}"/>
              </a:ext>
            </a:extLst>
          </p:cNvPr>
          <p:cNvSpPr>
            <a:spLocks noGrp="1"/>
          </p:cNvSpPr>
          <p:nvPr>
            <p:ph idx="1"/>
          </p:nvPr>
        </p:nvSpPr>
        <p:spPr/>
        <p:txBody>
          <a:bodyPr/>
          <a:lstStyle/>
          <a:p>
            <a:r>
              <a:rPr lang="en-US" dirty="0"/>
              <a:t>Affordable housing only gets built with grants, but grant money is limited</a:t>
            </a:r>
          </a:p>
          <a:p>
            <a:r>
              <a:rPr lang="en-US" dirty="0"/>
              <a:t>Instead, we could allow for dimensional relief in exchange including the types of housing we want more of:</a:t>
            </a:r>
          </a:p>
          <a:p>
            <a:pPr lvl="1"/>
            <a:r>
              <a:rPr lang="en-US" dirty="0"/>
              <a:t>ADA units</a:t>
            </a:r>
          </a:p>
          <a:p>
            <a:pPr lvl="1"/>
            <a:r>
              <a:rPr lang="en-US" dirty="0"/>
              <a:t>Middle Class Housing</a:t>
            </a:r>
          </a:p>
          <a:p>
            <a:pPr lvl="1"/>
            <a:r>
              <a:rPr lang="en-US" dirty="0"/>
              <a:t>Affordable Housing</a:t>
            </a:r>
          </a:p>
          <a:p>
            <a:pPr lvl="1"/>
            <a:r>
              <a:rPr lang="en-US" dirty="0"/>
              <a:t>Homes that support nearby Parks</a:t>
            </a:r>
          </a:p>
          <a:p>
            <a:r>
              <a:rPr lang="en-US" dirty="0"/>
              <a:t>Simple, straightforward, no litigation, no “Comp Permit” smaller scale</a:t>
            </a:r>
          </a:p>
          <a:p>
            <a:pPr lvl="1"/>
            <a:endParaRPr lang="en-US" dirty="0"/>
          </a:p>
          <a:p>
            <a:pPr marL="0" indent="0">
              <a:buNone/>
            </a:pPr>
            <a:endParaRPr lang="en-US" dirty="0"/>
          </a:p>
        </p:txBody>
      </p:sp>
    </p:spTree>
    <p:extLst>
      <p:ext uri="{BB962C8B-B14F-4D97-AF65-F5344CB8AC3E}">
        <p14:creationId xmlns:p14="http://schemas.microsoft.com/office/powerpoint/2010/main" val="15067645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9904F-E067-BC20-1C8C-15051DEAED1E}"/>
              </a:ext>
            </a:extLst>
          </p:cNvPr>
          <p:cNvSpPr>
            <a:spLocks noGrp="1"/>
          </p:cNvSpPr>
          <p:nvPr>
            <p:ph type="title"/>
          </p:nvPr>
        </p:nvSpPr>
        <p:spPr/>
        <p:txBody>
          <a:bodyPr/>
          <a:lstStyle/>
          <a:p>
            <a:r>
              <a:rPr lang="en-US" dirty="0"/>
              <a:t>Municipal Levy </a:t>
            </a:r>
            <a:r>
              <a:rPr lang="en-US" sz="1000" dirty="0"/>
              <a:t>(</a:t>
            </a:r>
            <a:r>
              <a:rPr lang="en-US" sz="1000" dirty="0" err="1"/>
              <a:t>dbc</a:t>
            </a:r>
            <a:r>
              <a:rPr lang="en-US" sz="1000" dirty="0"/>
              <a:t>)</a:t>
            </a:r>
          </a:p>
        </p:txBody>
      </p:sp>
      <p:sp>
        <p:nvSpPr>
          <p:cNvPr id="3" name="Content Placeholder 2">
            <a:extLst>
              <a:ext uri="{FF2B5EF4-FFF2-40B4-BE49-F238E27FC236}">
                <a16:creationId xmlns:a16="http://schemas.microsoft.com/office/drawing/2014/main" id="{567E2A4C-9CE8-288F-30FB-41AB441C5AC9}"/>
              </a:ext>
            </a:extLst>
          </p:cNvPr>
          <p:cNvSpPr>
            <a:spLocks noGrp="1"/>
          </p:cNvSpPr>
          <p:nvPr>
            <p:ph idx="1"/>
          </p:nvPr>
        </p:nvSpPr>
        <p:spPr/>
        <p:txBody>
          <a:bodyPr>
            <a:normAutofit lnSpcReduction="10000"/>
          </a:bodyPr>
          <a:lstStyle/>
          <a:p>
            <a:r>
              <a:rPr lang="en-US" dirty="0"/>
              <a:t>Rhode Island’s levy cap is designed to protect homeowners from large property tax increases, but an inadvertent secondary effect is that municipalities do not see much benefit from increasing their tax base.</a:t>
            </a:r>
          </a:p>
          <a:p>
            <a:r>
              <a:rPr lang="en-US" dirty="0"/>
              <a:t>We cap municipal revenue (not rate increases, but revenue increases)</a:t>
            </a:r>
          </a:p>
          <a:p>
            <a:pPr lvl="1"/>
            <a:r>
              <a:rPr lang="en-US"/>
              <a:t>We cap the total pie</a:t>
            </a:r>
            <a:r>
              <a:rPr lang="en-US" dirty="0"/>
              <a:t>, not the individual property taxes.</a:t>
            </a:r>
          </a:p>
          <a:p>
            <a:pPr lvl="1"/>
            <a:r>
              <a:rPr lang="en-US" dirty="0"/>
              <a:t>Supporting real estate tax base growth would decrease the tax burden on current property owners</a:t>
            </a:r>
          </a:p>
          <a:p>
            <a:r>
              <a:rPr lang="en-US" dirty="0"/>
              <a:t>Municipalities deserve revenue increases when new construction occurs</a:t>
            </a:r>
          </a:p>
        </p:txBody>
      </p:sp>
    </p:spTree>
    <p:extLst>
      <p:ext uri="{BB962C8B-B14F-4D97-AF65-F5344CB8AC3E}">
        <p14:creationId xmlns:p14="http://schemas.microsoft.com/office/powerpoint/2010/main" val="10493809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DB4CF3-DBDE-BD31-C6CA-6FB6F620FE9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48442F0-5525-A1B6-9C35-324E4513D5B7}"/>
              </a:ext>
            </a:extLst>
          </p:cNvPr>
          <p:cNvSpPr>
            <a:spLocks noGrp="1"/>
          </p:cNvSpPr>
          <p:nvPr>
            <p:ph type="title"/>
          </p:nvPr>
        </p:nvSpPr>
        <p:spPr/>
        <p:txBody>
          <a:bodyPr/>
          <a:lstStyle/>
          <a:p>
            <a:r>
              <a:rPr lang="en-US" dirty="0"/>
              <a:t>Policy Origins</a:t>
            </a:r>
          </a:p>
        </p:txBody>
      </p:sp>
      <p:sp>
        <p:nvSpPr>
          <p:cNvPr id="3" name="Content Placeholder 2">
            <a:extLst>
              <a:ext uri="{FF2B5EF4-FFF2-40B4-BE49-F238E27FC236}">
                <a16:creationId xmlns:a16="http://schemas.microsoft.com/office/drawing/2014/main" id="{6DF43835-5D61-0F5A-320A-BC664237F45B}"/>
              </a:ext>
            </a:extLst>
          </p:cNvPr>
          <p:cNvSpPr>
            <a:spLocks noGrp="1"/>
          </p:cNvSpPr>
          <p:nvPr>
            <p:ph idx="1"/>
          </p:nvPr>
        </p:nvSpPr>
        <p:spPr/>
        <p:txBody>
          <a:bodyPr>
            <a:normAutofit fontScale="92500" lnSpcReduction="20000"/>
          </a:bodyPr>
          <a:lstStyle/>
          <a:p>
            <a:r>
              <a:rPr lang="en-US" dirty="0"/>
              <a:t>LUC Subgroup work with Planners and other Stakeholders:</a:t>
            </a:r>
          </a:p>
          <a:p>
            <a:pPr lvl="1"/>
            <a:r>
              <a:rPr lang="en-US" dirty="0"/>
              <a:t>Ranked Summary of Workgroup Recommendations </a:t>
            </a:r>
          </a:p>
          <a:p>
            <a:pPr marL="0" indent="0">
              <a:buNone/>
            </a:pPr>
            <a:endParaRPr lang="en-US" dirty="0"/>
          </a:p>
          <a:p>
            <a:r>
              <a:rPr lang="en-US" dirty="0"/>
              <a:t>National League of Cities and American Planning Association, “Housing Supply Accelerator Playbook”</a:t>
            </a:r>
          </a:p>
          <a:p>
            <a:pPr marL="0" indent="0">
              <a:buNone/>
            </a:pPr>
            <a:endParaRPr lang="en-US" dirty="0"/>
          </a:p>
          <a:p>
            <a:r>
              <a:rPr lang="en-US" dirty="0"/>
              <a:t>Municipal feedback and LUC feedback on what is/is not working</a:t>
            </a:r>
          </a:p>
          <a:p>
            <a:pPr marL="0" indent="0">
              <a:buNone/>
            </a:pPr>
            <a:endParaRPr lang="en-US" dirty="0"/>
          </a:p>
          <a:p>
            <a:r>
              <a:rPr lang="en-US" dirty="0"/>
              <a:t>United States Federal Advisory Council on Historic Preservation </a:t>
            </a:r>
          </a:p>
          <a:p>
            <a:endParaRPr lang="en-US" dirty="0"/>
          </a:p>
          <a:p>
            <a:r>
              <a:rPr lang="en-US" dirty="0"/>
              <a:t>(Book Ended by a couple of ideas of my own)</a:t>
            </a:r>
          </a:p>
          <a:p>
            <a:pPr marL="457200" lvl="1" indent="0">
              <a:buNone/>
            </a:pPr>
            <a:endParaRPr lang="en-US" dirty="0"/>
          </a:p>
          <a:p>
            <a:pPr marL="457200" lvl="1" indent="0">
              <a:buNone/>
            </a:pPr>
            <a:endParaRPr lang="en-US" dirty="0"/>
          </a:p>
        </p:txBody>
      </p:sp>
    </p:spTree>
    <p:extLst>
      <p:ext uri="{BB962C8B-B14F-4D97-AF65-F5344CB8AC3E}">
        <p14:creationId xmlns:p14="http://schemas.microsoft.com/office/powerpoint/2010/main" val="3541156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A05397-AE7C-F526-D2A0-46EA89EEDA1E}"/>
              </a:ext>
            </a:extLst>
          </p:cNvPr>
          <p:cNvSpPr>
            <a:spLocks noGrp="1"/>
          </p:cNvSpPr>
          <p:nvPr>
            <p:ph type="title"/>
          </p:nvPr>
        </p:nvSpPr>
        <p:spPr/>
        <p:txBody>
          <a:bodyPr/>
          <a:lstStyle/>
          <a:p>
            <a:r>
              <a:rPr lang="en-US" dirty="0"/>
              <a:t>LUC Subgroup Ranked Priorities</a:t>
            </a:r>
          </a:p>
        </p:txBody>
      </p:sp>
      <p:sp>
        <p:nvSpPr>
          <p:cNvPr id="3" name="Content Placeholder 2">
            <a:extLst>
              <a:ext uri="{FF2B5EF4-FFF2-40B4-BE49-F238E27FC236}">
                <a16:creationId xmlns:a16="http://schemas.microsoft.com/office/drawing/2014/main" id="{1AAF249B-BFE8-A43C-BD4F-FF48753384B4}"/>
              </a:ext>
            </a:extLst>
          </p:cNvPr>
          <p:cNvSpPr>
            <a:spLocks noGrp="1"/>
          </p:cNvSpPr>
          <p:nvPr>
            <p:ph idx="1"/>
          </p:nvPr>
        </p:nvSpPr>
        <p:spPr/>
        <p:txBody>
          <a:bodyPr numCol="2">
            <a:normAutofit fontScale="85000" lnSpcReduction="20000"/>
          </a:bodyPr>
          <a:lstStyle/>
          <a:p>
            <a:r>
              <a:rPr lang="en-US" b="1" dirty="0"/>
              <a:t>Variances and Special Use Permits are still indefinite timelines</a:t>
            </a:r>
          </a:p>
          <a:p>
            <a:r>
              <a:rPr lang="en-US" b="1" dirty="0"/>
              <a:t>Municipal staff support</a:t>
            </a:r>
          </a:p>
          <a:p>
            <a:pPr lvl="1"/>
            <a:r>
              <a:rPr lang="en-US" dirty="0"/>
              <a:t>Third party experts and indemnity</a:t>
            </a:r>
          </a:p>
          <a:p>
            <a:pPr lvl="1"/>
            <a:r>
              <a:rPr lang="en-US" dirty="0"/>
              <a:t>Consent Agenda</a:t>
            </a:r>
          </a:p>
          <a:p>
            <a:r>
              <a:rPr lang="en-US" b="1" dirty="0"/>
              <a:t>Lot Merger</a:t>
            </a:r>
          </a:p>
          <a:p>
            <a:pPr lvl="1"/>
            <a:r>
              <a:rPr lang="en-US" i="1" dirty="0"/>
              <a:t>See also </a:t>
            </a:r>
            <a:r>
              <a:rPr lang="en-US" dirty="0"/>
              <a:t>NLC/APA p. 73 Strategy 6.1; P. 82 Strategies 14, 14.2</a:t>
            </a:r>
            <a:endParaRPr lang="en-US" i="1" dirty="0"/>
          </a:p>
          <a:p>
            <a:r>
              <a:rPr lang="en-US" b="1" dirty="0"/>
              <a:t>By-right projects not requiring hearings</a:t>
            </a:r>
          </a:p>
          <a:p>
            <a:pPr lvl="1"/>
            <a:r>
              <a:rPr lang="en-US" i="1" dirty="0"/>
              <a:t>See also </a:t>
            </a:r>
            <a:r>
              <a:rPr lang="en-US" dirty="0"/>
              <a:t>NLC/APA p. 77 Strategy 10.1</a:t>
            </a:r>
          </a:p>
          <a:p>
            <a:r>
              <a:rPr lang="en-US" b="1" dirty="0"/>
              <a:t>Transfer of Development Rights</a:t>
            </a:r>
          </a:p>
          <a:p>
            <a:r>
              <a:rPr lang="en-US" b="1" dirty="0"/>
              <a:t>Dimensional Standards, Modifications (more to do)</a:t>
            </a:r>
          </a:p>
          <a:p>
            <a:r>
              <a:rPr lang="en-US" b="1" dirty="0"/>
              <a:t>Residential Development in Commercial Zones, Transition Zones</a:t>
            </a:r>
          </a:p>
          <a:p>
            <a:pPr lvl="1"/>
            <a:r>
              <a:rPr lang="en-US" i="1" dirty="0"/>
              <a:t>See also </a:t>
            </a:r>
            <a:r>
              <a:rPr lang="en-US" dirty="0"/>
              <a:t>NLC/APA p. 69, Strategy 2;  p. 72 Strategies 5.2, 5.3, 5.5; p. 73 Strategy 6.3; p. 75, Strategy 7.3; P. 76 Strategy 8.3; </a:t>
            </a:r>
          </a:p>
          <a:p>
            <a:r>
              <a:rPr lang="en-US" b="1" dirty="0"/>
              <a:t>Single Family Attached (a/k/a Zero Lot Line)</a:t>
            </a:r>
          </a:p>
          <a:p>
            <a:pPr lvl="1"/>
            <a:r>
              <a:rPr lang="en-US" i="1" dirty="0"/>
              <a:t>See also </a:t>
            </a:r>
            <a:r>
              <a:rPr lang="en-US" dirty="0"/>
              <a:t>NLC/APA p. 73 Strategies 6.1 and 6.3; p. 74 Strategy 7.1;</a:t>
            </a:r>
          </a:p>
          <a:p>
            <a:r>
              <a:rPr lang="en-US" b="1" dirty="0"/>
              <a:t>Reorganize enabling acts into single act</a:t>
            </a:r>
          </a:p>
          <a:p>
            <a:pPr lvl="1"/>
            <a:r>
              <a:rPr lang="en-US" i="1" dirty="0"/>
              <a:t>See </a:t>
            </a:r>
            <a:r>
              <a:rPr lang="en-US" i="1" dirty="0" err="1"/>
              <a:t>aso</a:t>
            </a:r>
            <a:r>
              <a:rPr lang="en-US" i="1" dirty="0"/>
              <a:t> </a:t>
            </a:r>
            <a:r>
              <a:rPr lang="en-US" dirty="0"/>
              <a:t>NLC/APA p. 82 Strategy 14</a:t>
            </a:r>
            <a:endParaRPr lang="en-US" i="1" dirty="0"/>
          </a:p>
          <a:p>
            <a:pPr lvl="2"/>
            <a:endParaRPr lang="en-US" dirty="0"/>
          </a:p>
        </p:txBody>
      </p:sp>
    </p:spTree>
    <p:extLst>
      <p:ext uri="{BB962C8B-B14F-4D97-AF65-F5344CB8AC3E}">
        <p14:creationId xmlns:p14="http://schemas.microsoft.com/office/powerpoint/2010/main" val="7007359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35E18A-82C0-06C2-3204-9C4CAB972AF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ADDEA7-15A6-B1F1-53E4-715894400753}"/>
              </a:ext>
            </a:extLst>
          </p:cNvPr>
          <p:cNvSpPr>
            <a:spLocks noGrp="1"/>
          </p:cNvSpPr>
          <p:nvPr>
            <p:ph type="title"/>
          </p:nvPr>
        </p:nvSpPr>
        <p:spPr/>
        <p:txBody>
          <a:bodyPr/>
          <a:lstStyle/>
          <a:p>
            <a:r>
              <a:rPr lang="en-US" dirty="0"/>
              <a:t>National League of Cities and American Planning Association Strategies </a:t>
            </a:r>
          </a:p>
        </p:txBody>
      </p:sp>
      <p:sp>
        <p:nvSpPr>
          <p:cNvPr id="3" name="Content Placeholder 2">
            <a:extLst>
              <a:ext uri="{FF2B5EF4-FFF2-40B4-BE49-F238E27FC236}">
                <a16:creationId xmlns:a16="http://schemas.microsoft.com/office/drawing/2014/main" id="{3216A314-6B00-0D73-6EFD-DF4FFC6A8231}"/>
              </a:ext>
            </a:extLst>
          </p:cNvPr>
          <p:cNvSpPr>
            <a:spLocks noGrp="1"/>
          </p:cNvSpPr>
          <p:nvPr>
            <p:ph idx="1"/>
          </p:nvPr>
        </p:nvSpPr>
        <p:spPr/>
        <p:txBody>
          <a:bodyPr numCol="2">
            <a:normAutofit fontScale="62500" lnSpcReduction="20000"/>
          </a:bodyPr>
          <a:lstStyle/>
          <a:p>
            <a:r>
              <a:rPr lang="en-US" dirty="0"/>
              <a:t>2 – Target areas for increased production and density</a:t>
            </a:r>
          </a:p>
          <a:p>
            <a:r>
              <a:rPr lang="en-US" dirty="0"/>
              <a:t>5.2 – Mixed Use Zoning Districts</a:t>
            </a:r>
          </a:p>
          <a:p>
            <a:r>
              <a:rPr lang="en-US" dirty="0"/>
              <a:t>5.3 - Evaluate and Establish New or Existing Districts that allow Residential Use Types</a:t>
            </a:r>
          </a:p>
          <a:p>
            <a:r>
              <a:rPr lang="en-US" dirty="0"/>
              <a:t>6.1 – Reduce or remove limits on single-household minimum lot size requirements for different types of housing</a:t>
            </a:r>
          </a:p>
          <a:p>
            <a:r>
              <a:rPr lang="en-US" dirty="0"/>
              <a:t>6.5 - Right-Sizing Parking Requirements</a:t>
            </a:r>
          </a:p>
          <a:p>
            <a:r>
              <a:rPr lang="en-US" dirty="0"/>
              <a:t>7.1 – Diverse residential use types</a:t>
            </a:r>
          </a:p>
          <a:p>
            <a:r>
              <a:rPr lang="en-US" dirty="0"/>
              <a:t>7.3 - Residential Development in Commercial Areas</a:t>
            </a:r>
          </a:p>
          <a:p>
            <a:r>
              <a:rPr lang="en-US" dirty="0"/>
              <a:t>8.3 - Update Live/Work and occupational use regulations</a:t>
            </a:r>
          </a:p>
          <a:p>
            <a:r>
              <a:rPr lang="en-US" dirty="0"/>
              <a:t>9 – Take a more flexible approach to nonconforming uses</a:t>
            </a:r>
          </a:p>
          <a:p>
            <a:r>
              <a:rPr lang="en-US" dirty="0"/>
              <a:t>10.1 – Expand Administrative or Ministerial Review</a:t>
            </a:r>
          </a:p>
          <a:p>
            <a:r>
              <a:rPr lang="en-US" dirty="0"/>
              <a:t>10.3 - Develop a Pattern Book of Pre-Review Design Plans</a:t>
            </a:r>
          </a:p>
          <a:p>
            <a:r>
              <a:rPr lang="en-US" dirty="0"/>
              <a:t>10.5 – Combine Streamlined reviews and elimination of discretionary appeals with incentives</a:t>
            </a:r>
          </a:p>
          <a:p>
            <a:r>
              <a:rPr lang="en-US" dirty="0"/>
              <a:t>11 – Update the building code</a:t>
            </a:r>
          </a:p>
          <a:p>
            <a:r>
              <a:rPr lang="en-US" dirty="0"/>
              <a:t>14 – Strategically coordinate subdivision regulations, engineering standards, development impact fees, building codes and environmental regulations to reduce the time, cost and unpredictability of housing project approval</a:t>
            </a:r>
          </a:p>
          <a:p>
            <a:r>
              <a:rPr lang="en-US" dirty="0"/>
              <a:t>14.2 - Designation for priority infill lots, those already platted in established neighborhoods with existing infrastructure but currently undeveloped</a:t>
            </a:r>
          </a:p>
        </p:txBody>
      </p:sp>
    </p:spTree>
    <p:extLst>
      <p:ext uri="{BB962C8B-B14F-4D97-AF65-F5344CB8AC3E}">
        <p14:creationId xmlns:p14="http://schemas.microsoft.com/office/powerpoint/2010/main" val="9231391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E802C2-0DA7-C46E-28B3-77DD74D4BBE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CFED7EB-5AA8-B372-42A0-400D2F973C42}"/>
              </a:ext>
            </a:extLst>
          </p:cNvPr>
          <p:cNvSpPr>
            <a:spLocks noGrp="1"/>
          </p:cNvSpPr>
          <p:nvPr>
            <p:ph type="title"/>
          </p:nvPr>
        </p:nvSpPr>
        <p:spPr/>
        <p:txBody>
          <a:bodyPr/>
          <a:lstStyle/>
          <a:p>
            <a:r>
              <a:rPr lang="en-US" dirty="0"/>
              <a:t>Public Broker </a:t>
            </a:r>
            <a:r>
              <a:rPr lang="en-US" sz="1000" dirty="0"/>
              <a:t>(</a:t>
            </a:r>
            <a:r>
              <a:rPr lang="en-US" sz="1000" dirty="0" err="1"/>
              <a:t>dbc</a:t>
            </a:r>
            <a:r>
              <a:rPr lang="en-US" sz="1000" dirty="0"/>
              <a:t>)</a:t>
            </a:r>
          </a:p>
        </p:txBody>
      </p:sp>
      <p:sp>
        <p:nvSpPr>
          <p:cNvPr id="3" name="Content Placeholder 2">
            <a:extLst>
              <a:ext uri="{FF2B5EF4-FFF2-40B4-BE49-F238E27FC236}">
                <a16:creationId xmlns:a16="http://schemas.microsoft.com/office/drawing/2014/main" id="{62CDC640-014F-A49D-887C-693F765E48E1}"/>
              </a:ext>
            </a:extLst>
          </p:cNvPr>
          <p:cNvSpPr>
            <a:spLocks noGrp="1"/>
          </p:cNvSpPr>
          <p:nvPr>
            <p:ph idx="1"/>
          </p:nvPr>
        </p:nvSpPr>
        <p:spPr/>
        <p:txBody>
          <a:bodyPr/>
          <a:lstStyle/>
          <a:p>
            <a:r>
              <a:rPr lang="en-US" dirty="0"/>
              <a:t>A Public Developer requires cash and land, a Public Broker could create that</a:t>
            </a:r>
          </a:p>
          <a:p>
            <a:pPr marL="0" indent="0">
              <a:buNone/>
            </a:pPr>
            <a:endParaRPr lang="en-US" dirty="0"/>
          </a:p>
          <a:p>
            <a:r>
              <a:rPr lang="en-US" dirty="0"/>
              <a:t>Underutilized Real Estate</a:t>
            </a:r>
          </a:p>
          <a:p>
            <a:pPr lvl="1"/>
            <a:r>
              <a:rPr lang="en-US" dirty="0"/>
              <a:t>Municipally owned tax titles</a:t>
            </a:r>
          </a:p>
          <a:p>
            <a:pPr lvl="1"/>
            <a:r>
              <a:rPr lang="en-US" dirty="0"/>
              <a:t>Abandoned real estate</a:t>
            </a:r>
          </a:p>
          <a:p>
            <a:pPr marL="457200" lvl="1" indent="0">
              <a:buNone/>
            </a:pPr>
            <a:endParaRPr lang="en-US" dirty="0"/>
          </a:p>
          <a:p>
            <a:pPr marL="457200" lvl="1" indent="0">
              <a:buNone/>
            </a:pPr>
            <a:endParaRPr lang="en-US" dirty="0"/>
          </a:p>
        </p:txBody>
      </p:sp>
    </p:spTree>
    <p:extLst>
      <p:ext uri="{BB962C8B-B14F-4D97-AF65-F5344CB8AC3E}">
        <p14:creationId xmlns:p14="http://schemas.microsoft.com/office/powerpoint/2010/main" val="7421766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2B0935-8397-3AD9-9528-55287EA69949}"/>
              </a:ext>
            </a:extLst>
          </p:cNvPr>
          <p:cNvSpPr>
            <a:spLocks noGrp="1"/>
          </p:cNvSpPr>
          <p:nvPr>
            <p:ph type="title"/>
          </p:nvPr>
        </p:nvSpPr>
        <p:spPr/>
        <p:txBody>
          <a:bodyPr/>
          <a:lstStyle/>
          <a:p>
            <a:r>
              <a:rPr lang="en-US" dirty="0"/>
              <a:t>Appeals</a:t>
            </a:r>
          </a:p>
        </p:txBody>
      </p:sp>
      <p:sp>
        <p:nvSpPr>
          <p:cNvPr id="3" name="Content Placeholder 2">
            <a:extLst>
              <a:ext uri="{FF2B5EF4-FFF2-40B4-BE49-F238E27FC236}">
                <a16:creationId xmlns:a16="http://schemas.microsoft.com/office/drawing/2014/main" id="{AAB999E5-F67C-853D-7448-F92517DD6097}"/>
              </a:ext>
            </a:extLst>
          </p:cNvPr>
          <p:cNvSpPr>
            <a:spLocks noGrp="1"/>
          </p:cNvSpPr>
          <p:nvPr>
            <p:ph idx="1"/>
          </p:nvPr>
        </p:nvSpPr>
        <p:spPr/>
        <p:txBody>
          <a:bodyPr/>
          <a:lstStyle/>
          <a:p>
            <a:r>
              <a:rPr lang="en-US" dirty="0"/>
              <a:t>Municipalities should be indemnified by developers</a:t>
            </a:r>
          </a:p>
          <a:p>
            <a:r>
              <a:rPr lang="en-US" dirty="0"/>
              <a:t>If someone is going to appeal a municipal board, they should be required to describe how they are actually harmed</a:t>
            </a:r>
          </a:p>
        </p:txBody>
      </p:sp>
    </p:spTree>
    <p:extLst>
      <p:ext uri="{BB962C8B-B14F-4D97-AF65-F5344CB8AC3E}">
        <p14:creationId xmlns:p14="http://schemas.microsoft.com/office/powerpoint/2010/main" val="1289111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8C2416-AD3D-5A8B-1472-3AB386425A97}"/>
              </a:ext>
            </a:extLst>
          </p:cNvPr>
          <p:cNvSpPr>
            <a:spLocks noGrp="1"/>
          </p:cNvSpPr>
          <p:nvPr>
            <p:ph type="title"/>
          </p:nvPr>
        </p:nvSpPr>
        <p:spPr/>
        <p:txBody>
          <a:bodyPr/>
          <a:lstStyle/>
          <a:p>
            <a:r>
              <a:rPr lang="en-US" dirty="0"/>
              <a:t>Comprehensive Plan</a:t>
            </a:r>
          </a:p>
        </p:txBody>
      </p:sp>
      <p:sp>
        <p:nvSpPr>
          <p:cNvPr id="3" name="Content Placeholder 2">
            <a:extLst>
              <a:ext uri="{FF2B5EF4-FFF2-40B4-BE49-F238E27FC236}">
                <a16:creationId xmlns:a16="http://schemas.microsoft.com/office/drawing/2014/main" id="{1838FD86-345D-3CBF-E79E-0FE0E34D37C0}"/>
              </a:ext>
            </a:extLst>
          </p:cNvPr>
          <p:cNvSpPr>
            <a:spLocks noGrp="1"/>
          </p:cNvSpPr>
          <p:nvPr>
            <p:ph idx="1"/>
          </p:nvPr>
        </p:nvSpPr>
        <p:spPr/>
        <p:txBody>
          <a:bodyPr/>
          <a:lstStyle/>
          <a:p>
            <a:r>
              <a:rPr lang="en-US" dirty="0"/>
              <a:t>Population Growth </a:t>
            </a:r>
          </a:p>
          <a:p>
            <a:pPr lvl="1"/>
            <a:r>
              <a:rPr lang="en-US" dirty="0"/>
              <a:t>Right now we do not plan for growth, and it is hurting our economy and our housing supply</a:t>
            </a:r>
          </a:p>
          <a:p>
            <a:pPr marL="457200" lvl="1" indent="0">
              <a:buNone/>
            </a:pPr>
            <a:endParaRPr lang="en-US" dirty="0"/>
          </a:p>
          <a:p>
            <a:r>
              <a:rPr lang="en-US" dirty="0"/>
              <a:t>Industrial Uses</a:t>
            </a:r>
          </a:p>
          <a:p>
            <a:pPr lvl="1"/>
            <a:r>
              <a:rPr lang="en-US" dirty="0"/>
              <a:t>The same mistakes we made that helped drive the housing crisis seem to be happening in the industrial sector as well</a:t>
            </a:r>
          </a:p>
        </p:txBody>
      </p:sp>
    </p:spTree>
    <p:extLst>
      <p:ext uri="{BB962C8B-B14F-4D97-AF65-F5344CB8AC3E}">
        <p14:creationId xmlns:p14="http://schemas.microsoft.com/office/powerpoint/2010/main" val="17989292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707B5-D55D-9AC7-6728-54A0F67E37AE}"/>
              </a:ext>
            </a:extLst>
          </p:cNvPr>
          <p:cNvSpPr>
            <a:spLocks noGrp="1"/>
          </p:cNvSpPr>
          <p:nvPr>
            <p:ph type="title"/>
          </p:nvPr>
        </p:nvSpPr>
        <p:spPr/>
        <p:txBody>
          <a:bodyPr/>
          <a:lstStyle/>
          <a:p>
            <a:r>
              <a:rPr lang="en-US" dirty="0"/>
              <a:t>Land Development and Subdivision Act Clarity</a:t>
            </a:r>
          </a:p>
        </p:txBody>
      </p:sp>
      <p:sp>
        <p:nvSpPr>
          <p:cNvPr id="3" name="Content Placeholder 2">
            <a:extLst>
              <a:ext uri="{FF2B5EF4-FFF2-40B4-BE49-F238E27FC236}">
                <a16:creationId xmlns:a16="http://schemas.microsoft.com/office/drawing/2014/main" id="{F37E8F6F-858C-5E78-F392-2363F4D3D51F}"/>
              </a:ext>
            </a:extLst>
          </p:cNvPr>
          <p:cNvSpPr>
            <a:spLocks noGrp="1"/>
          </p:cNvSpPr>
          <p:nvPr>
            <p:ph idx="1"/>
          </p:nvPr>
        </p:nvSpPr>
        <p:spPr/>
        <p:txBody>
          <a:bodyPr/>
          <a:lstStyle/>
          <a:p>
            <a:r>
              <a:rPr lang="en-US" dirty="0"/>
              <a:t>Subdivisions and Land Developments are different things, but our regulations treat them as if they are the same</a:t>
            </a:r>
          </a:p>
          <a:p>
            <a:r>
              <a:rPr lang="en-US" dirty="0"/>
              <a:t>Regulations would be cleaner and easier if Subdivisions and Land Developments were not merged into the same process</a:t>
            </a:r>
          </a:p>
          <a:p>
            <a:pPr lvl="1"/>
            <a:r>
              <a:rPr lang="en-US" dirty="0"/>
              <a:t>Subdivisions create new lots.</a:t>
            </a:r>
          </a:p>
          <a:p>
            <a:pPr lvl="1"/>
            <a:r>
              <a:rPr lang="en-US" dirty="0"/>
              <a:t>Land Developments create new uses/buildings</a:t>
            </a:r>
          </a:p>
          <a:p>
            <a:pPr lvl="1"/>
            <a:endParaRPr lang="en-US" dirty="0"/>
          </a:p>
          <a:p>
            <a:pPr marL="457200" lvl="1" indent="0">
              <a:buNone/>
            </a:pPr>
            <a:endParaRPr lang="en-US" dirty="0"/>
          </a:p>
        </p:txBody>
      </p:sp>
    </p:spTree>
    <p:extLst>
      <p:ext uri="{BB962C8B-B14F-4D97-AF65-F5344CB8AC3E}">
        <p14:creationId xmlns:p14="http://schemas.microsoft.com/office/powerpoint/2010/main" val="39465798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4C1F5C-8DC8-5778-BCC2-0DE450E33062}"/>
              </a:ext>
            </a:extLst>
          </p:cNvPr>
          <p:cNvSpPr>
            <a:spLocks noGrp="1"/>
          </p:cNvSpPr>
          <p:nvPr>
            <p:ph type="title"/>
          </p:nvPr>
        </p:nvSpPr>
        <p:spPr/>
        <p:txBody>
          <a:bodyPr/>
          <a:lstStyle/>
          <a:p>
            <a:r>
              <a:rPr lang="en-US" dirty="0"/>
              <a:t>Historic Districts</a:t>
            </a:r>
          </a:p>
        </p:txBody>
      </p:sp>
      <p:sp>
        <p:nvSpPr>
          <p:cNvPr id="3" name="Content Placeholder 2">
            <a:extLst>
              <a:ext uri="{FF2B5EF4-FFF2-40B4-BE49-F238E27FC236}">
                <a16:creationId xmlns:a16="http://schemas.microsoft.com/office/drawing/2014/main" id="{3E33590E-E5C6-9D2E-1962-F86A3286A0B2}"/>
              </a:ext>
            </a:extLst>
          </p:cNvPr>
          <p:cNvSpPr>
            <a:spLocks noGrp="1"/>
          </p:cNvSpPr>
          <p:nvPr>
            <p:ph idx="1"/>
          </p:nvPr>
        </p:nvSpPr>
        <p:spPr/>
        <p:txBody>
          <a:bodyPr/>
          <a:lstStyle/>
          <a:p>
            <a:r>
              <a:rPr lang="en-US" dirty="0"/>
              <a:t>The United States Federal Advisory Council on Historic Preservation has made efforts to establish new compliance methods for the National Historic Preservation Act</a:t>
            </a:r>
          </a:p>
          <a:p>
            <a:r>
              <a:rPr lang="en-US" dirty="0"/>
              <a:t>RI should follow the Feds leadership</a:t>
            </a:r>
          </a:p>
          <a:p>
            <a:r>
              <a:rPr lang="en-US" dirty="0"/>
              <a:t>Municipalities need to be empowered to make administrative decisions and be insulated from frivolous lawsuits </a:t>
            </a:r>
          </a:p>
          <a:p>
            <a:r>
              <a:rPr lang="en-US" dirty="0"/>
              <a:t>Property owners need clearer regulations</a:t>
            </a:r>
          </a:p>
          <a:p>
            <a:pPr lvl="1"/>
            <a:r>
              <a:rPr lang="en-US" dirty="0"/>
              <a:t>Which materials are not appropriate, which material are appropriate</a:t>
            </a:r>
          </a:p>
        </p:txBody>
      </p:sp>
    </p:spTree>
    <p:extLst>
      <p:ext uri="{BB962C8B-B14F-4D97-AF65-F5344CB8AC3E}">
        <p14:creationId xmlns:p14="http://schemas.microsoft.com/office/powerpoint/2010/main" val="16059305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22DCFBA53EA6A4C8D70C5C5622BB22E" ma:contentTypeVersion="" ma:contentTypeDescription="Create a new document." ma:contentTypeScope="" ma:versionID="680a2fe95f1b82487ac11b0b1a4d2605">
  <xsd:schema xmlns:xsd="http://www.w3.org/2001/XMLSchema" xmlns:xs="http://www.w3.org/2001/XMLSchema" xmlns:p="http://schemas.microsoft.com/office/2006/metadata/properties" targetNamespace="http://schemas.microsoft.com/office/2006/metadata/properties" ma:root="true" ma:fieldsID="8051ad49ee3a4811ed0efdd12919ad99">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0BDE54B-3B53-4B17-A0D9-1784ACD60F05}">
  <ds:schemaRefs>
    <ds:schemaRef ds:uri="http://schemas.microsoft.com/sharepoint/v3/contenttype/forms"/>
  </ds:schemaRefs>
</ds:datastoreItem>
</file>

<file path=customXml/itemProps2.xml><?xml version="1.0" encoding="utf-8"?>
<ds:datastoreItem xmlns:ds="http://schemas.openxmlformats.org/officeDocument/2006/customXml" ds:itemID="{73A34175-39AE-4BE9-80CF-85A2B0C6D60C}">
  <ds:schemaRefs>
    <ds:schemaRef ds:uri="http://schemas.microsoft.com/office/2006/metadata/properties"/>
    <ds:schemaRef ds:uri="http://schemas.microsoft.com/office/infopath/2007/PartnerControls"/>
    <ds:schemaRef ds:uri="c2d9fec3-2992-483b-8f85-59ed0129fff2"/>
    <ds:schemaRef ds:uri="2eb3369e-293b-4666-8747-6d92b4eda98e"/>
  </ds:schemaRefs>
</ds:datastoreItem>
</file>

<file path=customXml/itemProps3.xml><?xml version="1.0" encoding="utf-8"?>
<ds:datastoreItem xmlns:ds="http://schemas.openxmlformats.org/officeDocument/2006/customXml" ds:itemID="{71D04678-D584-4546-8C34-4E34363E0972}"/>
</file>

<file path=docProps/app.xml><?xml version="1.0" encoding="utf-8"?>
<Properties xmlns="http://schemas.openxmlformats.org/officeDocument/2006/extended-properties" xmlns:vt="http://schemas.openxmlformats.org/officeDocument/2006/docPropsVTypes">
  <TotalTime>351</TotalTime>
  <Words>1700</Words>
  <Application>Microsoft Office PowerPoint</Application>
  <PresentationFormat>Widescreen</PresentationFormat>
  <Paragraphs>157</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Aptos</vt:lpstr>
      <vt:lpstr>Aptos Display</vt:lpstr>
      <vt:lpstr>Arial</vt:lpstr>
      <vt:lpstr>Office Theme</vt:lpstr>
      <vt:lpstr>Land Use Commission 2025</vt:lpstr>
      <vt:lpstr>Policy Origins</vt:lpstr>
      <vt:lpstr>LUC Subgroup Ranked Priorities</vt:lpstr>
      <vt:lpstr>National League of Cities and American Planning Association Strategies </vt:lpstr>
      <vt:lpstr>Public Broker (dbc)</vt:lpstr>
      <vt:lpstr>Appeals</vt:lpstr>
      <vt:lpstr>Comprehensive Plan</vt:lpstr>
      <vt:lpstr>Land Development and Subdivision Act Clarity</vt:lpstr>
      <vt:lpstr>Historic Districts</vt:lpstr>
      <vt:lpstr>Village Development Patterning </vt:lpstr>
      <vt:lpstr>Single Family Attached</vt:lpstr>
      <vt:lpstr>Owner Occupied Deed Restrictions</vt:lpstr>
      <vt:lpstr>Responsive Refinement</vt:lpstr>
      <vt:lpstr>People deserve the same dimensions as their average neighbor </vt:lpstr>
      <vt:lpstr>Transition Zones</vt:lpstr>
      <vt:lpstr>Transferable Development Rights</vt:lpstr>
      <vt:lpstr>Voluntary Inclusionary Zoning</vt:lpstr>
      <vt:lpstr>Municipal Levy (dbc)</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Dylan Conley</dc:creator>
  <cp:lastModifiedBy>Dylan Conley</cp:lastModifiedBy>
  <cp:revision>2</cp:revision>
  <dcterms:created xsi:type="dcterms:W3CDTF">2024-11-09T15:35:24Z</dcterms:created>
  <dcterms:modified xsi:type="dcterms:W3CDTF">2024-11-13T17:01:28Z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0x010100F22DCFBA53EA6A4C8D70C5C5622BB22E</vt:lpwstr>
  </property>
  <property fmtid="{D5CDD505-2E9C-101B-9397-08002B2CF9AE}" pid="3" name="MediaServiceImageTags">
    <vt:lpwstr/>
  </property>
</Properties>
</file>