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3" r:id="rId3"/>
    <p:sldId id="326" r:id="rId4"/>
    <p:sldId id="324" r:id="rId5"/>
    <p:sldId id="322" r:id="rId6"/>
    <p:sldId id="318" r:id="rId7"/>
    <p:sldId id="327" r:id="rId8"/>
    <p:sldId id="298" r:id="rId9"/>
    <p:sldId id="31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ith, Zayne B." initials="Z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87774" autoAdjust="0"/>
  </p:normalViewPr>
  <p:slideViewPr>
    <p:cSldViewPr>
      <p:cViewPr varScale="1">
        <p:scale>
          <a:sx n="81" d="100"/>
          <a:sy n="81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BE1EC63D-F347-4BC2-A931-BF39A8F92C8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4211FB46-051C-4002-9FBF-DCEAE042D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31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801C3562-B846-43F4-8CFF-43998390E2B1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67E23A4A-8CA3-44B0-9680-3AC62DC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15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23A4A-8CA3-44B0-9680-3AC62DCCB3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36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23A4A-8CA3-44B0-9680-3AC62DCCB3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40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B31C49-64C3-4950-AB6F-148102D1BD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24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2017: 49 enactments in 25 states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2018: 39 enactments in 22 states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23A4A-8CA3-44B0-9680-3AC62DCCB3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75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94423" lvl="1" indent="-2286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AA5-4839-4B64-A01A-961E7BA12E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07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23A4A-8CA3-44B0-9680-3AC62DCCB3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1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725558E-1188-4232-84AB-82E9853D71D7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933FD8B-5B74-4FB4-90B1-00BB28CEDB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xcourts.gov/programs-services/guardianship-compliance-projec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848600" cy="19272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National Efforts to Reform Guardianship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3630612"/>
            <a:ext cx="7696200" cy="177958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Rhode Island Special Task force to Study Elderly Abuse and Financial Exploitation  </a:t>
            </a:r>
          </a:p>
          <a:p>
            <a:pPr algn="ctr"/>
            <a:r>
              <a:rPr lang="en-US" b="1" dirty="0" smtClean="0"/>
              <a:t>March 6, 2019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48400"/>
            <a:ext cx="1947679" cy="4972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6099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Presented by: Diana Noel, MPA</a:t>
            </a:r>
          </a:p>
          <a:p>
            <a:pPr algn="ctr"/>
            <a:r>
              <a:rPr lang="en-US" dirty="0"/>
              <a:t>Senior Legislative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4415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4582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Why Guardianship Reform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81600"/>
          </a:xfrm>
        </p:spPr>
        <p:txBody>
          <a:bodyPr>
            <a:normAutofit lnSpcReduction="1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Recent articles have spotlighted many holes in state systems that failed vulnerable adults from abuse and exploitation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Sixteen </a:t>
            </a:r>
            <a:r>
              <a:rPr lang="en-US" dirty="0"/>
              <a:t>states haven’t had a revision since the 1980’s or earlier.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Rhode Island’s </a:t>
            </a:r>
            <a:r>
              <a:rPr lang="en-US" dirty="0"/>
              <a:t>last major revision was in </a:t>
            </a:r>
            <a:r>
              <a:rPr lang="en-US" dirty="0" smtClean="0"/>
              <a:t>1992.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People are living longer and there will be more people in a system that it’s not prepared to handle</a:t>
            </a:r>
          </a:p>
          <a:p>
            <a:pPr marL="0" lv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48400"/>
            <a:ext cx="1947679" cy="497203"/>
          </a:xfrm>
          <a:prstGeom prst="rect">
            <a:avLst/>
          </a:prstGeom>
        </p:spPr>
      </p:pic>
      <p:cxnSp>
        <p:nvCxnSpPr>
          <p:cNvPr id="6" name="Straight Connector 5"/>
          <p:cNvCxnSpPr>
            <a:cxnSpLocks/>
          </p:cNvCxnSpPr>
          <p:nvPr/>
        </p:nvCxnSpPr>
        <p:spPr>
          <a:xfrm>
            <a:off x="356280" y="1303020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1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Issues Across States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Caregiving</a:t>
            </a:r>
          </a:p>
          <a:p>
            <a:r>
              <a:rPr lang="en-US" sz="2800" dirty="0" smtClean="0"/>
              <a:t>Funding for Public Guardianship</a:t>
            </a:r>
          </a:p>
          <a:p>
            <a:r>
              <a:rPr lang="en-US" sz="2800" dirty="0" smtClean="0"/>
              <a:t>Elder Abuse/Financial Exploitation</a:t>
            </a:r>
          </a:p>
          <a:p>
            <a:r>
              <a:rPr lang="en-US" sz="2800" dirty="0" smtClean="0"/>
              <a:t>Guardian Accountability and Court Monitoring</a:t>
            </a:r>
          </a:p>
          <a:p>
            <a:r>
              <a:rPr lang="en-US" sz="2800" dirty="0" smtClean="0"/>
              <a:t>Individual Rights</a:t>
            </a:r>
          </a:p>
          <a:p>
            <a:r>
              <a:rPr lang="en-US" sz="2800" dirty="0" smtClean="0"/>
              <a:t>Less Restrictive Alternatives to Guardianship</a:t>
            </a:r>
          </a:p>
          <a:p>
            <a:r>
              <a:rPr lang="en-US" sz="2800" dirty="0" smtClean="0"/>
              <a:t>Lack of Good and Consistent Data</a:t>
            </a:r>
            <a:endParaRPr lang="en-US" sz="2800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457200" y="1371600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240" y="6273354"/>
            <a:ext cx="1947679" cy="49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6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to Lasting Guardianship Reform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Increasing Need but Lack of Resources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Disconnect between policy and practice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Stakeholder Silos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Staffing and Turnover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Complexity of Cases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48400"/>
            <a:ext cx="1947679" cy="497203"/>
          </a:xfrm>
          <a:prstGeom prst="rect">
            <a:avLst/>
          </a:prstGeom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>
            <a:off x="259081" y="1625184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85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56280" y="372940"/>
            <a:ext cx="6927708" cy="995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folHlink"/>
                </a:solidFill>
                <a:latin typeface="Arial" charset="0"/>
              </a:defRPr>
            </a:lvl9pPr>
          </a:lstStyle>
          <a:p>
            <a:endParaRPr lang="en-US" sz="1400" dirty="0">
              <a:solidFill>
                <a:schemeClr val="tx2"/>
              </a:solidFill>
            </a:endParaRPr>
          </a:p>
          <a:p>
            <a:r>
              <a:rPr lang="en-US" sz="3600" b="1" dirty="0">
                <a:solidFill>
                  <a:schemeClr val="bg2">
                    <a:lumMod val="25000"/>
                  </a:schemeClr>
                </a:solidFill>
              </a:rPr>
              <a:t>Reform Trends</a:t>
            </a:r>
            <a:r>
              <a:rPr lang="en-US" sz="3500" b="1" dirty="0">
                <a:solidFill>
                  <a:schemeClr val="tx2"/>
                </a:solidFill>
              </a:rPr>
              <a:t/>
            </a:r>
            <a:br>
              <a:rPr lang="en-US" sz="3500" b="1" dirty="0">
                <a:solidFill>
                  <a:schemeClr val="tx2"/>
                </a:solidFill>
              </a:rPr>
            </a:br>
            <a:endParaRPr lang="en-US" sz="2800" kern="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4692" y="1368446"/>
            <a:ext cx="8659307" cy="519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Individuals, their family and friends are speaking up!</a:t>
            </a:r>
          </a:p>
          <a:p>
            <a:r>
              <a:rPr lang="en-US" sz="2400" dirty="0"/>
              <a:t>Person-centered approach</a:t>
            </a:r>
          </a:p>
          <a:p>
            <a:r>
              <a:rPr lang="en-US" sz="2400" dirty="0"/>
              <a:t>Alternatives to guardianship</a:t>
            </a:r>
          </a:p>
          <a:p>
            <a:r>
              <a:rPr lang="en-US" sz="2400" dirty="0"/>
              <a:t>Standards and training for ALL guardians</a:t>
            </a:r>
          </a:p>
          <a:p>
            <a:r>
              <a:rPr lang="en-US" sz="2400" dirty="0"/>
              <a:t>Increase in education and outreach</a:t>
            </a:r>
          </a:p>
          <a:p>
            <a:r>
              <a:rPr lang="en-US" sz="2400" dirty="0"/>
              <a:t>Monitoring reforms to prevent abuse/exploitation</a:t>
            </a:r>
          </a:p>
          <a:p>
            <a:r>
              <a:rPr lang="en-US" sz="2400" dirty="0"/>
              <a:t>More collaboration/taskforces/ multidisciplinary teams (ex. WINGS)</a:t>
            </a:r>
          </a:p>
          <a:p>
            <a:r>
              <a:rPr lang="en-US" sz="2400" dirty="0"/>
              <a:t>State courts are taking on a more active </a:t>
            </a:r>
            <a:r>
              <a:rPr lang="en-US" sz="2400" dirty="0" smtClean="0"/>
              <a:t>role</a:t>
            </a:r>
          </a:p>
          <a:p>
            <a:r>
              <a:rPr lang="en-US" sz="2400" dirty="0" smtClean="0"/>
              <a:t>Increase in federal involvement/possible assistance to states</a:t>
            </a:r>
            <a:endParaRPr lang="en-US" sz="2400" dirty="0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356280" y="1303020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1DDE280-AF34-4A3D-9792-B8CA0ECBF9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251" y="6096000"/>
            <a:ext cx="1804672" cy="46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2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21997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Examples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1" y="1371600"/>
            <a:ext cx="8679505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Connecticut:</a:t>
            </a:r>
          </a:p>
          <a:p>
            <a:pPr lvl="1"/>
            <a:r>
              <a:rPr lang="en-US" dirty="0" smtClean="0"/>
              <a:t>2017: SB 967 requires standard of practice for conservators; also authorizes probate court administrator to conduct random audits of conservator accounts</a:t>
            </a:r>
          </a:p>
          <a:p>
            <a:pPr lvl="1"/>
            <a:r>
              <a:rPr lang="en-US" dirty="0" smtClean="0"/>
              <a:t>created an online training module for family and professional conservators</a:t>
            </a:r>
          </a:p>
          <a:p>
            <a:r>
              <a:rPr lang="en-US" dirty="0" smtClean="0"/>
              <a:t>Nevada:</a:t>
            </a:r>
          </a:p>
          <a:p>
            <a:pPr lvl="1"/>
            <a:r>
              <a:rPr lang="en-US" dirty="0" smtClean="0"/>
              <a:t>2017: Supreme Court created the Permanent Guardianship Commission</a:t>
            </a:r>
          </a:p>
          <a:p>
            <a:pPr lvl="1"/>
            <a:r>
              <a:rPr lang="en-US" dirty="0" smtClean="0"/>
              <a:t>2017: enacted legislation to create Guardianship Compliance Office</a:t>
            </a:r>
          </a:p>
          <a:p>
            <a:pPr lvl="1"/>
            <a:r>
              <a:rPr lang="en-US" dirty="0" smtClean="0"/>
              <a:t>2018: GCO created a toll-free guardianship hotline</a:t>
            </a:r>
          </a:p>
          <a:p>
            <a:r>
              <a:rPr lang="en-US" dirty="0" smtClean="0"/>
              <a:t>Texas: </a:t>
            </a:r>
          </a:p>
          <a:p>
            <a:pPr lvl="1"/>
            <a:r>
              <a:rPr lang="en-US" dirty="0" smtClean="0"/>
              <a:t>First state to enacted supported decision </a:t>
            </a:r>
            <a:r>
              <a:rPr lang="en-US" dirty="0"/>
              <a:t>m</a:t>
            </a:r>
            <a:r>
              <a:rPr lang="en-US" dirty="0" smtClean="0"/>
              <a:t>aking agreement as a less restrictive alternative to guardianship (2015, 2017)</a:t>
            </a:r>
          </a:p>
          <a:p>
            <a:pPr lvl="1"/>
            <a:r>
              <a:rPr lang="en-US" dirty="0" smtClean="0"/>
              <a:t>Guardianship </a:t>
            </a:r>
            <a:r>
              <a:rPr lang="en-US" dirty="0"/>
              <a:t>Compliance Project </a:t>
            </a:r>
            <a:r>
              <a:rPr lang="en-US" dirty="0">
                <a:hlinkClick r:id="rId3"/>
              </a:rPr>
              <a:t>http://www.txcourts.gov/programs-services/guardianship-compliance-project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AARP Texas and Texas Appleseed: “Managing Someone Else’s Money in Texas”</a:t>
            </a:r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259081" y="1219200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907" y="6172200"/>
            <a:ext cx="1947679" cy="49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Uniform Guardianship, Conservatorship, and Other Protective Arrangements Act (UGCOPAA)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876800"/>
          </a:xfrm>
        </p:spPr>
        <p:txBody>
          <a:bodyPr/>
          <a:lstStyle/>
          <a:p>
            <a:pPr lvl="1"/>
            <a:r>
              <a:rPr lang="en-US" dirty="0" smtClean="0"/>
              <a:t>Approved </a:t>
            </a:r>
            <a:r>
              <a:rPr lang="en-US" dirty="0"/>
              <a:t>by Uniform law Commission in July 2017</a:t>
            </a:r>
          </a:p>
          <a:p>
            <a:pPr lvl="1"/>
            <a:r>
              <a:rPr lang="en-US" dirty="0"/>
              <a:t>2018: Enacted in Maine and certain sections in New Mexico</a:t>
            </a:r>
          </a:p>
          <a:p>
            <a:pPr lvl="1"/>
            <a:r>
              <a:rPr lang="en-US" dirty="0"/>
              <a:t>Currently pending in Montana, Utah and Washington</a:t>
            </a:r>
          </a:p>
          <a:p>
            <a:endParaRPr lang="en-US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259081" y="1524000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98" y="2418112"/>
            <a:ext cx="7993004" cy="44398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725" y="6242119"/>
            <a:ext cx="1947679" cy="49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869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8981" y="457200"/>
            <a:ext cx="8805679" cy="762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Considerations for Rhode Island</a:t>
            </a: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172200"/>
            <a:ext cx="1947679" cy="497203"/>
          </a:xfrm>
          <a:prstGeom prst="rect">
            <a:avLst/>
          </a:prstGeom>
        </p:spPr>
      </p:pic>
      <p:cxnSp>
        <p:nvCxnSpPr>
          <p:cNvPr id="7" name="Straight Connector 6"/>
          <p:cNvCxnSpPr>
            <a:cxnSpLocks/>
          </p:cNvCxnSpPr>
          <p:nvPr/>
        </p:nvCxnSpPr>
        <p:spPr>
          <a:xfrm>
            <a:off x="178981" y="1066800"/>
            <a:ext cx="842771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Update terminology</a:t>
            </a:r>
          </a:p>
          <a:p>
            <a:pPr lvl="1"/>
            <a:r>
              <a:rPr lang="en-US" dirty="0"/>
              <a:t>Old</a:t>
            </a:r>
            <a:r>
              <a:rPr lang="en-US" dirty="0" smtClean="0"/>
              <a:t>: ward, alleged </a:t>
            </a:r>
            <a:r>
              <a:rPr lang="en-US" dirty="0"/>
              <a:t>incapacitated </a:t>
            </a:r>
            <a:r>
              <a:rPr lang="en-US" dirty="0" smtClean="0"/>
              <a:t>person, incapacitated </a:t>
            </a:r>
            <a:r>
              <a:rPr lang="en-US" dirty="0"/>
              <a:t>person</a:t>
            </a:r>
          </a:p>
          <a:p>
            <a:pPr lvl="1"/>
            <a:r>
              <a:rPr lang="en-US" dirty="0" smtClean="0"/>
              <a:t>New: adult, respondent, adult subject </a:t>
            </a:r>
            <a:r>
              <a:rPr lang="en-US" dirty="0"/>
              <a:t>to guardianship/conservatorship</a:t>
            </a:r>
          </a:p>
          <a:p>
            <a:endParaRPr lang="en-US" dirty="0" smtClean="0"/>
          </a:p>
          <a:p>
            <a:r>
              <a:rPr lang="en-US" dirty="0" smtClean="0"/>
              <a:t>Define less restrictive alternatives, like supported decision making agreements</a:t>
            </a:r>
          </a:p>
          <a:p>
            <a:pPr lvl="1"/>
            <a:r>
              <a:rPr lang="en-US" dirty="0" smtClean="0"/>
              <a:t>Enacted in Alaska (2018), Delaware (2016), DC (2018), Texas (2015), Wisconsin (2018)</a:t>
            </a:r>
          </a:p>
          <a:p>
            <a:pPr lvl="1"/>
            <a:r>
              <a:rPr lang="en-US" dirty="0" smtClean="0"/>
              <a:t>Currently pending in Kansas, Indiana and Rhode Island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Create a WINGS</a:t>
            </a:r>
          </a:p>
          <a:p>
            <a:pPr lvl="1"/>
            <a:r>
              <a:rPr lang="en-US" dirty="0" smtClean="0"/>
              <a:t>Legislation in Montana and Kentucky</a:t>
            </a:r>
          </a:p>
          <a:p>
            <a:pPr lvl="1"/>
            <a:r>
              <a:rPr lang="en-US" dirty="0" smtClean="0"/>
              <a:t>Can help to identify Rhode Island specific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37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057400"/>
            <a:ext cx="5890711" cy="270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241033"/>
            <a:ext cx="1719079" cy="4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41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EB7FFD1C76E43BF0AF39A88FB96FD" ma:contentTypeVersion="" ma:contentTypeDescription="Create a new document." ma:contentTypeScope="" ma:versionID="2097e7adb7d4e1b18c47107fe6963d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1da31fb677adb50c974eccea73b1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131F0C-439A-45B1-A3BA-F9A57EB02E4D}"/>
</file>

<file path=customXml/itemProps2.xml><?xml version="1.0" encoding="utf-8"?>
<ds:datastoreItem xmlns:ds="http://schemas.openxmlformats.org/officeDocument/2006/customXml" ds:itemID="{3BE52FCD-D952-4946-B00B-B94057AE58C2}"/>
</file>

<file path=customXml/itemProps3.xml><?xml version="1.0" encoding="utf-8"?>
<ds:datastoreItem xmlns:ds="http://schemas.openxmlformats.org/officeDocument/2006/customXml" ds:itemID="{6B6571A2-CBA9-429B-9443-FE945FCB4A75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7123</TotalTime>
  <Words>428</Words>
  <Application>Microsoft Office PowerPoint</Application>
  <PresentationFormat>On-screen Show (4:3)</PresentationFormat>
  <Paragraphs>77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Clarity</vt:lpstr>
      <vt:lpstr>National Efforts to Reform Guardianship</vt:lpstr>
      <vt:lpstr>Why Guardianship Reform</vt:lpstr>
      <vt:lpstr>Common Issues Across States</vt:lpstr>
      <vt:lpstr>Challenges to Lasting Guardianship Reform</vt:lpstr>
      <vt:lpstr>PowerPoint Presentation</vt:lpstr>
      <vt:lpstr>Examples</vt:lpstr>
      <vt:lpstr> Uniform Guardianship, Conservatorship, and Other Protective Arrangements Act (UGCOPAA) </vt:lpstr>
      <vt:lpstr>Considerations for Rhode Island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Molly McCloskey</cp:lastModifiedBy>
  <cp:revision>263</cp:revision>
  <cp:lastPrinted>2018-06-13T18:20:07Z</cp:lastPrinted>
  <dcterms:created xsi:type="dcterms:W3CDTF">2014-09-24T20:04:01Z</dcterms:created>
  <dcterms:modified xsi:type="dcterms:W3CDTF">2019-03-04T18:09:22Z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0x01010014BEB7FFD1C76E43BF0AF39A88FB96FD</vt:lpwstr>
  </property>
</Properties>
</file>