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9" r:id="rId2"/>
    <p:sldId id="325" r:id="rId3"/>
    <p:sldId id="326" r:id="rId4"/>
    <p:sldId id="327" r:id="rId5"/>
    <p:sldId id="312" r:id="rId6"/>
    <p:sldId id="308" r:id="rId7"/>
    <p:sldId id="322" r:id="rId8"/>
    <p:sldId id="313" r:id="rId9"/>
    <p:sldId id="329" r:id="rId10"/>
    <p:sldId id="320" r:id="rId11"/>
    <p:sldId id="321" r:id="rId12"/>
    <p:sldId id="328" r:id="rId13"/>
    <p:sldId id="316" r:id="rId1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49" autoAdjust="0"/>
    <p:restoredTop sz="94714" autoAdjust="0"/>
  </p:normalViewPr>
  <p:slideViewPr>
    <p:cSldViewPr>
      <p:cViewPr varScale="1">
        <p:scale>
          <a:sx n="85" d="100"/>
          <a:sy n="85" d="100"/>
        </p:scale>
        <p:origin x="-100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3336" y="-10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4484FE2-966B-4591-BB17-A3C4BEAF5BC5}" type="datetimeFigureOut">
              <a:rPr lang="en-US" smtClean="0"/>
              <a:t>5/4/2015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C63FEA2-0790-45E8-94CD-AAAA12773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171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EF68A48-FC8A-47E5-B30F-C187DCC05C5E}" type="datetimeFigureOut">
              <a:rPr lang="en-US" smtClean="0"/>
              <a:pPr/>
              <a:t>5/4/2015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9C08270-D76E-4E96-8AB2-617A9D3BA61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112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2"/>
          <p:cNvSpPr>
            <a:spLocks noChangeShapeType="1"/>
          </p:cNvSpPr>
          <p:nvPr/>
        </p:nvSpPr>
        <p:spPr bwMode="auto">
          <a:xfrm>
            <a:off x="381000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270000" y="1233488"/>
            <a:ext cx="6553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b="1" i="1" dirty="0">
                <a:latin typeface="Century Schoolbook" pitchFamily="18" charset="0"/>
              </a:rPr>
              <a:t>I n t e g r i t y  -  S e r v i c e  -  E x c e l l e n c e</a:t>
            </a: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381000" y="12319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1406525" y="500063"/>
            <a:ext cx="6280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/>
              <a:t>Headquarters U.S. Air Force</a:t>
            </a:r>
          </a:p>
        </p:txBody>
      </p:sp>
      <p:pic>
        <p:nvPicPr>
          <p:cNvPr id="7" name="Picture 19" descr="Arnold (Hap) Seal_3D_effec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975" y="3516313"/>
            <a:ext cx="3048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91" name="Rectangle 15"/>
          <p:cNvSpPr>
            <a:spLocks noGrp="1" noChangeArrowheads="1"/>
          </p:cNvSpPr>
          <p:nvPr>
            <p:ph type="ctrTitle"/>
          </p:nvPr>
        </p:nvSpPr>
        <p:spPr>
          <a:xfrm>
            <a:off x="276225" y="1962150"/>
            <a:ext cx="8486775" cy="1600200"/>
          </a:xfrm>
        </p:spPr>
        <p:txBody>
          <a:bodyPr/>
          <a:lstStyle>
            <a:lvl1pPr>
              <a:defRPr sz="4400" i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As of: </a:t>
            </a:r>
            <a:endParaRPr lang="en-US" dirty="0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6DC33-6927-41B5-B5ED-5CB0E82114EB}" type="slidenum">
              <a:rPr lang="en-US"/>
              <a:pPr>
                <a:defRPr/>
              </a:pPr>
              <a:t>‹#›</a:t>
            </a:fld>
            <a:endParaRPr lang="en-US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As of: 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E1AB5F-F791-4AD4-8C25-8C472178584A}" type="slidenum">
              <a:rPr lang="en-US"/>
              <a:pPr>
                <a:defRPr/>
              </a:pPr>
              <a:t>‹#›</a:t>
            </a:fld>
            <a:endParaRPr lang="en-US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5763" y="265113"/>
            <a:ext cx="2098675" cy="5846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6563" y="265113"/>
            <a:ext cx="6146800" cy="5846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As of: 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0B4DA-F799-4DA5-82BA-62E0A4E65BA5}" type="slidenum">
              <a:rPr lang="en-US"/>
              <a:pPr>
                <a:defRPr/>
              </a:pPr>
              <a:t>‹#›</a:t>
            </a:fld>
            <a:endParaRPr lang="en-US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265113"/>
            <a:ext cx="714375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36563" y="1368425"/>
            <a:ext cx="4122737" cy="47434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1700" y="1368425"/>
            <a:ext cx="4122738" cy="47434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As of: </a:t>
            </a:r>
            <a:endParaRPr lang="en-US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B0B347-9C9E-4BCB-BE04-5B31E81AD513}" type="slidenum">
              <a:rPr lang="en-US"/>
              <a:pPr>
                <a:defRPr/>
              </a:pPr>
              <a:t>‹#›</a:t>
            </a:fld>
            <a:endParaRPr lang="en-US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As of: 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8E012-3D58-4E9E-93D0-692B51C59393}" type="slidenum">
              <a:rPr lang="en-US"/>
              <a:pPr>
                <a:defRPr/>
              </a:pPr>
              <a:t>‹#›</a:t>
            </a:fld>
            <a:endParaRPr lang="en-US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As of: 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225F9F-7786-466B-B90E-24EECFFC72A8}" type="slidenum">
              <a:rPr lang="en-US"/>
              <a:pPr>
                <a:defRPr/>
              </a:pPr>
              <a:t>‹#›</a:t>
            </a:fld>
            <a:endParaRPr lang="en-US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6563" y="1368425"/>
            <a:ext cx="4122737" cy="47434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1700" y="1368425"/>
            <a:ext cx="4122738" cy="47434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As of: </a:t>
            </a:r>
            <a:endParaRPr lang="en-US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790A0-6ED0-4EDA-8D57-90F4E8BF9457}" type="slidenum">
              <a:rPr lang="en-US"/>
              <a:pPr>
                <a:defRPr/>
              </a:pPr>
              <a:t>‹#›</a:t>
            </a:fld>
            <a:endParaRPr lang="en-US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As of: </a:t>
            </a:r>
            <a:endParaRPr lang="en-US" dirty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92F27-909B-4B71-838B-F692357D5F29}" type="slidenum">
              <a:rPr lang="en-US"/>
              <a:pPr>
                <a:defRPr/>
              </a:pPr>
              <a:t>‹#›</a:t>
            </a:fld>
            <a:endParaRPr lang="en-US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52400"/>
            <a:ext cx="62484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As of: 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8D773C-5EFD-422C-80A1-744D1563F940}" type="slidenum">
              <a:rPr lang="en-US"/>
              <a:pPr>
                <a:defRPr/>
              </a:pPr>
              <a:t>‹#›</a:t>
            </a:fld>
            <a:endParaRPr lang="en-US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As of: </a:t>
            </a:r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D2DF08-0472-45D3-B6BB-62EA8DBDEEAB}" type="slidenum">
              <a:rPr lang="en-US"/>
              <a:pPr>
                <a:defRPr/>
              </a:pPr>
              <a:t>‹#›</a:t>
            </a:fld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990600" y="5943600"/>
            <a:ext cx="71705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</a:rPr>
              <a:t>Standards and Discipline critical to mission success</a:t>
            </a:r>
            <a:endParaRPr lang="en-US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As of: </a:t>
            </a:r>
            <a:endParaRPr lang="en-US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60B581-3B54-4632-9BCD-F0E6934CB23D}" type="slidenum">
              <a:rPr lang="en-US"/>
              <a:pPr>
                <a:defRPr/>
              </a:pPr>
              <a:t>‹#›</a:t>
            </a:fld>
            <a:endParaRPr lang="en-US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As of: </a:t>
            </a:r>
            <a:endParaRPr lang="en-US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2C211E-D738-4060-A388-15F58BBCA3D3}" type="slidenum">
              <a:rPr lang="en-US"/>
              <a:pPr>
                <a:defRPr/>
              </a:pPr>
              <a:t>‹#›</a:t>
            </a:fld>
            <a:endParaRPr lang="en-US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3"/>
          <p:cNvPicPr>
            <a:picLocks noChangeAspect="1" noChangeArrowheads="1"/>
          </p:cNvPicPr>
          <p:nvPr userDrawn="1"/>
        </p:nvPicPr>
        <p:blipFill>
          <a:blip r:embed="rId14" cstate="print">
            <a:lum bright="60000" contrast="-80000"/>
          </a:blip>
          <a:srcRect/>
          <a:stretch>
            <a:fillRect/>
          </a:stretch>
        </p:blipFill>
        <p:spPr bwMode="auto">
          <a:xfrm>
            <a:off x="0" y="1532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6563" y="1368425"/>
            <a:ext cx="8397875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24625"/>
            <a:ext cx="121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r>
              <a:rPr lang="en-US" smtClean="0"/>
              <a:t>As of: </a:t>
            </a:r>
            <a:endParaRPr lang="en-US" dirty="0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88300" y="6524625"/>
            <a:ext cx="1143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fld id="{0CE474C9-DFB5-424A-876B-3D3C7610211A}" type="slidenum">
              <a:rPr lang="en-US"/>
              <a:pPr>
                <a:defRPr/>
              </a:pPr>
              <a:t>‹#›</a:t>
            </a:fld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304800"/>
            <a:ext cx="6629400" cy="87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>
            <a:off x="381000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>
            <a:off x="381000" y="12319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1026" name="Picture 2" descr="AFSPC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76200"/>
            <a:ext cx="1122387" cy="10668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76200"/>
            <a:ext cx="993854" cy="96454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i="1" baseline="0">
          <a:solidFill>
            <a:srgbClr val="151C77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151C77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151C77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151C77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151C77"/>
          </a:solidFill>
          <a:latin typeface="Arial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151C77"/>
          </a:solidFill>
          <a:latin typeface="Arial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151C77"/>
          </a:solidFill>
          <a:latin typeface="Arial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151C77"/>
          </a:solidFill>
          <a:latin typeface="Arial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151C77"/>
          </a:solidFill>
          <a:latin typeface="Arial" charset="0"/>
        </a:defRPr>
      </a:lvl9pPr>
    </p:titleStyle>
    <p:bodyStyle>
      <a:lvl1pPr marL="285750" indent="-285750" algn="l" rtl="0" eaLnBrk="0" fontAlgn="base" hangingPunct="0">
        <a:spcBef>
          <a:spcPct val="50000"/>
        </a:spcBef>
        <a:spcAft>
          <a:spcPct val="25000"/>
        </a:spcAft>
        <a:buClr>
          <a:srgbClr val="151C77"/>
        </a:buClr>
        <a:buSzPct val="80000"/>
        <a:buFont typeface="Wingdings" pitchFamily="2" charset="2"/>
        <a:buChar char="n"/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688975" indent="-282575" algn="l" rtl="0" eaLnBrk="0" fontAlgn="base" hangingPunct="0">
        <a:spcBef>
          <a:spcPct val="25000"/>
        </a:spcBef>
        <a:spcAft>
          <a:spcPct val="25000"/>
        </a:spcAft>
        <a:buClr>
          <a:srgbClr val="151C77"/>
        </a:buClr>
        <a:buSzPct val="80000"/>
        <a:buFont typeface="Wingdings" pitchFamily="2" charset="2"/>
        <a:buChar char="n"/>
        <a:defRPr sz="2000" b="1">
          <a:solidFill>
            <a:schemeClr val="tx1"/>
          </a:solidFill>
          <a:latin typeface="+mn-lt"/>
        </a:defRPr>
      </a:lvl2pPr>
      <a:lvl3pPr marL="1027113" indent="-223838" algn="l" rtl="0" eaLnBrk="0" fontAlgn="base" hangingPunct="0">
        <a:spcBef>
          <a:spcPct val="25000"/>
        </a:spcBef>
        <a:spcAft>
          <a:spcPct val="25000"/>
        </a:spcAft>
        <a:buClr>
          <a:srgbClr val="151C77"/>
        </a:buClr>
        <a:buSzPct val="80000"/>
        <a:buFont typeface="Wingdings" pitchFamily="2" charset="2"/>
        <a:buChar char="n"/>
        <a:defRPr sz="20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5000"/>
        </a:spcBef>
        <a:spcAft>
          <a:spcPct val="25000"/>
        </a:spcAft>
        <a:buClr>
          <a:srgbClr val="151C77"/>
        </a:buClr>
        <a:buSzPct val="80000"/>
        <a:buFont typeface="Wingdings" pitchFamily="2" charset="2"/>
        <a:buChar char="n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0"/>
            <a:ext cx="6858000" cy="1295400"/>
          </a:xfrm>
        </p:spPr>
        <p:txBody>
          <a:bodyPr/>
          <a:lstStyle/>
          <a:p>
            <a:pPr lvl="0" eaLnBrk="1" hangingPunct="1"/>
            <a:r>
              <a:rPr lang="en-US" i="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Rhode Island Air National Guard</a:t>
            </a:r>
            <a:endParaRPr lang="en-US" b="0" i="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2055"/>
          <p:cNvSpPr txBox="1">
            <a:spLocks noChangeArrowheads="1"/>
          </p:cNvSpPr>
          <p:nvPr/>
        </p:nvSpPr>
        <p:spPr bwMode="auto">
          <a:xfrm>
            <a:off x="1756317" y="5029200"/>
            <a:ext cx="5588000" cy="116955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 anchorCtr="1">
            <a:spAutoFit/>
          </a:bodyPr>
          <a:lstStyle/>
          <a:p>
            <a:pPr algn="ctr" eaLnBrk="0" hangingPunct="0">
              <a:lnSpc>
                <a:spcPct val="70000"/>
              </a:lnSpc>
              <a:spcBef>
                <a:spcPct val="30000"/>
              </a:spcBef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Overall Classification of this Briefing is: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hangingPunct="0">
              <a:lnSpc>
                <a:spcPct val="70000"/>
              </a:lnSpc>
              <a:spcBef>
                <a:spcPct val="30000"/>
              </a:spcBef>
            </a:pPr>
            <a:r>
              <a:rPr lang="en-US" sz="2400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UNCLASSIFIED//FOUO</a:t>
            </a:r>
          </a:p>
          <a:p>
            <a:pPr algn="ctr" eaLnBrk="0" hangingPunct="0">
              <a:lnSpc>
                <a:spcPct val="70000"/>
              </a:lnSpc>
              <a:spcBef>
                <a:spcPct val="30000"/>
              </a:spcBef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Major Christopher Allen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66700" y="6522879"/>
            <a:ext cx="113204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b="1" dirty="0" smtClean="0">
                <a:solidFill>
                  <a:srgbClr val="009900"/>
                </a:solidFill>
              </a:rPr>
              <a:t>UNCLASSIFIED</a:t>
            </a:r>
            <a:endParaRPr lang="en-US" sz="1000" b="1" dirty="0">
              <a:solidFill>
                <a:srgbClr val="009900"/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721600" y="6535579"/>
            <a:ext cx="113204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b="1" dirty="0" smtClean="0">
                <a:solidFill>
                  <a:srgbClr val="009900"/>
                </a:solidFill>
              </a:rPr>
              <a:t>UNCLASSIFIED</a:t>
            </a:r>
            <a:endParaRPr lang="en-US" sz="1000" b="1" dirty="0">
              <a:solidFill>
                <a:srgbClr val="00990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457200" y="1524000"/>
            <a:ext cx="8320241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 i="1" baseline="0">
                <a:solidFill>
                  <a:srgbClr val="151C77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51C77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51C77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51C77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51C77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51C77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51C77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51C77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51C77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i="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 Cyber Landscape</a:t>
            </a:r>
            <a:endParaRPr lang="en-US" b="0" i="0" kern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8" descr="M:\102d NWS\Logos\New Logos\102nd-patch-networ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2819401"/>
            <a:ext cx="2347663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B8D773C-5EFD-422C-80A1-744D1563F940}" type="slidenum">
              <a:rPr lang="en-US" smtClean="0"/>
              <a:pPr>
                <a:defRPr/>
              </a:pPr>
              <a:t>1</a:t>
            </a:fld>
            <a:endParaRPr lang="en-US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66700" y="6522879"/>
            <a:ext cx="113204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b="1" dirty="0" smtClean="0">
                <a:solidFill>
                  <a:srgbClr val="009900"/>
                </a:solidFill>
              </a:rPr>
              <a:t>UNCLASSIFIED</a:t>
            </a:r>
            <a:endParaRPr lang="en-US" sz="1000" b="1" dirty="0">
              <a:solidFill>
                <a:srgbClr val="009900"/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721600" y="6535579"/>
            <a:ext cx="113204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b="1" dirty="0" smtClean="0">
                <a:solidFill>
                  <a:srgbClr val="009900"/>
                </a:solidFill>
              </a:rPr>
              <a:t>UNCLASSIFIED</a:t>
            </a:r>
            <a:endParaRPr lang="en-US" sz="1000" b="1" dirty="0">
              <a:solidFill>
                <a:srgbClr val="0099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Support Functions (ESF)</a:t>
            </a:r>
            <a:endParaRPr lang="en-US" i="0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1) Effects Delivery – These ESFs perform functions resulting in the direct delivery of life saving or property protection effects.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1. ESF #3 – Public Works and Engineering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2. ESF #4 – Firefighting (air and ground)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b="1" dirty="0" smtClean="0"/>
              <a:t>3. ESF #6 – Mass Care, Emergency Assistance, Temporary Housing, and Human Services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4. ESF #8 – Public Health and Medical Services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b="1" dirty="0" smtClean="0"/>
              <a:t>5. ESF #9 – Search and Rescue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6. ESF #10 – Oil and Hazardous Materials Response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b="1" dirty="0" smtClean="0"/>
              <a:t>7. ESF #13 – Public Safety and Security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2) Enablers – These ESFs perform functions primarily in support of two or more of the Effects Delivery ESFs, enabling them to deliver lifesaving or property protection effects.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1. ESF #1 – Transportation (air and ground)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b="1" dirty="0" smtClean="0"/>
              <a:t>2. ESF #2 – Communications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3. ESF #5 – Information and Planning (includes Emergency Management and Incident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CC8E012-3D58-4E9E-93D0-692B51C59393}" type="slidenum">
              <a:rPr lang="en-US" smtClean="0"/>
              <a:pPr>
                <a:defRPr/>
              </a:pPr>
              <a:t>10</a:t>
            </a:fld>
            <a:endParaRPr 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854949"/>
      </p:ext>
    </p:extLst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Limiting Factors</a:t>
            </a:r>
            <a:endParaRPr lang="en-US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Title and Authority (Legal)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State Active Duty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Title 32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Title 10 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Equipment Utilization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RI-EMA/RI CDT procured RAPID-TAC equip (previous slides)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Currently cannot utilize Federal Air Force Cyberspace Defense (ACD) Weapon System assets on critical infrastructure, OGA or civilian networks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ANG to field VITE NLT FY17 for 10 National Cyber Units 102 NWS)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CC8E012-3D58-4E9E-93D0-692B51C59393}" type="slidenum">
              <a:rPr lang="en-US" smtClean="0"/>
              <a:pPr>
                <a:defRPr/>
              </a:pPr>
              <a:t>11</a:t>
            </a:fld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266700" y="6522879"/>
            <a:ext cx="113204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b="1" dirty="0" smtClean="0">
                <a:solidFill>
                  <a:srgbClr val="009900"/>
                </a:solidFill>
              </a:rPr>
              <a:t>UNCLASSIFIED</a:t>
            </a:r>
            <a:endParaRPr lang="en-US" sz="1000" b="1" dirty="0">
              <a:solidFill>
                <a:srgbClr val="009900"/>
              </a:solidFill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7859559" y="6535579"/>
            <a:ext cx="113204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b="1" dirty="0" smtClean="0">
                <a:solidFill>
                  <a:srgbClr val="009900"/>
                </a:solidFill>
              </a:rPr>
              <a:t>UNCLASSIFIED</a:t>
            </a:r>
            <a:endParaRPr lang="en-US" sz="1000" b="1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812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 Infrastructure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Academia,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Civilian/Business, OGA, State Government, Utilities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Focus on interoperability, Training, Info Sharing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Academia – MIT LL, </a:t>
            </a:r>
            <a:r>
              <a:rPr lang="en-US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Hanscom</a:t>
            </a:r>
            <a:r>
              <a:rPr lang="en-US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AFB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Medical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Blue Cross Blue Shield RI, CVS Health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Financial – Citizen’s Bank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Insurance – FM Global, </a:t>
            </a:r>
            <a:r>
              <a:rPr lang="en-US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Amica</a:t>
            </a:r>
            <a:endParaRPr lang="en-US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Industrial/Utilities – National Grid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Intellectual Property/PII – </a:t>
            </a:r>
            <a:r>
              <a:rPr lang="en-US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All, Dell</a:t>
            </a:r>
            <a:endParaRPr lang="en-US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Government – </a:t>
            </a:r>
            <a:r>
              <a:rPr lang="en-US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DHS, DIA, State </a:t>
            </a:r>
            <a:r>
              <a:rPr lang="en-US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RI, NE </a:t>
            </a:r>
            <a:r>
              <a:rPr lang="en-US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CC8E012-3D58-4E9E-93D0-692B51C59393}" type="slidenum">
              <a:rPr lang="en-US" smtClean="0"/>
              <a:pPr>
                <a:defRPr/>
              </a:pPr>
              <a:t>12</a:t>
            </a:fld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266700" y="6522879"/>
            <a:ext cx="113204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b="1" dirty="0" smtClean="0">
                <a:solidFill>
                  <a:srgbClr val="009900"/>
                </a:solidFill>
              </a:rPr>
              <a:t>UNCLASSIFIED</a:t>
            </a:r>
            <a:endParaRPr lang="en-US" sz="1000" b="1" dirty="0">
              <a:solidFill>
                <a:srgbClr val="009900"/>
              </a:solidFill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7848600" y="6535579"/>
            <a:ext cx="113204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b="1" dirty="0" smtClean="0">
                <a:solidFill>
                  <a:srgbClr val="009900"/>
                </a:solidFill>
              </a:rPr>
              <a:t>UNCLASSIFIED</a:t>
            </a:r>
            <a:endParaRPr lang="en-US" sz="1000" b="1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183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66700" y="6522879"/>
            <a:ext cx="113204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b="1" dirty="0" smtClean="0">
                <a:solidFill>
                  <a:srgbClr val="009900"/>
                </a:solidFill>
              </a:rPr>
              <a:t>UNCLASSIFIED</a:t>
            </a:r>
            <a:endParaRPr lang="en-US" sz="1000" b="1" dirty="0">
              <a:solidFill>
                <a:srgbClr val="009900"/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721600" y="6535579"/>
            <a:ext cx="113204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b="1" dirty="0" smtClean="0">
                <a:solidFill>
                  <a:srgbClr val="009900"/>
                </a:solidFill>
              </a:rPr>
              <a:t>UNCLASSIFIED</a:t>
            </a:r>
            <a:endParaRPr lang="en-US" sz="1000" b="1" dirty="0">
              <a:solidFill>
                <a:srgbClr val="0099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514600"/>
            <a:ext cx="6934200" cy="1295400"/>
          </a:xfrm>
        </p:spPr>
        <p:txBody>
          <a:bodyPr/>
          <a:lstStyle/>
          <a:p>
            <a:r>
              <a:rPr lang="en-US" i="0" dirty="0" smtClean="0"/>
              <a:t>Questions?</a:t>
            </a:r>
            <a:endParaRPr lang="en-US" i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CC8E012-3D58-4E9E-93D0-692B51C59393}" type="slidenum">
              <a:rPr lang="en-US" smtClean="0"/>
              <a:pPr>
                <a:defRPr/>
              </a:pPr>
              <a:t>13</a:t>
            </a:fld>
            <a:endParaRPr 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203306"/>
      </p:ext>
    </p:extLst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Executive Direction</a:t>
            </a:r>
            <a:endParaRPr lang="en-US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B8D773C-5EFD-422C-80A1-744D1563F940}" type="slidenum">
              <a:rPr lang="en-US" smtClean="0"/>
              <a:pPr>
                <a:defRPr/>
              </a:pPr>
              <a:t>2</a:t>
            </a:fld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524000"/>
            <a:ext cx="80772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Presidential Policy Directive/PPD-21 – Critical Infrastructure Security and Resilience  (12 Feb 2013)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unity of effort to strengthen and maintain secure, functioning, and resilient critical infrastructure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Presidential Executive Order – Promoting Private Sector Cybersecurity Information Sharing (13 Feb 2015)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Encouraging Private-Sector Cybersecurity Collaboration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Enabling Better Private-Public Information Sharing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Providing Strong Privacy and Civil Liberties Protections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Presidential Executive Order – Blocking the Property of Certain Persons Engaging in Significant Malicious Cyber –Enabled Activities (1 April 2015)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uthority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respond to the threat posed by malicious cyber actors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266700" y="6522879"/>
            <a:ext cx="113204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b="1" dirty="0" smtClean="0">
                <a:solidFill>
                  <a:srgbClr val="009900"/>
                </a:solidFill>
              </a:rPr>
              <a:t>UNCLASSIFIED</a:t>
            </a:r>
            <a:endParaRPr lang="en-US" sz="1000" b="1" dirty="0">
              <a:solidFill>
                <a:srgbClr val="009900"/>
              </a:solidFill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7935759" y="6535579"/>
            <a:ext cx="113204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b="1" dirty="0" smtClean="0">
                <a:solidFill>
                  <a:srgbClr val="009900"/>
                </a:solidFill>
              </a:rPr>
              <a:t>UNCLASSIFIED</a:t>
            </a:r>
            <a:endParaRPr lang="en-US" sz="1000" b="1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968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Legislative Direction</a:t>
            </a:r>
            <a:endParaRPr lang="en-US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B8D773C-5EFD-422C-80A1-744D1563F940}" type="slidenum">
              <a:rPr lang="en-US" smtClean="0"/>
              <a:pPr>
                <a:defRPr/>
              </a:pPr>
              <a:t>3</a:t>
            </a:fld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524000"/>
            <a:ext cx="80772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The Protecting Cyber Networks Act (H.R. 1560) - April 2015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Voluntary Information Sharing between private companies and federal government (non-DoD and NSA)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Cyber Threat Indicators for Cybersecurity Purposes </a:t>
            </a:r>
            <a:r>
              <a:rPr lang="en-US" b="1" dirty="0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ONLY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Congressional Oversight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b="1" dirty="0" smtClean="0">
              <a:solidFill>
                <a:srgbClr val="FF0000"/>
              </a:solidFill>
              <a:latin typeface="Times New Roman" panose="02020603050405020304" pitchFamily="18" charset="0"/>
              <a:ea typeface="Segoe UI" panose="020B0502040204020203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ea typeface="Segoe UI" panose="020B0502040204020203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National Cybersecurity Protection Advancement Act (H.R. 1731) April 2015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Department of Homeland Security’s (DHS) center for integrating cyber threat information is the National </a:t>
            </a:r>
            <a:r>
              <a:rPr lang="en-US" dirty="0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Cybersecurity and </a:t>
            </a:r>
            <a:r>
              <a:rPr lang="en-US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Communications Integration Center (</a:t>
            </a:r>
            <a:r>
              <a:rPr lang="en-US" dirty="0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NCCIC)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Solely to prevent and respond to cyber attacks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rotect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privacy and civil liberties of all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Americans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Pro-privacy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pro-security bill ensures the sharing of cyber threats is transparent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timely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266700" y="6522879"/>
            <a:ext cx="113204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b="1" dirty="0" smtClean="0">
                <a:solidFill>
                  <a:srgbClr val="009900"/>
                </a:solidFill>
              </a:rPr>
              <a:t>UNCLASSIFIED</a:t>
            </a:r>
            <a:endParaRPr lang="en-US" sz="1000" b="1" dirty="0">
              <a:solidFill>
                <a:srgbClr val="009900"/>
              </a:solidFill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7935759" y="6535579"/>
            <a:ext cx="113204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b="1" dirty="0" smtClean="0">
                <a:solidFill>
                  <a:srgbClr val="009900"/>
                </a:solidFill>
              </a:rPr>
              <a:t>UNCLASSIFIED</a:t>
            </a:r>
            <a:endParaRPr lang="en-US" sz="1000" b="1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304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Defense Direction</a:t>
            </a:r>
            <a:endParaRPr lang="en-US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B8D773C-5EFD-422C-80A1-744D1563F940}" type="slidenum">
              <a:rPr lang="en-US" smtClean="0"/>
              <a:pPr>
                <a:defRPr/>
              </a:pPr>
              <a:t>4</a:t>
            </a:fld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524000"/>
            <a:ext cx="8077200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DoD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efend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DoD networks, systems,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efend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United States and its interests against cyberattacks of significant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consequence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rovide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integrated cyber capabilities to support military operations and contingency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b="1" dirty="0" smtClean="0">
              <a:latin typeface="Times New Roman" panose="02020603050405020304" pitchFamily="18" charset="0"/>
              <a:ea typeface="Segoe UI" panose="020B0502040204020203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USCYBERCOMMAND (USCC)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DoD Cyber professionals will grow by 6000+ by FY 18</a:t>
            </a:r>
          </a:p>
          <a:p>
            <a:endParaRPr lang="en-US" dirty="0">
              <a:latin typeface="Times New Roman" panose="02020603050405020304" pitchFamily="18" charset="0"/>
              <a:ea typeface="Segoe UI" panose="020B0502040204020203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United States Air Force (USAF)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AFSPC/24AF/67CW/26COG/33NWS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ANGRC/102NWS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JTF Cyber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ea typeface="Segoe UI" panose="020B0502040204020203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Rhode Island (JTF Cyber/DHS?)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RI JFHQ/102NWS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b="1" dirty="0" smtClean="0">
              <a:latin typeface="Times New Roman" panose="02020603050405020304" pitchFamily="18" charset="0"/>
              <a:ea typeface="Segoe UI" panose="020B0502040204020203" pitchFamily="34" charset="0"/>
              <a:cs typeface="Times New Roman" panose="02020603050405020304" pitchFamily="18" charset="0"/>
            </a:endParaRPr>
          </a:p>
          <a:p>
            <a:pPr lvl="1"/>
            <a:endParaRPr lang="en-US" sz="2000" b="1" dirty="0" smtClean="0">
              <a:latin typeface="Times New Roman" panose="02020603050405020304" pitchFamily="18" charset="0"/>
              <a:ea typeface="Segoe UI" panose="020B0502040204020203" pitchFamily="34" charset="0"/>
              <a:cs typeface="Times New Roman" panose="02020603050405020304" pitchFamily="18" charset="0"/>
            </a:endParaRP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266700" y="6522879"/>
            <a:ext cx="113204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b="1" dirty="0" smtClean="0">
                <a:solidFill>
                  <a:srgbClr val="009900"/>
                </a:solidFill>
              </a:rPr>
              <a:t>UNCLASSIFIED</a:t>
            </a:r>
            <a:endParaRPr lang="en-US" sz="1000" b="1" dirty="0">
              <a:solidFill>
                <a:srgbClr val="009900"/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935759" y="6535579"/>
            <a:ext cx="113204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b="1" dirty="0" smtClean="0">
                <a:solidFill>
                  <a:srgbClr val="009900"/>
                </a:solidFill>
              </a:rPr>
              <a:t>UNCLASSIFIED</a:t>
            </a:r>
            <a:endParaRPr lang="en-US" sz="1000" b="1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147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66700" y="6522879"/>
            <a:ext cx="157286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b="1" dirty="0" smtClean="0">
                <a:solidFill>
                  <a:srgbClr val="009900"/>
                </a:solidFill>
              </a:rPr>
              <a:t>UNCLASSIFIED//FOUO</a:t>
            </a:r>
            <a:endParaRPr lang="en-US" sz="1000" b="1" dirty="0">
              <a:solidFill>
                <a:srgbClr val="009900"/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391400" y="6535579"/>
            <a:ext cx="157286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b="1" dirty="0" smtClean="0">
                <a:solidFill>
                  <a:srgbClr val="009900"/>
                </a:solidFill>
              </a:rPr>
              <a:t>UNCLASSIFIED//FOUO</a:t>
            </a:r>
            <a:endParaRPr lang="en-US" sz="1000" b="1" dirty="0">
              <a:solidFill>
                <a:srgbClr val="009900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28600" y="138113"/>
            <a:ext cx="8686800" cy="852487"/>
          </a:xfrm>
        </p:spPr>
        <p:txBody>
          <a:bodyPr/>
          <a:lstStyle/>
          <a:p>
            <a:pPr eaLnBrk="1" hangingPunct="1"/>
            <a:r>
              <a:rPr lang="en-US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102 NWS Mission</a:t>
            </a:r>
            <a:endParaRPr lang="en-US" sz="28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5"/>
          <p:cNvSpPr txBox="1">
            <a:spLocks/>
          </p:cNvSpPr>
          <p:nvPr/>
        </p:nvSpPr>
        <p:spPr>
          <a:xfrm>
            <a:off x="114300" y="1447800"/>
            <a:ext cx="8915400" cy="1600199"/>
          </a:xfrm>
          <a:prstGeom prst="rect">
            <a:avLst/>
          </a:prstGeom>
        </p:spPr>
        <p:txBody>
          <a:bodyPr/>
          <a:lstStyle>
            <a:lvl1pPr marL="285750" indent="-285750" algn="l" rtl="0" eaLnBrk="0" fontAlgn="base" hangingPunct="0">
              <a:spcBef>
                <a:spcPct val="50000"/>
              </a:spcBef>
              <a:spcAft>
                <a:spcPct val="25000"/>
              </a:spcAft>
              <a:buClr>
                <a:srgbClr val="151C77"/>
              </a:buClr>
              <a:buSzPct val="80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8975" indent="-282575" algn="l" rtl="0" eaLnBrk="0" fontAlgn="base" hangingPunct="0">
              <a:spcBef>
                <a:spcPct val="25000"/>
              </a:spcBef>
              <a:spcAft>
                <a:spcPct val="25000"/>
              </a:spcAft>
              <a:buClr>
                <a:srgbClr val="151C77"/>
              </a:buClr>
              <a:buSzPct val="80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+mn-lt"/>
              </a:defRPr>
            </a:lvl2pPr>
            <a:lvl3pPr marL="1027113" indent="-223838" algn="l" rtl="0" eaLnBrk="0" fontAlgn="base" hangingPunct="0">
              <a:spcBef>
                <a:spcPct val="25000"/>
              </a:spcBef>
              <a:spcAft>
                <a:spcPct val="25000"/>
              </a:spcAft>
              <a:buClr>
                <a:srgbClr val="151C77"/>
              </a:buClr>
              <a:buSzPct val="80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5000"/>
              </a:spcBef>
              <a:spcAft>
                <a:spcPct val="25000"/>
              </a:spcAft>
              <a:buClr>
                <a:srgbClr val="151C77"/>
              </a:buClr>
              <a:buSzPct val="80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285750" lvl="1" indent="-285750" algn="ctr">
              <a:spcBef>
                <a:spcPct val="50000"/>
              </a:spcBef>
              <a:buNone/>
            </a:pPr>
            <a:r>
              <a:rPr lang="en-US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Citizen Airmen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providing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Active/Passive DCO &amp; Intel capabilities to USCYBERCOM, USAF,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DHS, FEMA Region I and 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defend, deny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detect, analyze, research and report network intrusions and vulnerabilities.</a:t>
            </a:r>
            <a:endParaRPr lang="en-US" sz="24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Wingdings" pitchFamily="2" charset="2"/>
              <a:buNone/>
            </a:pPr>
            <a:endParaRPr lang="en-US" sz="2400" kern="0" dirty="0"/>
          </a:p>
        </p:txBody>
      </p:sp>
      <p:grpSp>
        <p:nvGrpSpPr>
          <p:cNvPr id="11" name="Group 14"/>
          <p:cNvGrpSpPr/>
          <p:nvPr/>
        </p:nvGrpSpPr>
        <p:grpSpPr>
          <a:xfrm>
            <a:off x="990600" y="3333924"/>
            <a:ext cx="7162800" cy="2381076"/>
            <a:chOff x="1066800" y="3029124"/>
            <a:chExt cx="7162800" cy="2381076"/>
          </a:xfrm>
        </p:grpSpPr>
        <p:pic>
          <p:nvPicPr>
            <p:cNvPr id="12" name="Picture 14" descr="http://www.militaryspot.com/controlcenter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66800" y="3886199"/>
              <a:ext cx="1510063" cy="990601"/>
            </a:xfrm>
            <a:prstGeom prst="rect">
              <a:avLst/>
            </a:prstGeom>
            <a:noFill/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13" name="Picture 6" descr="Network Warfare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029200" y="3029124"/>
              <a:ext cx="2895600" cy="1009475"/>
            </a:xfrm>
            <a:prstGeom prst="rect">
              <a:avLst/>
            </a:prstGeom>
            <a:noFill/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17" name="Picture 12" descr="http://i.space.com/images/i/5557/i02/aehf-satellite-launch-100814-02.jpg?129227107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514600" y="4267200"/>
              <a:ext cx="914082" cy="1143000"/>
            </a:xfrm>
            <a:prstGeom prst="rect">
              <a:avLst/>
            </a:prstGeom>
            <a:noFill/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18" name="Picture 2" descr="http://www.usinenouvelle.com/industry/img/green-hills-platform-for-industrial-safety-000091208-4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209800" y="3076260"/>
              <a:ext cx="1442211" cy="962340"/>
            </a:xfrm>
            <a:prstGeom prst="rect">
              <a:avLst/>
            </a:prstGeom>
            <a:noFill/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19" name="Picture 11" descr="http://www.earthtechling.com/wp-content/uploads/2011/06/smart-grid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705600" y="3886200"/>
              <a:ext cx="1524000" cy="955725"/>
            </a:xfrm>
            <a:prstGeom prst="rect">
              <a:avLst/>
            </a:prstGeom>
            <a:noFill/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20" name="Picture 10" descr="http://www.spacetoday.org/images/Sats/MilSats/DSCS_SatInSpaceLockheedMartin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486400" y="4267200"/>
              <a:ext cx="1371600" cy="1085563"/>
            </a:xfrm>
            <a:prstGeom prst="rect">
              <a:avLst/>
            </a:prstGeom>
            <a:noFill/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21" name="Picture 4" descr="http://www.acus.org/files/images/cyber_warfare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352800" y="3581400"/>
              <a:ext cx="2252227" cy="1336106"/>
            </a:xfrm>
            <a:prstGeom prst="rect">
              <a:avLst/>
            </a:prstGeom>
            <a:noFill/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</p:grp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B8D773C-5EFD-422C-80A1-744D1563F940}" type="slidenum">
              <a:rPr lang="en-US" smtClean="0"/>
              <a:pPr>
                <a:defRPr/>
              </a:pPr>
              <a:t>5</a:t>
            </a:fld>
            <a:endParaRPr 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066989"/>
      </p:ext>
    </p:extLst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66700" y="6522879"/>
            <a:ext cx="113204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b="1" dirty="0" smtClean="0">
                <a:solidFill>
                  <a:srgbClr val="009900"/>
                </a:solidFill>
              </a:rPr>
              <a:t>UNCLASSIFIED</a:t>
            </a:r>
            <a:endParaRPr lang="en-US" sz="1000" b="1" dirty="0">
              <a:solidFill>
                <a:srgbClr val="009900"/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721600" y="6535579"/>
            <a:ext cx="113204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b="1" dirty="0" smtClean="0">
                <a:solidFill>
                  <a:srgbClr val="009900"/>
                </a:solidFill>
              </a:rPr>
              <a:t>UNCLASSIFIED</a:t>
            </a:r>
            <a:endParaRPr lang="en-US" sz="1000" b="1" dirty="0">
              <a:solidFill>
                <a:srgbClr val="009900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1219200" y="152400"/>
            <a:ext cx="6858000" cy="87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 i="1" baseline="0">
                <a:solidFill>
                  <a:srgbClr val="151C77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51C77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51C77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51C77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51C77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51C77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51C77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51C77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51C77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i="0" kern="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USAF Requirements</a:t>
            </a:r>
            <a:endParaRPr lang="en-US" b="0" i="0" kern="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7907" y="1447800"/>
            <a:ext cx="82296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Air Force Cyberspace Defense (ACD) Weapon System- Computer Network Defense Service Provider (CNDSP) for the AFIN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24/7/365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monitoring of AF cyber domain</a:t>
            </a:r>
          </a:p>
          <a:p>
            <a:pPr marL="965200" lvl="2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Real-time response to and investigation of network/computer intrusions</a:t>
            </a:r>
          </a:p>
          <a:p>
            <a:pPr marL="965200" lvl="2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CNDSP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3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party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enclaves</a:t>
            </a:r>
          </a:p>
          <a:p>
            <a:pPr marL="1422400" lvl="3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COCOM</a:t>
            </a:r>
          </a:p>
          <a:p>
            <a:pPr marL="1422400" lvl="3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AOC</a:t>
            </a:r>
          </a:p>
          <a:p>
            <a:pPr marL="1422400" lvl="3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USAF/Joint R&amp;D</a:t>
            </a:r>
          </a:p>
          <a:p>
            <a:pPr marL="1136650" lvl="3">
              <a:spcBef>
                <a:spcPct val="0"/>
              </a:spcBef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Pro-active Defense and Defensive Counter Cyber –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Pursuit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(DCC-P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B8D773C-5EFD-422C-80A1-744D1563F940}" type="slidenum">
              <a:rPr lang="en-US" smtClean="0"/>
              <a:pPr>
                <a:defRPr/>
              </a:pPr>
              <a:t>6</a:t>
            </a:fld>
            <a:endParaRPr 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078666"/>
      </p:ext>
    </p:extLst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Rhode Island Cyber Disruption Team (RI CDT)</a:t>
            </a:r>
            <a:endParaRPr lang="en-US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Primary Role of ANG as member of RI Cyber Disruption Team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Participate in Bi-Monthly meetings since 2012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Summer 2014 participated in HOT SIM training with RI State Police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Sponsor/Mentor for Cyber Patriot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Multiple RI EMA cyber Tabletops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Cyber Yankee 2015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Limited to Train, Advise, Assist (TAA)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Role</a:t>
            </a:r>
          </a:p>
          <a:p>
            <a:pPr lvl="2">
              <a:buClrTx/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Legal Limitations</a:t>
            </a:r>
          </a:p>
          <a:p>
            <a:pPr lvl="2">
              <a:buClrTx/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SAD Requirements – Direct EMA/CDT coordination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CC8E012-3D58-4E9E-93D0-692B51C59393}" type="slidenum">
              <a:rPr lang="en-US" smtClean="0"/>
              <a:pPr>
                <a:defRPr/>
              </a:pPr>
              <a:t>7</a:t>
            </a:fld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266700" y="6522879"/>
            <a:ext cx="113204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b="1" dirty="0" smtClean="0">
                <a:solidFill>
                  <a:srgbClr val="009900"/>
                </a:solidFill>
              </a:rPr>
              <a:t>UNCLASSIFIED</a:t>
            </a:r>
            <a:endParaRPr lang="en-US" sz="1000" b="1" dirty="0">
              <a:solidFill>
                <a:srgbClr val="009900"/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848600" y="6535579"/>
            <a:ext cx="113204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b="1" dirty="0" smtClean="0">
                <a:solidFill>
                  <a:srgbClr val="009900"/>
                </a:solidFill>
              </a:rPr>
              <a:t>UNCLASSIFIED</a:t>
            </a:r>
            <a:endParaRPr lang="en-US" sz="1000" b="1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459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66700" y="6522879"/>
            <a:ext cx="113204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b="1" dirty="0" smtClean="0">
                <a:solidFill>
                  <a:srgbClr val="009900"/>
                </a:solidFill>
              </a:rPr>
              <a:t>UNCLASSIFIED</a:t>
            </a:r>
            <a:endParaRPr lang="en-US" sz="1000" b="1" dirty="0">
              <a:solidFill>
                <a:srgbClr val="009900"/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721600" y="6535579"/>
            <a:ext cx="113204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b="1" dirty="0" smtClean="0">
                <a:solidFill>
                  <a:srgbClr val="009900"/>
                </a:solidFill>
              </a:rPr>
              <a:t>UNCLASSIFIED</a:t>
            </a:r>
            <a:endParaRPr lang="en-US" sz="1000" b="1" dirty="0">
              <a:solidFill>
                <a:srgbClr val="0099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Military Capabilities</a:t>
            </a:r>
            <a:endParaRPr lang="en-US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68424"/>
            <a:ext cx="8839200" cy="4879976"/>
          </a:xfrm>
        </p:spPr>
        <p:txBody>
          <a:bodyPr/>
          <a:lstStyle/>
          <a:p>
            <a:pPr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Cyberspace Operations Planning Team</a:t>
            </a:r>
          </a:p>
          <a:p>
            <a:pPr lvl="1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Integrates Cyberspace Ops in the Order of Battle</a:t>
            </a:r>
          </a:p>
          <a:p>
            <a:pPr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Defensive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Cyberspace Operations Crew</a:t>
            </a:r>
          </a:p>
          <a:p>
            <a:pPr lvl="1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b="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Detect/defend/deny </a:t>
            </a:r>
            <a:r>
              <a:rPr lang="en-US" b="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adversary freedom of action in an </a:t>
            </a:r>
            <a:r>
              <a:rPr lang="en-US" b="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AOR</a:t>
            </a:r>
            <a:endParaRPr lang="en-US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b="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Supports Critical Infrastructure</a:t>
            </a:r>
          </a:p>
          <a:p>
            <a:pPr lvl="1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b="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Analyzes/secures/creates affects to establish/maintain superiority</a:t>
            </a:r>
          </a:p>
          <a:p>
            <a:pPr lvl="1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b="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Defends friendly info against adversary efforts</a:t>
            </a:r>
          </a:p>
          <a:p>
            <a:pPr lvl="1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b="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Coordinated/integrates with air/space/cyberspace to enhance ops</a:t>
            </a:r>
          </a:p>
          <a:p>
            <a:pPr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Cyberspace Intelligence</a:t>
            </a:r>
          </a:p>
          <a:p>
            <a:pPr lvl="1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Collaboration/Sharing</a:t>
            </a:r>
          </a:p>
          <a:p>
            <a:pPr lvl="1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Preparation of Operational Environment</a:t>
            </a:r>
          </a:p>
          <a:p>
            <a:pPr lvl="1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Battle Damage Assessment</a:t>
            </a:r>
            <a:endParaRPr lang="en-US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CC8E012-3D58-4E9E-93D0-692B51C59393}" type="slidenum">
              <a:rPr lang="en-US" smtClean="0"/>
              <a:pPr>
                <a:defRPr/>
              </a:pPr>
              <a:t>8</a:t>
            </a:fld>
            <a:endParaRPr 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117262"/>
      </p:ext>
    </p:extLst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66700" y="6522879"/>
            <a:ext cx="113204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b="1" dirty="0" smtClean="0">
                <a:solidFill>
                  <a:srgbClr val="009900"/>
                </a:solidFill>
              </a:rPr>
              <a:t>UNCLASSIFIED</a:t>
            </a:r>
            <a:endParaRPr lang="en-US" sz="1000" b="1" dirty="0">
              <a:solidFill>
                <a:srgbClr val="009900"/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721600" y="6535579"/>
            <a:ext cx="113204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b="1" dirty="0" smtClean="0">
                <a:solidFill>
                  <a:srgbClr val="009900"/>
                </a:solidFill>
              </a:rPr>
              <a:t>UNCLASSIFIED</a:t>
            </a:r>
            <a:endParaRPr lang="en-US" sz="1000" b="1" dirty="0">
              <a:solidFill>
                <a:srgbClr val="009900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1219200" y="152400"/>
            <a:ext cx="6858000" cy="87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 i="1" baseline="0">
                <a:solidFill>
                  <a:srgbClr val="151C77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51C77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51C77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51C77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51C77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51C77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51C77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51C77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51C77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i="0" kern="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Cyber Skills Civilian Snapshot</a:t>
            </a:r>
            <a:endParaRPr lang="en-US" b="0" i="0" kern="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0" y="1295400"/>
            <a:ext cx="4648200" cy="5105399"/>
          </a:xfrm>
          <a:prstGeom prst="rect">
            <a:avLst/>
          </a:prstGeom>
        </p:spPr>
        <p:txBody>
          <a:bodyPr/>
          <a:lstStyle>
            <a:lvl1pPr marL="285750" indent="-285750" algn="l" rtl="0" eaLnBrk="0" fontAlgn="base" hangingPunct="0">
              <a:spcBef>
                <a:spcPct val="50000"/>
              </a:spcBef>
              <a:spcAft>
                <a:spcPct val="25000"/>
              </a:spcAft>
              <a:buClr>
                <a:srgbClr val="151C77"/>
              </a:buClr>
              <a:buSzPct val="80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8975" indent="-282575" algn="l" rtl="0" eaLnBrk="0" fontAlgn="base" hangingPunct="0">
              <a:spcBef>
                <a:spcPct val="25000"/>
              </a:spcBef>
              <a:spcAft>
                <a:spcPct val="25000"/>
              </a:spcAft>
              <a:buClr>
                <a:srgbClr val="151C77"/>
              </a:buClr>
              <a:buSzPct val="80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+mn-lt"/>
              </a:defRPr>
            </a:lvl2pPr>
            <a:lvl3pPr marL="1027113" indent="-223838" algn="l" rtl="0" eaLnBrk="0" fontAlgn="base" hangingPunct="0">
              <a:spcBef>
                <a:spcPct val="25000"/>
              </a:spcBef>
              <a:spcAft>
                <a:spcPct val="25000"/>
              </a:spcAft>
              <a:buClr>
                <a:srgbClr val="151C77"/>
              </a:buClr>
              <a:buSzPct val="80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5000"/>
              </a:spcBef>
              <a:spcAft>
                <a:spcPct val="25000"/>
              </a:spcAft>
              <a:buClr>
                <a:srgbClr val="151C77"/>
              </a:buClr>
              <a:buSzPct val="80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DSG Civilian Positions</a:t>
            </a:r>
          </a:p>
          <a:p>
            <a:pPr lvl="1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Security Analyst</a:t>
            </a:r>
          </a:p>
          <a:p>
            <a:pPr lvl="1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Technology Manager</a:t>
            </a:r>
          </a:p>
          <a:p>
            <a:pPr lvl="1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Network Engineer</a:t>
            </a:r>
          </a:p>
          <a:p>
            <a:pPr lvl="1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Systems Engineer</a:t>
            </a:r>
          </a:p>
          <a:p>
            <a:pPr lvl="1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Computer Support Analyst</a:t>
            </a:r>
          </a:p>
          <a:p>
            <a:pPr lvl="1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Infrastructure Technician</a:t>
            </a:r>
          </a:p>
          <a:p>
            <a:pPr lvl="1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Technical Systems Analyst</a:t>
            </a:r>
          </a:p>
          <a:p>
            <a:pPr marL="406400" lvl="1" indent="0">
              <a:spcAft>
                <a:spcPts val="0"/>
              </a:spcAft>
              <a:buNone/>
            </a:pPr>
            <a:endParaRPr lang="en-US" sz="1800" kern="0" dirty="0" smtClean="0"/>
          </a:p>
          <a:p>
            <a:pPr lvl="1"/>
            <a:endParaRPr lang="en-US" sz="1800" kern="0" dirty="0"/>
          </a:p>
        </p:txBody>
      </p:sp>
      <p:sp>
        <p:nvSpPr>
          <p:cNvPr id="16" name="Content Placeholder 3"/>
          <p:cNvSpPr txBox="1">
            <a:spLocks/>
          </p:cNvSpPr>
          <p:nvPr/>
        </p:nvSpPr>
        <p:spPr>
          <a:xfrm>
            <a:off x="4572000" y="1295400"/>
            <a:ext cx="4419600" cy="5181600"/>
          </a:xfrm>
          <a:prstGeom prst="rect">
            <a:avLst/>
          </a:prstGeom>
        </p:spPr>
        <p:txBody>
          <a:bodyPr/>
          <a:lstStyle>
            <a:lvl1pPr marL="285750" indent="-285750" algn="l" rtl="0" eaLnBrk="0" fontAlgn="base" hangingPunct="0">
              <a:spcBef>
                <a:spcPct val="50000"/>
              </a:spcBef>
              <a:spcAft>
                <a:spcPct val="25000"/>
              </a:spcAft>
              <a:buClr>
                <a:srgbClr val="151C77"/>
              </a:buClr>
              <a:buSzPct val="80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8975" indent="-282575" algn="l" rtl="0" eaLnBrk="0" fontAlgn="base" hangingPunct="0">
              <a:spcBef>
                <a:spcPct val="25000"/>
              </a:spcBef>
              <a:spcAft>
                <a:spcPct val="25000"/>
              </a:spcAft>
              <a:buClr>
                <a:srgbClr val="151C77"/>
              </a:buClr>
              <a:buSzPct val="80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+mn-lt"/>
              </a:defRPr>
            </a:lvl2pPr>
            <a:lvl3pPr marL="1027113" indent="-223838" algn="l" rtl="0" eaLnBrk="0" fontAlgn="base" hangingPunct="0">
              <a:spcBef>
                <a:spcPct val="25000"/>
              </a:spcBef>
              <a:spcAft>
                <a:spcPct val="25000"/>
              </a:spcAft>
              <a:buClr>
                <a:srgbClr val="151C77"/>
              </a:buClr>
              <a:buSzPct val="80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5000"/>
              </a:spcBef>
              <a:spcAft>
                <a:spcPct val="25000"/>
              </a:spcAft>
              <a:buClr>
                <a:srgbClr val="151C77"/>
              </a:buClr>
              <a:buSzPct val="80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Degrees</a:t>
            </a:r>
          </a:p>
          <a:p>
            <a:pPr lvl="1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Communications</a:t>
            </a:r>
          </a:p>
          <a:p>
            <a:pPr lvl="1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Systems</a:t>
            </a:r>
          </a:p>
          <a:p>
            <a:pPr lvl="1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Cyber Security</a:t>
            </a:r>
          </a:p>
          <a:p>
            <a:pPr lvl="1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Assurance</a:t>
            </a:r>
          </a:p>
          <a:p>
            <a:pPr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24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Certifications</a:t>
            </a:r>
            <a:endParaRPr lang="en-US" kern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BIST</a:t>
            </a:r>
          </a:p>
          <a:p>
            <a:pPr lvl="1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CCNA</a:t>
            </a:r>
          </a:p>
          <a:p>
            <a:pPr lvl="1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CEH</a:t>
            </a:r>
          </a:p>
          <a:p>
            <a:pPr lvl="1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CISSP</a:t>
            </a:r>
          </a:p>
          <a:p>
            <a:pPr lvl="1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DISA Level 1</a:t>
            </a:r>
          </a:p>
          <a:p>
            <a:pPr lvl="1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GCIH/GSEC</a:t>
            </a:r>
          </a:p>
          <a:p>
            <a:pPr lvl="1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Security+</a:t>
            </a:r>
          </a:p>
        </p:txBody>
      </p:sp>
    </p:spTree>
    <p:extLst>
      <p:ext uri="{BB962C8B-B14F-4D97-AF65-F5344CB8AC3E}">
        <p14:creationId xmlns:p14="http://schemas.microsoft.com/office/powerpoint/2010/main" val="2462477807"/>
      </p:ext>
    </p:extLst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SAF(Unclas)">
  <a:themeElements>
    <a:clrScheme name="USAF(Unclas)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USAF(Unclas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USAF(Unclas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AF(Unclas)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SAF(Unclas)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AF(Unclas)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AF(Unclas)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AF(Unclas)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AF(Unclas)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5D8D057F9E7846AD0AFED1064504DC" ma:contentTypeVersion="" ma:contentTypeDescription="Create a new document." ma:contentTypeScope="" ma:versionID="7714d417bd1fdb4e19bfc3fd90b3900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1da31fb677adb50c974eccea73b1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8DF5D62-1D23-4DF9-91A3-BF12333676FE}"/>
</file>

<file path=customXml/itemProps2.xml><?xml version="1.0" encoding="utf-8"?>
<ds:datastoreItem xmlns:ds="http://schemas.openxmlformats.org/officeDocument/2006/customXml" ds:itemID="{7FFB587B-38B0-4022-AFB6-C4AB2A8FB0BF}"/>
</file>

<file path=customXml/itemProps3.xml><?xml version="1.0" encoding="utf-8"?>
<ds:datastoreItem xmlns:ds="http://schemas.openxmlformats.org/officeDocument/2006/customXml" ds:itemID="{21920514-1765-4F80-A955-6054F9E0EDE5}"/>
</file>

<file path=docProps/app.xml><?xml version="1.0" encoding="utf-8"?>
<Properties xmlns="http://schemas.openxmlformats.org/officeDocument/2006/extended-properties" xmlns:vt="http://schemas.openxmlformats.org/officeDocument/2006/docPropsVTypes">
  <TotalTime>1597</TotalTime>
  <Words>908</Words>
  <Application>Microsoft Office PowerPoint</Application>
  <PresentationFormat>On-screen Show (4:3)</PresentationFormat>
  <Paragraphs>181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USAF(Unclas)</vt:lpstr>
      <vt:lpstr>Rhode Island Air National Guard</vt:lpstr>
      <vt:lpstr>Executive Direction</vt:lpstr>
      <vt:lpstr>Legislative Direction</vt:lpstr>
      <vt:lpstr>Department of Defense Direction</vt:lpstr>
      <vt:lpstr>102 NWS Mission</vt:lpstr>
      <vt:lpstr>PowerPoint Presentation</vt:lpstr>
      <vt:lpstr>Rhode Island Cyber Disruption Team (RI CDT)</vt:lpstr>
      <vt:lpstr>Military Capabilities</vt:lpstr>
      <vt:lpstr>PowerPoint Presentation</vt:lpstr>
      <vt:lpstr>Emergency Support Functions (ESF)</vt:lpstr>
      <vt:lpstr>Limiting Factors</vt:lpstr>
      <vt:lpstr>Critical Infrastructure</vt:lpstr>
      <vt:lpstr>Questions?</vt:lpstr>
    </vt:vector>
  </TitlesOfParts>
  <Company>U.S. Air Force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Bernatonis, Alex B SMSgt USAF ANG 281  CCG/SCO</dc:creator>
  <cp:lastModifiedBy>Allen, Christopher N Maj USAF ANG 102 NWS/CD</cp:lastModifiedBy>
  <cp:revision>212</cp:revision>
  <dcterms:created xsi:type="dcterms:W3CDTF">2010-11-24T15:34:18Z</dcterms:created>
  <dcterms:modified xsi:type="dcterms:W3CDTF">2015-05-04T13:55:15Z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0x010100865D8D057F9E7846AD0AFED1064504DC</vt:lpwstr>
  </property>
</Properties>
</file>