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diagrams/colors3.xml" ContentType="application/vnd.openxmlformats-officedocument.drawingml.diagramColors+xml"/>
  <Override PartName="/ppt/diagrams/drawing3.xml" ContentType="application/vnd.ms-office.drawingml.diagramDrawing+xml"/>
  <Override PartName="/ppt/diagrams/layout1.xml" ContentType="application/vnd.openxmlformats-officedocument.drawingml.diagramLayout+xml"/>
  <Override PartName="/ppt/diagrams/colors1.xml" ContentType="application/vnd.openxmlformats-officedocument.drawingml.diagramColors+xml"/>
  <Override PartName="/ppt/diagrams/quickStyle3.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quickStyle1.xml" ContentType="application/vnd.openxmlformats-officedocument.drawingml.diagramStyle+xml"/>
  <Override PartName="/ppt/notesMasters/notesMaster1.xml" ContentType="application/vnd.openxmlformats-officedocument.presentationml.notesMaster+xml"/>
  <Override PartName="/ppt/diagrams/layout3.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1"/>
  </p:sldMasterIdLst>
  <p:notesMasterIdLst>
    <p:notesMasterId r:id="rId14"/>
  </p:notesMasterIdLst>
  <p:sldIdLst>
    <p:sldId id="256" r:id="rId2"/>
    <p:sldId id="271" r:id="rId3"/>
    <p:sldId id="272" r:id="rId4"/>
    <p:sldId id="273" r:id="rId5"/>
    <p:sldId id="275" r:id="rId6"/>
    <p:sldId id="264" r:id="rId7"/>
    <p:sldId id="261" r:id="rId8"/>
    <p:sldId id="276" r:id="rId9"/>
    <p:sldId id="274" r:id="rId10"/>
    <p:sldId id="278" r:id="rId11"/>
    <p:sldId id="277" r:id="rId12"/>
    <p:sldId id="279" r:id="rId13"/>
  </p:sldIdLst>
  <p:sldSz cx="9144000" cy="5143500" type="screen16x9"/>
  <p:notesSz cx="6858000" cy="9144000"/>
  <p:embeddedFontLst>
    <p:embeddedFont>
      <p:font typeface="Barlow" panose="00000500000000000000" pitchFamily="2" charset="0"/>
      <p:regular r:id="rId15"/>
      <p:bold r:id="rId16"/>
      <p:italic r:id="rId17"/>
      <p:boldItalic r:id="rId18"/>
    </p:embeddedFont>
    <p:embeddedFont>
      <p:font typeface="Barlow ExtraBold" panose="00000900000000000000" pitchFamily="2" charset="0"/>
      <p:bold r:id="rId19"/>
      <p:boldItalic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A7D"/>
    <a:srgbClr val="7A97AB"/>
    <a:srgbClr val="007DA5"/>
    <a:srgbClr val="0AC0A5"/>
    <a:srgbClr val="454F5B"/>
    <a:srgbClr val="00ABC8"/>
    <a:srgbClr val="006072"/>
    <a:srgbClr val="0083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11E95A-CA02-4DD2-B3AE-B5CEAF39A960}">
  <a:tblStyle styleId="{6D11E95A-CA02-4DD2-B3AE-B5CEAF39A96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68"/>
    <p:restoredTop sz="94521"/>
  </p:normalViewPr>
  <p:slideViewPr>
    <p:cSldViewPr snapToGrid="0" snapToObjects="1">
      <p:cViewPr varScale="1">
        <p:scale>
          <a:sx n="95" d="100"/>
          <a:sy n="95" d="100"/>
        </p:scale>
        <p:origin x="10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DFFA1-6714-4322-9C0B-F1408BADFAF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B1668E8C-98D3-4D32-9AAA-B1F7EFD79E92}">
      <dgm:prSet/>
      <dgm:spPr/>
      <dgm:t>
        <a:bodyPr/>
        <a:lstStyle/>
        <a:p>
          <a:r>
            <a:rPr lang="en-US" b="1" dirty="0"/>
            <a:t>Medication Administration Test</a:t>
          </a:r>
        </a:p>
      </dgm:t>
    </dgm:pt>
    <dgm:pt modelId="{078E0DE0-FB19-456C-B735-E4B5125C43A2}" type="parTrans" cxnId="{3DC3A57A-6240-441E-9300-57ABAAA91EF0}">
      <dgm:prSet/>
      <dgm:spPr/>
      <dgm:t>
        <a:bodyPr/>
        <a:lstStyle/>
        <a:p>
          <a:endParaRPr lang="en-US"/>
        </a:p>
      </dgm:t>
    </dgm:pt>
    <dgm:pt modelId="{0AD79F0E-6720-466E-B3AB-B160DDBC1705}" type="sibTrans" cxnId="{3DC3A57A-6240-441E-9300-57ABAAA91EF0}">
      <dgm:prSet/>
      <dgm:spPr/>
      <dgm:t>
        <a:bodyPr/>
        <a:lstStyle/>
        <a:p>
          <a:endParaRPr lang="en-US"/>
        </a:p>
      </dgm:t>
    </dgm:pt>
    <dgm:pt modelId="{9D29CB2E-DF4F-4400-8CFE-1A9BC686AD5D}">
      <dgm:prSet/>
      <dgm:spPr/>
      <dgm:t>
        <a:bodyPr/>
        <a:lstStyle/>
        <a:p>
          <a:r>
            <a:rPr lang="en-US" b="1" dirty="0"/>
            <a:t>Cardiac Dysrhythmia Test </a:t>
          </a:r>
        </a:p>
      </dgm:t>
    </dgm:pt>
    <dgm:pt modelId="{873C15E4-11E7-4CD2-B34C-A86A6F50CF38}" type="parTrans" cxnId="{55AEEDAE-5408-4E2A-9791-3397B7308CDF}">
      <dgm:prSet/>
      <dgm:spPr/>
      <dgm:t>
        <a:bodyPr/>
        <a:lstStyle/>
        <a:p>
          <a:endParaRPr lang="en-US"/>
        </a:p>
      </dgm:t>
    </dgm:pt>
    <dgm:pt modelId="{A08B9AD9-6DEB-4CEC-B909-EFC9806F1785}" type="sibTrans" cxnId="{55AEEDAE-5408-4E2A-9791-3397B7308CDF}">
      <dgm:prSet/>
      <dgm:spPr/>
      <dgm:t>
        <a:bodyPr/>
        <a:lstStyle/>
        <a:p>
          <a:endParaRPr lang="en-US"/>
        </a:p>
      </dgm:t>
    </dgm:pt>
    <dgm:pt modelId="{B18D1D06-268A-4E8F-A65D-72DDC51DB50F}">
      <dgm:prSet/>
      <dgm:spPr/>
      <dgm:t>
        <a:bodyPr/>
        <a:lstStyle/>
        <a:p>
          <a:r>
            <a:rPr lang="en-US" b="1" dirty="0"/>
            <a:t>IV Course and then IV Test</a:t>
          </a:r>
        </a:p>
      </dgm:t>
    </dgm:pt>
    <dgm:pt modelId="{B75FD0C6-C739-4DD9-85B9-564CD1F22B9B}" type="parTrans" cxnId="{101CEC4B-EF5C-4EAE-8DA8-2B462B1974B7}">
      <dgm:prSet/>
      <dgm:spPr/>
      <dgm:t>
        <a:bodyPr/>
        <a:lstStyle/>
        <a:p>
          <a:endParaRPr lang="en-US"/>
        </a:p>
      </dgm:t>
    </dgm:pt>
    <dgm:pt modelId="{DDE253AC-FF42-4DE7-BF4F-7C9A41C144D1}" type="sibTrans" cxnId="{101CEC4B-EF5C-4EAE-8DA8-2B462B1974B7}">
      <dgm:prSet/>
      <dgm:spPr/>
      <dgm:t>
        <a:bodyPr/>
        <a:lstStyle/>
        <a:p>
          <a:endParaRPr lang="en-US"/>
        </a:p>
      </dgm:t>
    </dgm:pt>
    <dgm:pt modelId="{BBEDF62C-1B82-4DF6-9AD2-827EF79D0602}">
      <dgm:prSet/>
      <dgm:spPr/>
      <dgm:t>
        <a:bodyPr/>
        <a:lstStyle/>
        <a:p>
          <a:r>
            <a:rPr lang="en-US" b="1" dirty="0"/>
            <a:t>Proper Donning &amp; Doffing of PPE Competency</a:t>
          </a:r>
        </a:p>
      </dgm:t>
    </dgm:pt>
    <dgm:pt modelId="{C35E3EBF-9091-4979-8B6C-D3363317F6C0}" type="parTrans" cxnId="{4533F0A6-96FB-4D8B-BFD1-7443CA7F60A2}">
      <dgm:prSet/>
      <dgm:spPr/>
      <dgm:t>
        <a:bodyPr/>
        <a:lstStyle/>
        <a:p>
          <a:endParaRPr lang="en-US"/>
        </a:p>
      </dgm:t>
    </dgm:pt>
    <dgm:pt modelId="{B85744B3-BD50-4BF8-A246-846E90D25180}" type="sibTrans" cxnId="{4533F0A6-96FB-4D8B-BFD1-7443CA7F60A2}">
      <dgm:prSet/>
      <dgm:spPr/>
      <dgm:t>
        <a:bodyPr/>
        <a:lstStyle/>
        <a:p>
          <a:endParaRPr lang="en-US"/>
        </a:p>
      </dgm:t>
    </dgm:pt>
    <dgm:pt modelId="{F2CD3F6B-3938-4020-97B8-C99E210ABC92}" type="pres">
      <dgm:prSet presAssocID="{52ADFFA1-6714-4322-9C0B-F1408BADFAFD}" presName="outerComposite" presStyleCnt="0">
        <dgm:presLayoutVars>
          <dgm:chMax val="5"/>
          <dgm:dir/>
          <dgm:resizeHandles val="exact"/>
        </dgm:presLayoutVars>
      </dgm:prSet>
      <dgm:spPr/>
    </dgm:pt>
    <dgm:pt modelId="{4AD1A112-B1C5-47D3-B459-79CB8119DA91}" type="pres">
      <dgm:prSet presAssocID="{52ADFFA1-6714-4322-9C0B-F1408BADFAFD}" presName="dummyMaxCanvas" presStyleCnt="0">
        <dgm:presLayoutVars/>
      </dgm:prSet>
      <dgm:spPr/>
    </dgm:pt>
    <dgm:pt modelId="{94CE7540-717C-425D-8004-430D53380ACC}" type="pres">
      <dgm:prSet presAssocID="{52ADFFA1-6714-4322-9C0B-F1408BADFAFD}" presName="FourNodes_1" presStyleLbl="node1" presStyleIdx="0" presStyleCnt="4">
        <dgm:presLayoutVars>
          <dgm:bulletEnabled val="1"/>
        </dgm:presLayoutVars>
      </dgm:prSet>
      <dgm:spPr/>
    </dgm:pt>
    <dgm:pt modelId="{F6C34A2E-64B9-4712-BD99-B54ADEF5C37C}" type="pres">
      <dgm:prSet presAssocID="{52ADFFA1-6714-4322-9C0B-F1408BADFAFD}" presName="FourNodes_2" presStyleLbl="node1" presStyleIdx="1" presStyleCnt="4">
        <dgm:presLayoutVars>
          <dgm:bulletEnabled val="1"/>
        </dgm:presLayoutVars>
      </dgm:prSet>
      <dgm:spPr/>
    </dgm:pt>
    <dgm:pt modelId="{45C4CF13-D516-4082-9736-E398677D914C}" type="pres">
      <dgm:prSet presAssocID="{52ADFFA1-6714-4322-9C0B-F1408BADFAFD}" presName="FourNodes_3" presStyleLbl="node1" presStyleIdx="2" presStyleCnt="4">
        <dgm:presLayoutVars>
          <dgm:bulletEnabled val="1"/>
        </dgm:presLayoutVars>
      </dgm:prSet>
      <dgm:spPr/>
    </dgm:pt>
    <dgm:pt modelId="{19757A43-AD5E-49F6-9784-A54B94FB95C2}" type="pres">
      <dgm:prSet presAssocID="{52ADFFA1-6714-4322-9C0B-F1408BADFAFD}" presName="FourNodes_4" presStyleLbl="node1" presStyleIdx="3" presStyleCnt="4">
        <dgm:presLayoutVars>
          <dgm:bulletEnabled val="1"/>
        </dgm:presLayoutVars>
      </dgm:prSet>
      <dgm:spPr/>
    </dgm:pt>
    <dgm:pt modelId="{294DE9DF-D2F7-4ABD-B7E3-509F45300A6A}" type="pres">
      <dgm:prSet presAssocID="{52ADFFA1-6714-4322-9C0B-F1408BADFAFD}" presName="FourConn_1-2" presStyleLbl="fgAccFollowNode1" presStyleIdx="0" presStyleCnt="3">
        <dgm:presLayoutVars>
          <dgm:bulletEnabled val="1"/>
        </dgm:presLayoutVars>
      </dgm:prSet>
      <dgm:spPr/>
    </dgm:pt>
    <dgm:pt modelId="{178A638B-516D-414E-ABFD-DD3F4A693446}" type="pres">
      <dgm:prSet presAssocID="{52ADFFA1-6714-4322-9C0B-F1408BADFAFD}" presName="FourConn_2-3" presStyleLbl="fgAccFollowNode1" presStyleIdx="1" presStyleCnt="3">
        <dgm:presLayoutVars>
          <dgm:bulletEnabled val="1"/>
        </dgm:presLayoutVars>
      </dgm:prSet>
      <dgm:spPr/>
    </dgm:pt>
    <dgm:pt modelId="{9081614D-BDAD-49F4-80AA-987E4CE66D5C}" type="pres">
      <dgm:prSet presAssocID="{52ADFFA1-6714-4322-9C0B-F1408BADFAFD}" presName="FourConn_3-4" presStyleLbl="fgAccFollowNode1" presStyleIdx="2" presStyleCnt="3">
        <dgm:presLayoutVars>
          <dgm:bulletEnabled val="1"/>
        </dgm:presLayoutVars>
      </dgm:prSet>
      <dgm:spPr/>
    </dgm:pt>
    <dgm:pt modelId="{BE8C7546-AFB6-41C0-9180-DC35CEB733F3}" type="pres">
      <dgm:prSet presAssocID="{52ADFFA1-6714-4322-9C0B-F1408BADFAFD}" presName="FourNodes_1_text" presStyleLbl="node1" presStyleIdx="3" presStyleCnt="4">
        <dgm:presLayoutVars>
          <dgm:bulletEnabled val="1"/>
        </dgm:presLayoutVars>
      </dgm:prSet>
      <dgm:spPr/>
    </dgm:pt>
    <dgm:pt modelId="{AEFBECDD-6913-49F6-9867-7501F4E222AF}" type="pres">
      <dgm:prSet presAssocID="{52ADFFA1-6714-4322-9C0B-F1408BADFAFD}" presName="FourNodes_2_text" presStyleLbl="node1" presStyleIdx="3" presStyleCnt="4">
        <dgm:presLayoutVars>
          <dgm:bulletEnabled val="1"/>
        </dgm:presLayoutVars>
      </dgm:prSet>
      <dgm:spPr/>
    </dgm:pt>
    <dgm:pt modelId="{FD1C263E-066D-497B-BEE0-827B584A5084}" type="pres">
      <dgm:prSet presAssocID="{52ADFFA1-6714-4322-9C0B-F1408BADFAFD}" presName="FourNodes_3_text" presStyleLbl="node1" presStyleIdx="3" presStyleCnt="4">
        <dgm:presLayoutVars>
          <dgm:bulletEnabled val="1"/>
        </dgm:presLayoutVars>
      </dgm:prSet>
      <dgm:spPr/>
    </dgm:pt>
    <dgm:pt modelId="{FB930481-A2AA-4894-98DB-851C0D2CC904}" type="pres">
      <dgm:prSet presAssocID="{52ADFFA1-6714-4322-9C0B-F1408BADFAFD}" presName="FourNodes_4_text" presStyleLbl="node1" presStyleIdx="3" presStyleCnt="4">
        <dgm:presLayoutVars>
          <dgm:bulletEnabled val="1"/>
        </dgm:presLayoutVars>
      </dgm:prSet>
      <dgm:spPr/>
    </dgm:pt>
  </dgm:ptLst>
  <dgm:cxnLst>
    <dgm:cxn modelId="{79769204-9242-4FAA-9AD9-3ADEBFE1C10C}" type="presOf" srcId="{BBEDF62C-1B82-4DF6-9AD2-827EF79D0602}" destId="{19757A43-AD5E-49F6-9784-A54B94FB95C2}" srcOrd="0" destOrd="0" presId="urn:microsoft.com/office/officeart/2005/8/layout/vProcess5"/>
    <dgm:cxn modelId="{E16E4331-C6B9-4ED8-A533-5C6164FA1252}" type="presOf" srcId="{BBEDF62C-1B82-4DF6-9AD2-827EF79D0602}" destId="{FB930481-A2AA-4894-98DB-851C0D2CC904}" srcOrd="1" destOrd="0" presId="urn:microsoft.com/office/officeart/2005/8/layout/vProcess5"/>
    <dgm:cxn modelId="{B856D037-93F1-42B6-9B31-830DB3BB2A5D}" type="presOf" srcId="{B1668E8C-98D3-4D32-9AAA-B1F7EFD79E92}" destId="{BE8C7546-AFB6-41C0-9180-DC35CEB733F3}" srcOrd="1" destOrd="0" presId="urn:microsoft.com/office/officeart/2005/8/layout/vProcess5"/>
    <dgm:cxn modelId="{68DADB39-E877-413B-9ECB-1A58B4418664}" type="presOf" srcId="{9D29CB2E-DF4F-4400-8CFE-1A9BC686AD5D}" destId="{AEFBECDD-6913-49F6-9867-7501F4E222AF}" srcOrd="1" destOrd="0" presId="urn:microsoft.com/office/officeart/2005/8/layout/vProcess5"/>
    <dgm:cxn modelId="{C9CC0261-1C24-4A7A-9888-D1EEC443BFF2}" type="presOf" srcId="{0AD79F0E-6720-466E-B3AB-B160DDBC1705}" destId="{294DE9DF-D2F7-4ABD-B7E3-509F45300A6A}" srcOrd="0" destOrd="0" presId="urn:microsoft.com/office/officeart/2005/8/layout/vProcess5"/>
    <dgm:cxn modelId="{101CEC4B-EF5C-4EAE-8DA8-2B462B1974B7}" srcId="{52ADFFA1-6714-4322-9C0B-F1408BADFAFD}" destId="{B18D1D06-268A-4E8F-A65D-72DDC51DB50F}" srcOrd="2" destOrd="0" parTransId="{B75FD0C6-C739-4DD9-85B9-564CD1F22B9B}" sibTransId="{DDE253AC-FF42-4DE7-BF4F-7C9A41C144D1}"/>
    <dgm:cxn modelId="{F2BF3B6E-61A2-40D1-B875-6784EBCF268C}" type="presOf" srcId="{52ADFFA1-6714-4322-9C0B-F1408BADFAFD}" destId="{F2CD3F6B-3938-4020-97B8-C99E210ABC92}" srcOrd="0" destOrd="0" presId="urn:microsoft.com/office/officeart/2005/8/layout/vProcess5"/>
    <dgm:cxn modelId="{35B3E775-A61A-451B-96B8-E4FDA4C84F18}" type="presOf" srcId="{A08B9AD9-6DEB-4CEC-B909-EFC9806F1785}" destId="{178A638B-516D-414E-ABFD-DD3F4A693446}" srcOrd="0" destOrd="0" presId="urn:microsoft.com/office/officeart/2005/8/layout/vProcess5"/>
    <dgm:cxn modelId="{3DC3A57A-6240-441E-9300-57ABAAA91EF0}" srcId="{52ADFFA1-6714-4322-9C0B-F1408BADFAFD}" destId="{B1668E8C-98D3-4D32-9AAA-B1F7EFD79E92}" srcOrd="0" destOrd="0" parTransId="{078E0DE0-FB19-456C-B735-E4B5125C43A2}" sibTransId="{0AD79F0E-6720-466E-B3AB-B160DDBC1705}"/>
    <dgm:cxn modelId="{4CDBCF93-97A7-4252-8991-B10568CD7C26}" type="presOf" srcId="{B18D1D06-268A-4E8F-A65D-72DDC51DB50F}" destId="{FD1C263E-066D-497B-BEE0-827B584A5084}" srcOrd="1" destOrd="0" presId="urn:microsoft.com/office/officeart/2005/8/layout/vProcess5"/>
    <dgm:cxn modelId="{AEC1C99F-4904-45A9-952C-B971B51C18C6}" type="presOf" srcId="{DDE253AC-FF42-4DE7-BF4F-7C9A41C144D1}" destId="{9081614D-BDAD-49F4-80AA-987E4CE66D5C}" srcOrd="0" destOrd="0" presId="urn:microsoft.com/office/officeart/2005/8/layout/vProcess5"/>
    <dgm:cxn modelId="{4533F0A6-96FB-4D8B-BFD1-7443CA7F60A2}" srcId="{52ADFFA1-6714-4322-9C0B-F1408BADFAFD}" destId="{BBEDF62C-1B82-4DF6-9AD2-827EF79D0602}" srcOrd="3" destOrd="0" parTransId="{C35E3EBF-9091-4979-8B6C-D3363317F6C0}" sibTransId="{B85744B3-BD50-4BF8-A246-846E90D25180}"/>
    <dgm:cxn modelId="{55AEEDAE-5408-4E2A-9791-3397B7308CDF}" srcId="{52ADFFA1-6714-4322-9C0B-F1408BADFAFD}" destId="{9D29CB2E-DF4F-4400-8CFE-1A9BC686AD5D}" srcOrd="1" destOrd="0" parTransId="{873C15E4-11E7-4CD2-B34C-A86A6F50CF38}" sibTransId="{A08B9AD9-6DEB-4CEC-B909-EFC9806F1785}"/>
    <dgm:cxn modelId="{81799AAF-01EE-4F75-AF3C-85E2AF07190E}" type="presOf" srcId="{B18D1D06-268A-4E8F-A65D-72DDC51DB50F}" destId="{45C4CF13-D516-4082-9736-E398677D914C}" srcOrd="0" destOrd="0" presId="urn:microsoft.com/office/officeart/2005/8/layout/vProcess5"/>
    <dgm:cxn modelId="{414C35D4-E270-442A-A203-F695DF6575EE}" type="presOf" srcId="{9D29CB2E-DF4F-4400-8CFE-1A9BC686AD5D}" destId="{F6C34A2E-64B9-4712-BD99-B54ADEF5C37C}" srcOrd="0" destOrd="0" presId="urn:microsoft.com/office/officeart/2005/8/layout/vProcess5"/>
    <dgm:cxn modelId="{BA9E5BEB-0AE7-456D-8A35-9B72A5690A2D}" type="presOf" srcId="{B1668E8C-98D3-4D32-9AAA-B1F7EFD79E92}" destId="{94CE7540-717C-425D-8004-430D53380ACC}" srcOrd="0" destOrd="0" presId="urn:microsoft.com/office/officeart/2005/8/layout/vProcess5"/>
    <dgm:cxn modelId="{179527DD-4617-4048-9ECF-82559E0CAC69}" type="presParOf" srcId="{F2CD3F6B-3938-4020-97B8-C99E210ABC92}" destId="{4AD1A112-B1C5-47D3-B459-79CB8119DA91}" srcOrd="0" destOrd="0" presId="urn:microsoft.com/office/officeart/2005/8/layout/vProcess5"/>
    <dgm:cxn modelId="{68D741E9-2F40-44D2-ACA4-FEA5D561393A}" type="presParOf" srcId="{F2CD3F6B-3938-4020-97B8-C99E210ABC92}" destId="{94CE7540-717C-425D-8004-430D53380ACC}" srcOrd="1" destOrd="0" presId="urn:microsoft.com/office/officeart/2005/8/layout/vProcess5"/>
    <dgm:cxn modelId="{5E30A22C-E7D6-461E-8092-A06B8D799F3F}" type="presParOf" srcId="{F2CD3F6B-3938-4020-97B8-C99E210ABC92}" destId="{F6C34A2E-64B9-4712-BD99-B54ADEF5C37C}" srcOrd="2" destOrd="0" presId="urn:microsoft.com/office/officeart/2005/8/layout/vProcess5"/>
    <dgm:cxn modelId="{AEFF6270-B761-4E22-9A00-7F8A60676C20}" type="presParOf" srcId="{F2CD3F6B-3938-4020-97B8-C99E210ABC92}" destId="{45C4CF13-D516-4082-9736-E398677D914C}" srcOrd="3" destOrd="0" presId="urn:microsoft.com/office/officeart/2005/8/layout/vProcess5"/>
    <dgm:cxn modelId="{BE31A2D5-54AF-4443-A835-501CFA5393F0}" type="presParOf" srcId="{F2CD3F6B-3938-4020-97B8-C99E210ABC92}" destId="{19757A43-AD5E-49F6-9784-A54B94FB95C2}" srcOrd="4" destOrd="0" presId="urn:microsoft.com/office/officeart/2005/8/layout/vProcess5"/>
    <dgm:cxn modelId="{C64D4A06-D68E-47E1-8057-AC7E692FBA97}" type="presParOf" srcId="{F2CD3F6B-3938-4020-97B8-C99E210ABC92}" destId="{294DE9DF-D2F7-4ABD-B7E3-509F45300A6A}" srcOrd="5" destOrd="0" presId="urn:microsoft.com/office/officeart/2005/8/layout/vProcess5"/>
    <dgm:cxn modelId="{D4D7ED79-528A-4AD7-BC45-6A002472A4E5}" type="presParOf" srcId="{F2CD3F6B-3938-4020-97B8-C99E210ABC92}" destId="{178A638B-516D-414E-ABFD-DD3F4A693446}" srcOrd="6" destOrd="0" presId="urn:microsoft.com/office/officeart/2005/8/layout/vProcess5"/>
    <dgm:cxn modelId="{E9465065-D7B5-4BDE-9052-E8479D37FE3C}" type="presParOf" srcId="{F2CD3F6B-3938-4020-97B8-C99E210ABC92}" destId="{9081614D-BDAD-49F4-80AA-987E4CE66D5C}" srcOrd="7" destOrd="0" presId="urn:microsoft.com/office/officeart/2005/8/layout/vProcess5"/>
    <dgm:cxn modelId="{C86FC70E-FC9E-4572-8E39-77E385E8C70E}" type="presParOf" srcId="{F2CD3F6B-3938-4020-97B8-C99E210ABC92}" destId="{BE8C7546-AFB6-41C0-9180-DC35CEB733F3}" srcOrd="8" destOrd="0" presId="urn:microsoft.com/office/officeart/2005/8/layout/vProcess5"/>
    <dgm:cxn modelId="{EF089B78-5584-4D5F-92C4-0527F6671D02}" type="presParOf" srcId="{F2CD3F6B-3938-4020-97B8-C99E210ABC92}" destId="{AEFBECDD-6913-49F6-9867-7501F4E222AF}" srcOrd="9" destOrd="0" presId="urn:microsoft.com/office/officeart/2005/8/layout/vProcess5"/>
    <dgm:cxn modelId="{5BD90A19-75E9-48B8-97D8-3EE91E521DE1}" type="presParOf" srcId="{F2CD3F6B-3938-4020-97B8-C99E210ABC92}" destId="{FD1C263E-066D-497B-BEE0-827B584A5084}" srcOrd="10" destOrd="0" presId="urn:microsoft.com/office/officeart/2005/8/layout/vProcess5"/>
    <dgm:cxn modelId="{108E8D74-2D95-47C8-B85A-29EE92E7E5E0}" type="presParOf" srcId="{F2CD3F6B-3938-4020-97B8-C99E210ABC92}" destId="{FB930481-A2AA-4894-98DB-851C0D2CC90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61AF76-C0B6-4922-8DF1-8A8CD6C6DEE7}"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D57956B-0976-469F-9885-ACDC3A0E27CC}">
      <dgm:prSet/>
      <dgm:spPr/>
      <dgm:t>
        <a:bodyPr/>
        <a:lstStyle/>
        <a:p>
          <a:pPr>
            <a:lnSpc>
              <a:spcPct val="100000"/>
            </a:lnSpc>
            <a:defRPr b="1"/>
          </a:pPr>
          <a:r>
            <a:rPr lang="en-US"/>
            <a:t>Inpatient Nurse Residency Program</a:t>
          </a:r>
        </a:p>
      </dgm:t>
    </dgm:pt>
    <dgm:pt modelId="{AB1F8DCC-CEEB-411D-956C-7EDE8438640C}" type="parTrans" cxnId="{64B2F2DB-8C3B-4F09-A7D2-6B5BC15277A6}">
      <dgm:prSet/>
      <dgm:spPr/>
      <dgm:t>
        <a:bodyPr/>
        <a:lstStyle/>
        <a:p>
          <a:endParaRPr lang="en-US"/>
        </a:p>
      </dgm:t>
    </dgm:pt>
    <dgm:pt modelId="{74C26740-0FB3-4E1A-A2EE-FC2F1C04D604}" type="sibTrans" cxnId="{64B2F2DB-8C3B-4F09-A7D2-6B5BC15277A6}">
      <dgm:prSet/>
      <dgm:spPr/>
      <dgm:t>
        <a:bodyPr/>
        <a:lstStyle/>
        <a:p>
          <a:endParaRPr lang="en-US"/>
        </a:p>
      </dgm:t>
    </dgm:pt>
    <dgm:pt modelId="{AD407320-EAA5-497B-BDAD-F317B5AAD66B}">
      <dgm:prSet/>
      <dgm:spPr/>
      <dgm:t>
        <a:bodyPr/>
        <a:lstStyle/>
        <a:p>
          <a:pPr>
            <a:lnSpc>
              <a:spcPct val="100000"/>
            </a:lnSpc>
          </a:pPr>
          <a:r>
            <a:rPr lang="en-US"/>
            <a:t>New Graduates, &lt;1 year experience </a:t>
          </a:r>
        </a:p>
      </dgm:t>
    </dgm:pt>
    <dgm:pt modelId="{D3DC7B85-3E80-46FB-9B84-8EF65903259E}" type="parTrans" cxnId="{87526A57-BC78-4D73-B45F-58C113A2044B}">
      <dgm:prSet/>
      <dgm:spPr/>
      <dgm:t>
        <a:bodyPr/>
        <a:lstStyle/>
        <a:p>
          <a:endParaRPr lang="en-US"/>
        </a:p>
      </dgm:t>
    </dgm:pt>
    <dgm:pt modelId="{37B7D04A-245B-40FD-8BC7-50E5487D07F4}" type="sibTrans" cxnId="{87526A57-BC78-4D73-B45F-58C113A2044B}">
      <dgm:prSet/>
      <dgm:spPr/>
      <dgm:t>
        <a:bodyPr/>
        <a:lstStyle/>
        <a:p>
          <a:endParaRPr lang="en-US"/>
        </a:p>
      </dgm:t>
    </dgm:pt>
    <dgm:pt modelId="{DC6955BD-E856-43FE-94AD-69097220034D}">
      <dgm:prSet/>
      <dgm:spPr/>
      <dgm:t>
        <a:bodyPr/>
        <a:lstStyle/>
        <a:p>
          <a:pPr>
            <a:lnSpc>
              <a:spcPct val="100000"/>
            </a:lnSpc>
            <a:defRPr b="1"/>
          </a:pPr>
          <a:r>
            <a:rPr lang="en-US"/>
            <a:t>Emergency Department (ED) Nurse Residency Program</a:t>
          </a:r>
        </a:p>
      </dgm:t>
    </dgm:pt>
    <dgm:pt modelId="{004AA35B-A2BC-43D0-8F4A-D4F35194DE66}" type="parTrans" cxnId="{FBAB40D1-9548-4ABF-AD45-221C1CE889BF}">
      <dgm:prSet/>
      <dgm:spPr/>
      <dgm:t>
        <a:bodyPr/>
        <a:lstStyle/>
        <a:p>
          <a:endParaRPr lang="en-US"/>
        </a:p>
      </dgm:t>
    </dgm:pt>
    <dgm:pt modelId="{C0553B3B-5424-4827-85A1-8193DA303AD3}" type="sibTrans" cxnId="{FBAB40D1-9548-4ABF-AD45-221C1CE889BF}">
      <dgm:prSet/>
      <dgm:spPr/>
      <dgm:t>
        <a:bodyPr/>
        <a:lstStyle/>
        <a:p>
          <a:endParaRPr lang="en-US"/>
        </a:p>
      </dgm:t>
    </dgm:pt>
    <dgm:pt modelId="{DB212386-21C0-4F9F-BE49-E1C165C0912D}">
      <dgm:prSet/>
      <dgm:spPr/>
      <dgm:t>
        <a:bodyPr/>
        <a:lstStyle/>
        <a:p>
          <a:pPr>
            <a:lnSpc>
              <a:spcPct val="100000"/>
            </a:lnSpc>
          </a:pPr>
          <a:r>
            <a:rPr lang="en-US"/>
            <a:t>New Graduates, &lt; 2 years ED experience </a:t>
          </a:r>
        </a:p>
      </dgm:t>
    </dgm:pt>
    <dgm:pt modelId="{466A172B-79E7-435D-A2B8-A5480678F5B6}" type="parTrans" cxnId="{5AE583C4-7D9B-4F23-AB1B-86529EC70EF8}">
      <dgm:prSet/>
      <dgm:spPr/>
      <dgm:t>
        <a:bodyPr/>
        <a:lstStyle/>
        <a:p>
          <a:endParaRPr lang="en-US"/>
        </a:p>
      </dgm:t>
    </dgm:pt>
    <dgm:pt modelId="{4C74E251-4FFE-4F7C-B2EE-90B2F124D5E2}" type="sibTrans" cxnId="{5AE583C4-7D9B-4F23-AB1B-86529EC70EF8}">
      <dgm:prSet/>
      <dgm:spPr/>
      <dgm:t>
        <a:bodyPr/>
        <a:lstStyle/>
        <a:p>
          <a:endParaRPr lang="en-US"/>
        </a:p>
      </dgm:t>
    </dgm:pt>
    <dgm:pt modelId="{B266CA07-4F1A-46E1-9BA5-6EE09440E165}">
      <dgm:prSet/>
      <dgm:spPr/>
      <dgm:t>
        <a:bodyPr/>
        <a:lstStyle/>
        <a:p>
          <a:pPr>
            <a:lnSpc>
              <a:spcPct val="100000"/>
            </a:lnSpc>
            <a:defRPr b="1"/>
          </a:pPr>
          <a:r>
            <a:rPr lang="en-US" dirty="0"/>
            <a:t>Essentials of Critical Care (ECCO) Program</a:t>
          </a:r>
        </a:p>
      </dgm:t>
    </dgm:pt>
    <dgm:pt modelId="{58AC0FA6-FA58-45F5-8D32-D3A72AD56F69}" type="parTrans" cxnId="{8322B8A7-1790-464E-878F-D7C77C701C77}">
      <dgm:prSet/>
      <dgm:spPr/>
      <dgm:t>
        <a:bodyPr/>
        <a:lstStyle/>
        <a:p>
          <a:endParaRPr lang="en-US"/>
        </a:p>
      </dgm:t>
    </dgm:pt>
    <dgm:pt modelId="{329B2FDD-9977-411A-B034-FDFE6A2EB902}" type="sibTrans" cxnId="{8322B8A7-1790-464E-878F-D7C77C701C77}">
      <dgm:prSet/>
      <dgm:spPr/>
      <dgm:t>
        <a:bodyPr/>
        <a:lstStyle/>
        <a:p>
          <a:endParaRPr lang="en-US"/>
        </a:p>
      </dgm:t>
    </dgm:pt>
    <dgm:pt modelId="{CD77A536-FB06-4D83-9B1F-C1A123F627D0}">
      <dgm:prSet/>
      <dgm:spPr/>
      <dgm:t>
        <a:bodyPr/>
        <a:lstStyle/>
        <a:p>
          <a:pPr>
            <a:lnSpc>
              <a:spcPct val="100000"/>
            </a:lnSpc>
          </a:pPr>
          <a:r>
            <a:rPr lang="en-US" dirty="0"/>
            <a:t>New Graduates, &lt;2 years Critical Care experience</a:t>
          </a:r>
        </a:p>
      </dgm:t>
    </dgm:pt>
    <dgm:pt modelId="{23DDEA4A-BB2C-4DD8-A3D3-0765E7BA1567}" type="parTrans" cxnId="{1EB7DBFA-4AD8-454E-88D3-16310428CF62}">
      <dgm:prSet/>
      <dgm:spPr/>
      <dgm:t>
        <a:bodyPr/>
        <a:lstStyle/>
        <a:p>
          <a:endParaRPr lang="en-US"/>
        </a:p>
      </dgm:t>
    </dgm:pt>
    <dgm:pt modelId="{9ABB0242-FD72-4D67-89E7-106306CDC43E}" type="sibTrans" cxnId="{1EB7DBFA-4AD8-454E-88D3-16310428CF62}">
      <dgm:prSet/>
      <dgm:spPr/>
      <dgm:t>
        <a:bodyPr/>
        <a:lstStyle/>
        <a:p>
          <a:endParaRPr lang="en-US"/>
        </a:p>
      </dgm:t>
    </dgm:pt>
    <dgm:pt modelId="{16ADC287-7E4F-4F53-8C10-DC48F04D2C4C}" type="pres">
      <dgm:prSet presAssocID="{6D61AF76-C0B6-4922-8DF1-8A8CD6C6DEE7}" presName="root" presStyleCnt="0">
        <dgm:presLayoutVars>
          <dgm:dir/>
          <dgm:resizeHandles val="exact"/>
        </dgm:presLayoutVars>
      </dgm:prSet>
      <dgm:spPr/>
    </dgm:pt>
    <dgm:pt modelId="{63DDD1AF-970A-4D0A-B55A-2B48CD7734EA}" type="pres">
      <dgm:prSet presAssocID="{1D57956B-0976-469F-9885-ACDC3A0E27CC}" presName="compNode" presStyleCnt="0"/>
      <dgm:spPr/>
    </dgm:pt>
    <dgm:pt modelId="{CE4D3278-D77F-4CFD-9C00-8D1CFAC886C1}" type="pres">
      <dgm:prSet presAssocID="{1D57956B-0976-469F-9885-ACDC3A0E27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204A3A3C-D850-459E-A2BE-EE3B725621EA}" type="pres">
      <dgm:prSet presAssocID="{1D57956B-0976-469F-9885-ACDC3A0E27CC}" presName="iconSpace" presStyleCnt="0"/>
      <dgm:spPr/>
    </dgm:pt>
    <dgm:pt modelId="{218C9BBD-395B-4F5E-B038-C9FFD4A2AEB5}" type="pres">
      <dgm:prSet presAssocID="{1D57956B-0976-469F-9885-ACDC3A0E27CC}" presName="parTx" presStyleLbl="revTx" presStyleIdx="0" presStyleCnt="6">
        <dgm:presLayoutVars>
          <dgm:chMax val="0"/>
          <dgm:chPref val="0"/>
        </dgm:presLayoutVars>
      </dgm:prSet>
      <dgm:spPr/>
    </dgm:pt>
    <dgm:pt modelId="{D94D1015-7660-4591-975C-75B1B54EFCDB}" type="pres">
      <dgm:prSet presAssocID="{1D57956B-0976-469F-9885-ACDC3A0E27CC}" presName="txSpace" presStyleCnt="0"/>
      <dgm:spPr/>
    </dgm:pt>
    <dgm:pt modelId="{9CFA6CA1-DAE5-49F5-B4B0-DB6A810FF0ED}" type="pres">
      <dgm:prSet presAssocID="{1D57956B-0976-469F-9885-ACDC3A0E27CC}" presName="desTx" presStyleLbl="revTx" presStyleIdx="1" presStyleCnt="6">
        <dgm:presLayoutVars/>
      </dgm:prSet>
      <dgm:spPr/>
    </dgm:pt>
    <dgm:pt modelId="{FE3C804F-9BC1-4850-A47A-ABDEE1B00980}" type="pres">
      <dgm:prSet presAssocID="{74C26740-0FB3-4E1A-A2EE-FC2F1C04D604}" presName="sibTrans" presStyleCnt="0"/>
      <dgm:spPr/>
    </dgm:pt>
    <dgm:pt modelId="{50E9CABA-CD75-4BD9-B199-9A82EE772CB9}" type="pres">
      <dgm:prSet presAssocID="{DC6955BD-E856-43FE-94AD-69097220034D}" presName="compNode" presStyleCnt="0"/>
      <dgm:spPr/>
    </dgm:pt>
    <dgm:pt modelId="{DB2F184B-C8F7-45C2-BCEB-53AA59C7B79A}" type="pres">
      <dgm:prSet presAssocID="{DC6955BD-E856-43FE-94AD-69097220034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980D8BA7-7536-4D98-AA5A-1B220F967FAE}" type="pres">
      <dgm:prSet presAssocID="{DC6955BD-E856-43FE-94AD-69097220034D}" presName="iconSpace" presStyleCnt="0"/>
      <dgm:spPr/>
    </dgm:pt>
    <dgm:pt modelId="{59C461DC-B3A7-4FE7-A005-784D0FB3D611}" type="pres">
      <dgm:prSet presAssocID="{DC6955BD-E856-43FE-94AD-69097220034D}" presName="parTx" presStyleLbl="revTx" presStyleIdx="2" presStyleCnt="6">
        <dgm:presLayoutVars>
          <dgm:chMax val="0"/>
          <dgm:chPref val="0"/>
        </dgm:presLayoutVars>
      </dgm:prSet>
      <dgm:spPr/>
    </dgm:pt>
    <dgm:pt modelId="{CB2AEA93-D1AE-4AB3-86A7-AC295D327B5B}" type="pres">
      <dgm:prSet presAssocID="{DC6955BD-E856-43FE-94AD-69097220034D}" presName="txSpace" presStyleCnt="0"/>
      <dgm:spPr/>
    </dgm:pt>
    <dgm:pt modelId="{1C22473D-B3A9-43CE-AE84-1B957DF8E5AC}" type="pres">
      <dgm:prSet presAssocID="{DC6955BD-E856-43FE-94AD-69097220034D}" presName="desTx" presStyleLbl="revTx" presStyleIdx="3" presStyleCnt="6">
        <dgm:presLayoutVars/>
      </dgm:prSet>
      <dgm:spPr/>
    </dgm:pt>
    <dgm:pt modelId="{3E333D91-7066-4C95-ACFD-2796FE5B3436}" type="pres">
      <dgm:prSet presAssocID="{C0553B3B-5424-4827-85A1-8193DA303AD3}" presName="sibTrans" presStyleCnt="0"/>
      <dgm:spPr/>
    </dgm:pt>
    <dgm:pt modelId="{02383FA6-E10E-4FF4-A37E-F5E06831669E}" type="pres">
      <dgm:prSet presAssocID="{B266CA07-4F1A-46E1-9BA5-6EE09440E165}" presName="compNode" presStyleCnt="0"/>
      <dgm:spPr/>
    </dgm:pt>
    <dgm:pt modelId="{911FC262-0D2E-4927-87A0-D5B42F86A232}" type="pres">
      <dgm:prSet presAssocID="{B266CA07-4F1A-46E1-9BA5-6EE09440E16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C925A21E-6DDF-4389-9761-B3AE261CD8D6}" type="pres">
      <dgm:prSet presAssocID="{B266CA07-4F1A-46E1-9BA5-6EE09440E165}" presName="iconSpace" presStyleCnt="0"/>
      <dgm:spPr/>
    </dgm:pt>
    <dgm:pt modelId="{7234265E-8E22-4EB2-9ED4-CAFCC16BFFB9}" type="pres">
      <dgm:prSet presAssocID="{B266CA07-4F1A-46E1-9BA5-6EE09440E165}" presName="parTx" presStyleLbl="revTx" presStyleIdx="4" presStyleCnt="6">
        <dgm:presLayoutVars>
          <dgm:chMax val="0"/>
          <dgm:chPref val="0"/>
        </dgm:presLayoutVars>
      </dgm:prSet>
      <dgm:spPr/>
    </dgm:pt>
    <dgm:pt modelId="{27042368-0CEC-49A6-83B3-88574886FBE9}" type="pres">
      <dgm:prSet presAssocID="{B266CA07-4F1A-46E1-9BA5-6EE09440E165}" presName="txSpace" presStyleCnt="0"/>
      <dgm:spPr/>
    </dgm:pt>
    <dgm:pt modelId="{24CBD800-11E7-4213-B5D3-FB97108FA7FF}" type="pres">
      <dgm:prSet presAssocID="{B266CA07-4F1A-46E1-9BA5-6EE09440E165}" presName="desTx" presStyleLbl="revTx" presStyleIdx="5" presStyleCnt="6">
        <dgm:presLayoutVars/>
      </dgm:prSet>
      <dgm:spPr/>
    </dgm:pt>
  </dgm:ptLst>
  <dgm:cxnLst>
    <dgm:cxn modelId="{6B67FB20-D0F2-41CD-A6DF-53078418CC6F}" type="presOf" srcId="{1D57956B-0976-469F-9885-ACDC3A0E27CC}" destId="{218C9BBD-395B-4F5E-B038-C9FFD4A2AEB5}" srcOrd="0" destOrd="0" presId="urn:microsoft.com/office/officeart/2018/5/layout/CenteredIconLabelDescriptionList"/>
    <dgm:cxn modelId="{B8737129-7759-4BAC-9553-A61AE7729FE8}" type="presOf" srcId="{B266CA07-4F1A-46E1-9BA5-6EE09440E165}" destId="{7234265E-8E22-4EB2-9ED4-CAFCC16BFFB9}" srcOrd="0" destOrd="0" presId="urn:microsoft.com/office/officeart/2018/5/layout/CenteredIconLabelDescriptionList"/>
    <dgm:cxn modelId="{C0BFC26B-AD43-429A-8E8B-71E2FEAD9C45}" type="presOf" srcId="{CD77A536-FB06-4D83-9B1F-C1A123F627D0}" destId="{24CBD800-11E7-4213-B5D3-FB97108FA7FF}" srcOrd="0" destOrd="0" presId="urn:microsoft.com/office/officeart/2018/5/layout/CenteredIconLabelDescriptionList"/>
    <dgm:cxn modelId="{87526A57-BC78-4D73-B45F-58C113A2044B}" srcId="{1D57956B-0976-469F-9885-ACDC3A0E27CC}" destId="{AD407320-EAA5-497B-BDAD-F317B5AAD66B}" srcOrd="0" destOrd="0" parTransId="{D3DC7B85-3E80-46FB-9B84-8EF65903259E}" sibTransId="{37B7D04A-245B-40FD-8BC7-50E5487D07F4}"/>
    <dgm:cxn modelId="{0B1D678B-DE6F-477E-9773-0E1AF16B04CA}" type="presOf" srcId="{DC6955BD-E856-43FE-94AD-69097220034D}" destId="{59C461DC-B3A7-4FE7-A005-784D0FB3D611}" srcOrd="0" destOrd="0" presId="urn:microsoft.com/office/officeart/2018/5/layout/CenteredIconLabelDescriptionList"/>
    <dgm:cxn modelId="{293274A4-9B8E-474A-A143-C8B23C6E5CF6}" type="presOf" srcId="{DB212386-21C0-4F9F-BE49-E1C165C0912D}" destId="{1C22473D-B3A9-43CE-AE84-1B957DF8E5AC}" srcOrd="0" destOrd="0" presId="urn:microsoft.com/office/officeart/2018/5/layout/CenteredIconLabelDescriptionList"/>
    <dgm:cxn modelId="{8322B8A7-1790-464E-878F-D7C77C701C77}" srcId="{6D61AF76-C0B6-4922-8DF1-8A8CD6C6DEE7}" destId="{B266CA07-4F1A-46E1-9BA5-6EE09440E165}" srcOrd="2" destOrd="0" parTransId="{58AC0FA6-FA58-45F5-8D32-D3A72AD56F69}" sibTransId="{329B2FDD-9977-411A-B034-FDFE6A2EB902}"/>
    <dgm:cxn modelId="{5AE583C4-7D9B-4F23-AB1B-86529EC70EF8}" srcId="{DC6955BD-E856-43FE-94AD-69097220034D}" destId="{DB212386-21C0-4F9F-BE49-E1C165C0912D}" srcOrd="0" destOrd="0" parTransId="{466A172B-79E7-435D-A2B8-A5480678F5B6}" sibTransId="{4C74E251-4FFE-4F7C-B2EE-90B2F124D5E2}"/>
    <dgm:cxn modelId="{0DE4BBC5-155C-4499-9927-9C755DCED43A}" type="presOf" srcId="{AD407320-EAA5-497B-BDAD-F317B5AAD66B}" destId="{9CFA6CA1-DAE5-49F5-B4B0-DB6A810FF0ED}" srcOrd="0" destOrd="0" presId="urn:microsoft.com/office/officeart/2018/5/layout/CenteredIconLabelDescriptionList"/>
    <dgm:cxn modelId="{FBAB40D1-9548-4ABF-AD45-221C1CE889BF}" srcId="{6D61AF76-C0B6-4922-8DF1-8A8CD6C6DEE7}" destId="{DC6955BD-E856-43FE-94AD-69097220034D}" srcOrd="1" destOrd="0" parTransId="{004AA35B-A2BC-43D0-8F4A-D4F35194DE66}" sibTransId="{C0553B3B-5424-4827-85A1-8193DA303AD3}"/>
    <dgm:cxn modelId="{64B2F2DB-8C3B-4F09-A7D2-6B5BC15277A6}" srcId="{6D61AF76-C0B6-4922-8DF1-8A8CD6C6DEE7}" destId="{1D57956B-0976-469F-9885-ACDC3A0E27CC}" srcOrd="0" destOrd="0" parTransId="{AB1F8DCC-CEEB-411D-956C-7EDE8438640C}" sibTransId="{74C26740-0FB3-4E1A-A2EE-FC2F1C04D604}"/>
    <dgm:cxn modelId="{21855CF8-39E0-4B75-BB21-584DADED507D}" type="presOf" srcId="{6D61AF76-C0B6-4922-8DF1-8A8CD6C6DEE7}" destId="{16ADC287-7E4F-4F53-8C10-DC48F04D2C4C}" srcOrd="0" destOrd="0" presId="urn:microsoft.com/office/officeart/2018/5/layout/CenteredIconLabelDescriptionList"/>
    <dgm:cxn modelId="{1EB7DBFA-4AD8-454E-88D3-16310428CF62}" srcId="{B266CA07-4F1A-46E1-9BA5-6EE09440E165}" destId="{CD77A536-FB06-4D83-9B1F-C1A123F627D0}" srcOrd="0" destOrd="0" parTransId="{23DDEA4A-BB2C-4DD8-A3D3-0765E7BA1567}" sibTransId="{9ABB0242-FD72-4D67-89E7-106306CDC43E}"/>
    <dgm:cxn modelId="{8EBE4953-BA92-4587-A894-DC62060C1F41}" type="presParOf" srcId="{16ADC287-7E4F-4F53-8C10-DC48F04D2C4C}" destId="{63DDD1AF-970A-4D0A-B55A-2B48CD7734EA}" srcOrd="0" destOrd="0" presId="urn:microsoft.com/office/officeart/2018/5/layout/CenteredIconLabelDescriptionList"/>
    <dgm:cxn modelId="{E7927A29-FE07-4B9F-8E6B-02B56D394693}" type="presParOf" srcId="{63DDD1AF-970A-4D0A-B55A-2B48CD7734EA}" destId="{CE4D3278-D77F-4CFD-9C00-8D1CFAC886C1}" srcOrd="0" destOrd="0" presId="urn:microsoft.com/office/officeart/2018/5/layout/CenteredIconLabelDescriptionList"/>
    <dgm:cxn modelId="{AFF4DDFC-7AB3-4848-BD31-DB1D09DA6A4B}" type="presParOf" srcId="{63DDD1AF-970A-4D0A-B55A-2B48CD7734EA}" destId="{204A3A3C-D850-459E-A2BE-EE3B725621EA}" srcOrd="1" destOrd="0" presId="urn:microsoft.com/office/officeart/2018/5/layout/CenteredIconLabelDescriptionList"/>
    <dgm:cxn modelId="{F7537330-09D9-47A3-BCF5-B76A27A7D51E}" type="presParOf" srcId="{63DDD1AF-970A-4D0A-B55A-2B48CD7734EA}" destId="{218C9BBD-395B-4F5E-B038-C9FFD4A2AEB5}" srcOrd="2" destOrd="0" presId="urn:microsoft.com/office/officeart/2018/5/layout/CenteredIconLabelDescriptionList"/>
    <dgm:cxn modelId="{BB8EF9EB-000C-41BA-B60C-F42A034402A7}" type="presParOf" srcId="{63DDD1AF-970A-4D0A-B55A-2B48CD7734EA}" destId="{D94D1015-7660-4591-975C-75B1B54EFCDB}" srcOrd="3" destOrd="0" presId="urn:microsoft.com/office/officeart/2018/5/layout/CenteredIconLabelDescriptionList"/>
    <dgm:cxn modelId="{9519D61E-C640-4E6B-9048-D64A7008D5CA}" type="presParOf" srcId="{63DDD1AF-970A-4D0A-B55A-2B48CD7734EA}" destId="{9CFA6CA1-DAE5-49F5-B4B0-DB6A810FF0ED}" srcOrd="4" destOrd="0" presId="urn:microsoft.com/office/officeart/2018/5/layout/CenteredIconLabelDescriptionList"/>
    <dgm:cxn modelId="{E1E3B429-E456-46CB-9E41-1856FEB36170}" type="presParOf" srcId="{16ADC287-7E4F-4F53-8C10-DC48F04D2C4C}" destId="{FE3C804F-9BC1-4850-A47A-ABDEE1B00980}" srcOrd="1" destOrd="0" presId="urn:microsoft.com/office/officeart/2018/5/layout/CenteredIconLabelDescriptionList"/>
    <dgm:cxn modelId="{DF53CCAD-43EE-43E9-BBDE-800590CA8550}" type="presParOf" srcId="{16ADC287-7E4F-4F53-8C10-DC48F04D2C4C}" destId="{50E9CABA-CD75-4BD9-B199-9A82EE772CB9}" srcOrd="2" destOrd="0" presId="urn:microsoft.com/office/officeart/2018/5/layout/CenteredIconLabelDescriptionList"/>
    <dgm:cxn modelId="{D325C3BC-7C8C-41C3-A882-0D46E15C0415}" type="presParOf" srcId="{50E9CABA-CD75-4BD9-B199-9A82EE772CB9}" destId="{DB2F184B-C8F7-45C2-BCEB-53AA59C7B79A}" srcOrd="0" destOrd="0" presId="urn:microsoft.com/office/officeart/2018/5/layout/CenteredIconLabelDescriptionList"/>
    <dgm:cxn modelId="{A89BF852-0407-42E8-B584-0F36C7137AB7}" type="presParOf" srcId="{50E9CABA-CD75-4BD9-B199-9A82EE772CB9}" destId="{980D8BA7-7536-4D98-AA5A-1B220F967FAE}" srcOrd="1" destOrd="0" presId="urn:microsoft.com/office/officeart/2018/5/layout/CenteredIconLabelDescriptionList"/>
    <dgm:cxn modelId="{E952D043-D825-48A1-BD4B-14B4086C35E5}" type="presParOf" srcId="{50E9CABA-CD75-4BD9-B199-9A82EE772CB9}" destId="{59C461DC-B3A7-4FE7-A005-784D0FB3D611}" srcOrd="2" destOrd="0" presId="urn:microsoft.com/office/officeart/2018/5/layout/CenteredIconLabelDescriptionList"/>
    <dgm:cxn modelId="{C610A334-00AC-4329-8EDC-E13F5857477C}" type="presParOf" srcId="{50E9CABA-CD75-4BD9-B199-9A82EE772CB9}" destId="{CB2AEA93-D1AE-4AB3-86A7-AC295D327B5B}" srcOrd="3" destOrd="0" presId="urn:microsoft.com/office/officeart/2018/5/layout/CenteredIconLabelDescriptionList"/>
    <dgm:cxn modelId="{4530B8B7-9DA5-4EE6-BD08-8098A62E7D41}" type="presParOf" srcId="{50E9CABA-CD75-4BD9-B199-9A82EE772CB9}" destId="{1C22473D-B3A9-43CE-AE84-1B957DF8E5AC}" srcOrd="4" destOrd="0" presId="urn:microsoft.com/office/officeart/2018/5/layout/CenteredIconLabelDescriptionList"/>
    <dgm:cxn modelId="{5B21B524-0A24-4641-9370-77581C946EF2}" type="presParOf" srcId="{16ADC287-7E4F-4F53-8C10-DC48F04D2C4C}" destId="{3E333D91-7066-4C95-ACFD-2796FE5B3436}" srcOrd="3" destOrd="0" presId="urn:microsoft.com/office/officeart/2018/5/layout/CenteredIconLabelDescriptionList"/>
    <dgm:cxn modelId="{A467FF91-8642-4E2E-BF56-E843EC4ECEAD}" type="presParOf" srcId="{16ADC287-7E4F-4F53-8C10-DC48F04D2C4C}" destId="{02383FA6-E10E-4FF4-A37E-F5E06831669E}" srcOrd="4" destOrd="0" presId="urn:microsoft.com/office/officeart/2018/5/layout/CenteredIconLabelDescriptionList"/>
    <dgm:cxn modelId="{7610594C-110F-4002-9667-1EEE32C525CE}" type="presParOf" srcId="{02383FA6-E10E-4FF4-A37E-F5E06831669E}" destId="{911FC262-0D2E-4927-87A0-D5B42F86A232}" srcOrd="0" destOrd="0" presId="urn:microsoft.com/office/officeart/2018/5/layout/CenteredIconLabelDescriptionList"/>
    <dgm:cxn modelId="{CCD4BCDE-4AD3-4965-8FB8-B4892657D108}" type="presParOf" srcId="{02383FA6-E10E-4FF4-A37E-F5E06831669E}" destId="{C925A21E-6DDF-4389-9761-B3AE261CD8D6}" srcOrd="1" destOrd="0" presId="urn:microsoft.com/office/officeart/2018/5/layout/CenteredIconLabelDescriptionList"/>
    <dgm:cxn modelId="{8416AA15-679E-4DA7-911E-8EB9BE5FAE02}" type="presParOf" srcId="{02383FA6-E10E-4FF4-A37E-F5E06831669E}" destId="{7234265E-8E22-4EB2-9ED4-CAFCC16BFFB9}" srcOrd="2" destOrd="0" presId="urn:microsoft.com/office/officeart/2018/5/layout/CenteredIconLabelDescriptionList"/>
    <dgm:cxn modelId="{F6370D85-7A7C-4B06-ADC7-EEFBE7C46172}" type="presParOf" srcId="{02383FA6-E10E-4FF4-A37E-F5E06831669E}" destId="{27042368-0CEC-49A6-83B3-88574886FBE9}" srcOrd="3" destOrd="0" presId="urn:microsoft.com/office/officeart/2018/5/layout/CenteredIconLabelDescriptionList"/>
    <dgm:cxn modelId="{6F1A93A8-E574-4D28-A141-E5C2AEB5D6AC}" type="presParOf" srcId="{02383FA6-E10E-4FF4-A37E-F5E06831669E}" destId="{24CBD800-11E7-4213-B5D3-FB97108FA7F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95ECCD-697B-43D3-818A-0907E6DFAF2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7671BB6-07EA-4F57-ABE3-CACF931F4D6A}">
      <dgm:prSet/>
      <dgm:spPr/>
      <dgm:t>
        <a:bodyPr/>
        <a:lstStyle/>
        <a:p>
          <a:r>
            <a:rPr lang="en-US" b="1" dirty="0"/>
            <a:t>Improved ability to recruit RNs to the Northeast </a:t>
          </a:r>
        </a:p>
      </dgm:t>
    </dgm:pt>
    <dgm:pt modelId="{F09821AA-BD23-4CF6-885E-1A583AD3BE6F}" type="parTrans" cxnId="{841604BA-2E8D-4FF5-9186-333144789881}">
      <dgm:prSet/>
      <dgm:spPr/>
      <dgm:t>
        <a:bodyPr/>
        <a:lstStyle/>
        <a:p>
          <a:endParaRPr lang="en-US"/>
        </a:p>
      </dgm:t>
    </dgm:pt>
    <dgm:pt modelId="{912678FE-7079-4E66-BC63-3476F99571F5}" type="sibTrans" cxnId="{841604BA-2E8D-4FF5-9186-333144789881}">
      <dgm:prSet/>
      <dgm:spPr/>
      <dgm:t>
        <a:bodyPr/>
        <a:lstStyle/>
        <a:p>
          <a:endParaRPr lang="en-US"/>
        </a:p>
      </dgm:t>
    </dgm:pt>
    <dgm:pt modelId="{5239C9B2-B038-4029-A546-B1CC93279B29}">
      <dgm:prSet/>
      <dgm:spPr/>
      <dgm:t>
        <a:bodyPr/>
        <a:lstStyle/>
        <a:p>
          <a:r>
            <a:rPr lang="en-US" b="1" dirty="0"/>
            <a:t>Decreases average days to fill vacant positions</a:t>
          </a:r>
        </a:p>
      </dgm:t>
    </dgm:pt>
    <dgm:pt modelId="{2A0420CE-AE58-4801-B3C1-E4FCD2EF27AF}" type="parTrans" cxnId="{6CC0732F-8342-4DA8-BA93-6C674BBE28C0}">
      <dgm:prSet/>
      <dgm:spPr/>
      <dgm:t>
        <a:bodyPr/>
        <a:lstStyle/>
        <a:p>
          <a:endParaRPr lang="en-US"/>
        </a:p>
      </dgm:t>
    </dgm:pt>
    <dgm:pt modelId="{AAE28F52-109E-4EE9-9044-6C158EB6314F}" type="sibTrans" cxnId="{6CC0732F-8342-4DA8-BA93-6C674BBE28C0}">
      <dgm:prSet/>
      <dgm:spPr/>
      <dgm:t>
        <a:bodyPr/>
        <a:lstStyle/>
        <a:p>
          <a:endParaRPr lang="en-US"/>
        </a:p>
      </dgm:t>
    </dgm:pt>
    <dgm:pt modelId="{B9B941EC-6CF4-4D98-9F78-EEDAF4784D40}">
      <dgm:prSet/>
      <dgm:spPr/>
      <dgm:t>
        <a:bodyPr/>
        <a:lstStyle/>
        <a:p>
          <a:r>
            <a:rPr lang="en-US" b="1" dirty="0"/>
            <a:t>Telehealth Opportunities</a:t>
          </a:r>
        </a:p>
      </dgm:t>
    </dgm:pt>
    <dgm:pt modelId="{898D1F3C-E108-4888-AF39-57157D937038}" type="parTrans" cxnId="{48D7D244-616A-413B-AF83-737B37053CB6}">
      <dgm:prSet/>
      <dgm:spPr/>
      <dgm:t>
        <a:bodyPr/>
        <a:lstStyle/>
        <a:p>
          <a:endParaRPr lang="en-US"/>
        </a:p>
      </dgm:t>
    </dgm:pt>
    <dgm:pt modelId="{B3C01FD7-333D-4253-AFDE-68D4A98099BC}" type="sibTrans" cxnId="{48D7D244-616A-413B-AF83-737B37053CB6}">
      <dgm:prSet/>
      <dgm:spPr/>
      <dgm:t>
        <a:bodyPr/>
        <a:lstStyle/>
        <a:p>
          <a:endParaRPr lang="en-US"/>
        </a:p>
      </dgm:t>
    </dgm:pt>
    <dgm:pt modelId="{F847C767-6D41-46D2-8BC9-F4FACE5988C8}">
      <dgm:prSet/>
      <dgm:spPr/>
      <dgm:t>
        <a:bodyPr/>
        <a:lstStyle/>
        <a:p>
          <a:r>
            <a:rPr lang="en-US" b="1" dirty="0"/>
            <a:t>Disaster Response</a:t>
          </a:r>
        </a:p>
      </dgm:t>
    </dgm:pt>
    <dgm:pt modelId="{DBC31BBE-4C16-4208-9797-F7CB8A5D03D2}" type="parTrans" cxnId="{6A6A23C4-120B-4DDE-9E8F-D324A87EBFAF}">
      <dgm:prSet/>
      <dgm:spPr/>
      <dgm:t>
        <a:bodyPr/>
        <a:lstStyle/>
        <a:p>
          <a:endParaRPr lang="en-US"/>
        </a:p>
      </dgm:t>
    </dgm:pt>
    <dgm:pt modelId="{563925B9-F870-4891-9261-D93D714E31E0}" type="sibTrans" cxnId="{6A6A23C4-120B-4DDE-9E8F-D324A87EBFAF}">
      <dgm:prSet/>
      <dgm:spPr/>
      <dgm:t>
        <a:bodyPr/>
        <a:lstStyle/>
        <a:p>
          <a:endParaRPr lang="en-US"/>
        </a:p>
      </dgm:t>
    </dgm:pt>
    <dgm:pt modelId="{E6F62424-31F6-41C2-B142-9E43F9ABD816}" type="pres">
      <dgm:prSet presAssocID="{CA95ECCD-697B-43D3-818A-0907E6DFAF2D}" presName="hierChild1" presStyleCnt="0">
        <dgm:presLayoutVars>
          <dgm:chPref val="1"/>
          <dgm:dir/>
          <dgm:animOne val="branch"/>
          <dgm:animLvl val="lvl"/>
          <dgm:resizeHandles/>
        </dgm:presLayoutVars>
      </dgm:prSet>
      <dgm:spPr/>
    </dgm:pt>
    <dgm:pt modelId="{77B56960-1159-4D1D-B7A7-AAD6E4CA5FE1}" type="pres">
      <dgm:prSet presAssocID="{97671BB6-07EA-4F57-ABE3-CACF931F4D6A}" presName="hierRoot1" presStyleCnt="0"/>
      <dgm:spPr/>
    </dgm:pt>
    <dgm:pt modelId="{AC3C391D-63D1-4BCC-B977-CF9A81569790}" type="pres">
      <dgm:prSet presAssocID="{97671BB6-07EA-4F57-ABE3-CACF931F4D6A}" presName="composite" presStyleCnt="0"/>
      <dgm:spPr/>
    </dgm:pt>
    <dgm:pt modelId="{D7D91CA8-9AC4-4332-AFFE-77DDCC6C8A37}" type="pres">
      <dgm:prSet presAssocID="{97671BB6-07EA-4F57-ABE3-CACF931F4D6A}" presName="background" presStyleLbl="node0" presStyleIdx="0" presStyleCnt="4"/>
      <dgm:spPr/>
    </dgm:pt>
    <dgm:pt modelId="{43B06832-3C8D-4B93-A7E9-E03921BEE82F}" type="pres">
      <dgm:prSet presAssocID="{97671BB6-07EA-4F57-ABE3-CACF931F4D6A}" presName="text" presStyleLbl="fgAcc0" presStyleIdx="0" presStyleCnt="4">
        <dgm:presLayoutVars>
          <dgm:chPref val="3"/>
        </dgm:presLayoutVars>
      </dgm:prSet>
      <dgm:spPr/>
    </dgm:pt>
    <dgm:pt modelId="{49879D0E-AB89-48CD-ABFB-30571D18BA36}" type="pres">
      <dgm:prSet presAssocID="{97671BB6-07EA-4F57-ABE3-CACF931F4D6A}" presName="hierChild2" presStyleCnt="0"/>
      <dgm:spPr/>
    </dgm:pt>
    <dgm:pt modelId="{F69FFADB-412C-4151-AF78-81D7DA29A5AC}" type="pres">
      <dgm:prSet presAssocID="{5239C9B2-B038-4029-A546-B1CC93279B29}" presName="hierRoot1" presStyleCnt="0"/>
      <dgm:spPr/>
    </dgm:pt>
    <dgm:pt modelId="{6B8D91BC-6D3D-4DC7-A7BC-2EF81E378C92}" type="pres">
      <dgm:prSet presAssocID="{5239C9B2-B038-4029-A546-B1CC93279B29}" presName="composite" presStyleCnt="0"/>
      <dgm:spPr/>
    </dgm:pt>
    <dgm:pt modelId="{EC59EEB6-9020-4243-84AF-C358EFA3C829}" type="pres">
      <dgm:prSet presAssocID="{5239C9B2-B038-4029-A546-B1CC93279B29}" presName="background" presStyleLbl="node0" presStyleIdx="1" presStyleCnt="4"/>
      <dgm:spPr/>
    </dgm:pt>
    <dgm:pt modelId="{DE1964AA-B50E-421D-A38E-C9B6ED75E705}" type="pres">
      <dgm:prSet presAssocID="{5239C9B2-B038-4029-A546-B1CC93279B29}" presName="text" presStyleLbl="fgAcc0" presStyleIdx="1" presStyleCnt="4">
        <dgm:presLayoutVars>
          <dgm:chPref val="3"/>
        </dgm:presLayoutVars>
      </dgm:prSet>
      <dgm:spPr/>
    </dgm:pt>
    <dgm:pt modelId="{10546406-D354-49AC-BC16-5B731D96A160}" type="pres">
      <dgm:prSet presAssocID="{5239C9B2-B038-4029-A546-B1CC93279B29}" presName="hierChild2" presStyleCnt="0"/>
      <dgm:spPr/>
    </dgm:pt>
    <dgm:pt modelId="{5933AC34-F9FA-4CBA-BDBC-878B35DEC694}" type="pres">
      <dgm:prSet presAssocID="{B9B941EC-6CF4-4D98-9F78-EEDAF4784D40}" presName="hierRoot1" presStyleCnt="0"/>
      <dgm:spPr/>
    </dgm:pt>
    <dgm:pt modelId="{A15A2D3E-CDDA-413D-AAA8-0B16ACAE1EC5}" type="pres">
      <dgm:prSet presAssocID="{B9B941EC-6CF4-4D98-9F78-EEDAF4784D40}" presName="composite" presStyleCnt="0"/>
      <dgm:spPr/>
    </dgm:pt>
    <dgm:pt modelId="{53EE2DB8-71FE-4440-941F-58B6B8883993}" type="pres">
      <dgm:prSet presAssocID="{B9B941EC-6CF4-4D98-9F78-EEDAF4784D40}" presName="background" presStyleLbl="node0" presStyleIdx="2" presStyleCnt="4"/>
      <dgm:spPr/>
    </dgm:pt>
    <dgm:pt modelId="{C460EF94-4D86-4EC8-AB4F-8EE158593565}" type="pres">
      <dgm:prSet presAssocID="{B9B941EC-6CF4-4D98-9F78-EEDAF4784D40}" presName="text" presStyleLbl="fgAcc0" presStyleIdx="2" presStyleCnt="4">
        <dgm:presLayoutVars>
          <dgm:chPref val="3"/>
        </dgm:presLayoutVars>
      </dgm:prSet>
      <dgm:spPr/>
    </dgm:pt>
    <dgm:pt modelId="{C7F53FFC-44A3-4872-BF82-544A3FF062A7}" type="pres">
      <dgm:prSet presAssocID="{B9B941EC-6CF4-4D98-9F78-EEDAF4784D40}" presName="hierChild2" presStyleCnt="0"/>
      <dgm:spPr/>
    </dgm:pt>
    <dgm:pt modelId="{860BE371-D058-4D4B-979B-0EE42A650401}" type="pres">
      <dgm:prSet presAssocID="{F847C767-6D41-46D2-8BC9-F4FACE5988C8}" presName="hierRoot1" presStyleCnt="0"/>
      <dgm:spPr/>
    </dgm:pt>
    <dgm:pt modelId="{856EC3E6-D232-4D20-A189-C99A26C87DF3}" type="pres">
      <dgm:prSet presAssocID="{F847C767-6D41-46D2-8BC9-F4FACE5988C8}" presName="composite" presStyleCnt="0"/>
      <dgm:spPr/>
    </dgm:pt>
    <dgm:pt modelId="{3C580B33-EE85-4D45-A122-D77E697B32F7}" type="pres">
      <dgm:prSet presAssocID="{F847C767-6D41-46D2-8BC9-F4FACE5988C8}" presName="background" presStyleLbl="node0" presStyleIdx="3" presStyleCnt="4"/>
      <dgm:spPr/>
    </dgm:pt>
    <dgm:pt modelId="{4468480D-792F-4CD4-9EF4-0C6FBA925EAB}" type="pres">
      <dgm:prSet presAssocID="{F847C767-6D41-46D2-8BC9-F4FACE5988C8}" presName="text" presStyleLbl="fgAcc0" presStyleIdx="3" presStyleCnt="4">
        <dgm:presLayoutVars>
          <dgm:chPref val="3"/>
        </dgm:presLayoutVars>
      </dgm:prSet>
      <dgm:spPr/>
    </dgm:pt>
    <dgm:pt modelId="{B6129E5C-955E-43B3-A63A-A0ADF254709A}" type="pres">
      <dgm:prSet presAssocID="{F847C767-6D41-46D2-8BC9-F4FACE5988C8}" presName="hierChild2" presStyleCnt="0"/>
      <dgm:spPr/>
    </dgm:pt>
  </dgm:ptLst>
  <dgm:cxnLst>
    <dgm:cxn modelId="{4A38A412-548B-4E22-8A27-4070F25D50BB}" type="presOf" srcId="{97671BB6-07EA-4F57-ABE3-CACF931F4D6A}" destId="{43B06832-3C8D-4B93-A7E9-E03921BEE82F}" srcOrd="0" destOrd="0" presId="urn:microsoft.com/office/officeart/2005/8/layout/hierarchy1"/>
    <dgm:cxn modelId="{6CC0732F-8342-4DA8-BA93-6C674BBE28C0}" srcId="{CA95ECCD-697B-43D3-818A-0907E6DFAF2D}" destId="{5239C9B2-B038-4029-A546-B1CC93279B29}" srcOrd="1" destOrd="0" parTransId="{2A0420CE-AE58-4801-B3C1-E4FCD2EF27AF}" sibTransId="{AAE28F52-109E-4EE9-9044-6C158EB6314F}"/>
    <dgm:cxn modelId="{48D7D244-616A-413B-AF83-737B37053CB6}" srcId="{CA95ECCD-697B-43D3-818A-0907E6DFAF2D}" destId="{B9B941EC-6CF4-4D98-9F78-EEDAF4784D40}" srcOrd="2" destOrd="0" parTransId="{898D1F3C-E108-4888-AF39-57157D937038}" sibTransId="{B3C01FD7-333D-4253-AFDE-68D4A98099BC}"/>
    <dgm:cxn modelId="{D06F8E71-514D-49E8-84F2-AD3F4535A433}" type="presOf" srcId="{5239C9B2-B038-4029-A546-B1CC93279B29}" destId="{DE1964AA-B50E-421D-A38E-C9B6ED75E705}" srcOrd="0" destOrd="0" presId="urn:microsoft.com/office/officeart/2005/8/layout/hierarchy1"/>
    <dgm:cxn modelId="{3D1F138E-1534-49A6-B756-B611AF415E13}" type="presOf" srcId="{F847C767-6D41-46D2-8BC9-F4FACE5988C8}" destId="{4468480D-792F-4CD4-9EF4-0C6FBA925EAB}" srcOrd="0" destOrd="0" presId="urn:microsoft.com/office/officeart/2005/8/layout/hierarchy1"/>
    <dgm:cxn modelId="{20C12391-A91F-4A26-AC2C-93081F929BE5}" type="presOf" srcId="{CA95ECCD-697B-43D3-818A-0907E6DFAF2D}" destId="{E6F62424-31F6-41C2-B142-9E43F9ABD816}" srcOrd="0" destOrd="0" presId="urn:microsoft.com/office/officeart/2005/8/layout/hierarchy1"/>
    <dgm:cxn modelId="{8295F2A3-15AB-4010-956F-ACD717D03443}" type="presOf" srcId="{B9B941EC-6CF4-4D98-9F78-EEDAF4784D40}" destId="{C460EF94-4D86-4EC8-AB4F-8EE158593565}" srcOrd="0" destOrd="0" presId="urn:microsoft.com/office/officeart/2005/8/layout/hierarchy1"/>
    <dgm:cxn modelId="{841604BA-2E8D-4FF5-9186-333144789881}" srcId="{CA95ECCD-697B-43D3-818A-0907E6DFAF2D}" destId="{97671BB6-07EA-4F57-ABE3-CACF931F4D6A}" srcOrd="0" destOrd="0" parTransId="{F09821AA-BD23-4CF6-885E-1A583AD3BE6F}" sibTransId="{912678FE-7079-4E66-BC63-3476F99571F5}"/>
    <dgm:cxn modelId="{6A6A23C4-120B-4DDE-9E8F-D324A87EBFAF}" srcId="{CA95ECCD-697B-43D3-818A-0907E6DFAF2D}" destId="{F847C767-6D41-46D2-8BC9-F4FACE5988C8}" srcOrd="3" destOrd="0" parTransId="{DBC31BBE-4C16-4208-9797-F7CB8A5D03D2}" sibTransId="{563925B9-F870-4891-9261-D93D714E31E0}"/>
    <dgm:cxn modelId="{7D652C84-995E-44B8-8346-00B523BACDF8}" type="presParOf" srcId="{E6F62424-31F6-41C2-B142-9E43F9ABD816}" destId="{77B56960-1159-4D1D-B7A7-AAD6E4CA5FE1}" srcOrd="0" destOrd="0" presId="urn:microsoft.com/office/officeart/2005/8/layout/hierarchy1"/>
    <dgm:cxn modelId="{C3ED0BB4-CA32-4CF8-9D9E-3902D749CB9A}" type="presParOf" srcId="{77B56960-1159-4D1D-B7A7-AAD6E4CA5FE1}" destId="{AC3C391D-63D1-4BCC-B977-CF9A81569790}" srcOrd="0" destOrd="0" presId="urn:microsoft.com/office/officeart/2005/8/layout/hierarchy1"/>
    <dgm:cxn modelId="{DF9D6C97-70B5-47F7-9690-DF760C6A691C}" type="presParOf" srcId="{AC3C391D-63D1-4BCC-B977-CF9A81569790}" destId="{D7D91CA8-9AC4-4332-AFFE-77DDCC6C8A37}" srcOrd="0" destOrd="0" presId="urn:microsoft.com/office/officeart/2005/8/layout/hierarchy1"/>
    <dgm:cxn modelId="{26AB89BE-B1DD-4493-9581-93A6481F4CAB}" type="presParOf" srcId="{AC3C391D-63D1-4BCC-B977-CF9A81569790}" destId="{43B06832-3C8D-4B93-A7E9-E03921BEE82F}" srcOrd="1" destOrd="0" presId="urn:microsoft.com/office/officeart/2005/8/layout/hierarchy1"/>
    <dgm:cxn modelId="{ADEF98A2-271A-4135-8594-471FAAAC48C3}" type="presParOf" srcId="{77B56960-1159-4D1D-B7A7-AAD6E4CA5FE1}" destId="{49879D0E-AB89-48CD-ABFB-30571D18BA36}" srcOrd="1" destOrd="0" presId="urn:microsoft.com/office/officeart/2005/8/layout/hierarchy1"/>
    <dgm:cxn modelId="{D25B4D17-C252-4FC8-B180-0E9B86442629}" type="presParOf" srcId="{E6F62424-31F6-41C2-B142-9E43F9ABD816}" destId="{F69FFADB-412C-4151-AF78-81D7DA29A5AC}" srcOrd="1" destOrd="0" presId="urn:microsoft.com/office/officeart/2005/8/layout/hierarchy1"/>
    <dgm:cxn modelId="{B28170A6-0DCA-40F5-B148-7BC726E1D538}" type="presParOf" srcId="{F69FFADB-412C-4151-AF78-81D7DA29A5AC}" destId="{6B8D91BC-6D3D-4DC7-A7BC-2EF81E378C92}" srcOrd="0" destOrd="0" presId="urn:microsoft.com/office/officeart/2005/8/layout/hierarchy1"/>
    <dgm:cxn modelId="{FF139160-6849-4E5A-8776-FABC47C39625}" type="presParOf" srcId="{6B8D91BC-6D3D-4DC7-A7BC-2EF81E378C92}" destId="{EC59EEB6-9020-4243-84AF-C358EFA3C829}" srcOrd="0" destOrd="0" presId="urn:microsoft.com/office/officeart/2005/8/layout/hierarchy1"/>
    <dgm:cxn modelId="{B8B0A20F-3033-4003-9177-0DF95E6A8B25}" type="presParOf" srcId="{6B8D91BC-6D3D-4DC7-A7BC-2EF81E378C92}" destId="{DE1964AA-B50E-421D-A38E-C9B6ED75E705}" srcOrd="1" destOrd="0" presId="urn:microsoft.com/office/officeart/2005/8/layout/hierarchy1"/>
    <dgm:cxn modelId="{BDA1CB4F-34FD-4E60-854F-9A4B1C264D22}" type="presParOf" srcId="{F69FFADB-412C-4151-AF78-81D7DA29A5AC}" destId="{10546406-D354-49AC-BC16-5B731D96A160}" srcOrd="1" destOrd="0" presId="urn:microsoft.com/office/officeart/2005/8/layout/hierarchy1"/>
    <dgm:cxn modelId="{786A4754-53A6-45FC-8763-9919EB07A5D7}" type="presParOf" srcId="{E6F62424-31F6-41C2-B142-9E43F9ABD816}" destId="{5933AC34-F9FA-4CBA-BDBC-878B35DEC694}" srcOrd="2" destOrd="0" presId="urn:microsoft.com/office/officeart/2005/8/layout/hierarchy1"/>
    <dgm:cxn modelId="{91C4745D-9B0D-47C8-AF1D-72380F378093}" type="presParOf" srcId="{5933AC34-F9FA-4CBA-BDBC-878B35DEC694}" destId="{A15A2D3E-CDDA-413D-AAA8-0B16ACAE1EC5}" srcOrd="0" destOrd="0" presId="urn:microsoft.com/office/officeart/2005/8/layout/hierarchy1"/>
    <dgm:cxn modelId="{07746F2A-D6EF-4A97-B223-3E88C176102D}" type="presParOf" srcId="{A15A2D3E-CDDA-413D-AAA8-0B16ACAE1EC5}" destId="{53EE2DB8-71FE-4440-941F-58B6B8883993}" srcOrd="0" destOrd="0" presId="urn:microsoft.com/office/officeart/2005/8/layout/hierarchy1"/>
    <dgm:cxn modelId="{28A4FAF5-8398-4950-81E4-3E70CF3AF2C1}" type="presParOf" srcId="{A15A2D3E-CDDA-413D-AAA8-0B16ACAE1EC5}" destId="{C460EF94-4D86-4EC8-AB4F-8EE158593565}" srcOrd="1" destOrd="0" presId="urn:microsoft.com/office/officeart/2005/8/layout/hierarchy1"/>
    <dgm:cxn modelId="{B6618B4F-1BF6-4F76-9A58-995C12C18FCC}" type="presParOf" srcId="{5933AC34-F9FA-4CBA-BDBC-878B35DEC694}" destId="{C7F53FFC-44A3-4872-BF82-544A3FF062A7}" srcOrd="1" destOrd="0" presId="urn:microsoft.com/office/officeart/2005/8/layout/hierarchy1"/>
    <dgm:cxn modelId="{4AEBE754-1591-4983-A571-F405336BC2A4}" type="presParOf" srcId="{E6F62424-31F6-41C2-B142-9E43F9ABD816}" destId="{860BE371-D058-4D4B-979B-0EE42A650401}" srcOrd="3" destOrd="0" presId="urn:microsoft.com/office/officeart/2005/8/layout/hierarchy1"/>
    <dgm:cxn modelId="{E46EA740-4769-4A8D-A47F-D26FE23E687C}" type="presParOf" srcId="{860BE371-D058-4D4B-979B-0EE42A650401}" destId="{856EC3E6-D232-4D20-A189-C99A26C87DF3}" srcOrd="0" destOrd="0" presId="urn:microsoft.com/office/officeart/2005/8/layout/hierarchy1"/>
    <dgm:cxn modelId="{D5980555-17F0-4C6D-88BF-72D2B200131C}" type="presParOf" srcId="{856EC3E6-D232-4D20-A189-C99A26C87DF3}" destId="{3C580B33-EE85-4D45-A122-D77E697B32F7}" srcOrd="0" destOrd="0" presId="urn:microsoft.com/office/officeart/2005/8/layout/hierarchy1"/>
    <dgm:cxn modelId="{7F5DAEAE-BEC0-41FC-AD63-4B94C4126AE9}" type="presParOf" srcId="{856EC3E6-D232-4D20-A189-C99A26C87DF3}" destId="{4468480D-792F-4CD4-9EF4-0C6FBA925EAB}" srcOrd="1" destOrd="0" presId="urn:microsoft.com/office/officeart/2005/8/layout/hierarchy1"/>
    <dgm:cxn modelId="{16954E10-9714-42B2-9D6B-14FEEFC72BD6}" type="presParOf" srcId="{860BE371-D058-4D4B-979B-0EE42A650401}" destId="{B6129E5C-955E-43B3-A63A-A0ADF254709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E7540-717C-425D-8004-430D53380ACC}">
      <dsp:nvSpPr>
        <dsp:cNvPr id="0" name=""/>
        <dsp:cNvSpPr/>
      </dsp:nvSpPr>
      <dsp:spPr>
        <a:xfrm>
          <a:off x="0" y="0"/>
          <a:ext cx="6556696" cy="6918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Medication Administration Test</a:t>
          </a:r>
        </a:p>
      </dsp:txBody>
      <dsp:txXfrm>
        <a:off x="20262" y="20262"/>
        <a:ext cx="5751719" cy="651288"/>
      </dsp:txXfrm>
    </dsp:sp>
    <dsp:sp modelId="{F6C34A2E-64B9-4712-BD99-B54ADEF5C37C}">
      <dsp:nvSpPr>
        <dsp:cNvPr id="0" name=""/>
        <dsp:cNvSpPr/>
      </dsp:nvSpPr>
      <dsp:spPr>
        <a:xfrm>
          <a:off x="549123" y="817597"/>
          <a:ext cx="6556696" cy="691812"/>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Cardiac Dysrhythmia Test </a:t>
          </a:r>
        </a:p>
      </dsp:txBody>
      <dsp:txXfrm>
        <a:off x="569385" y="837859"/>
        <a:ext cx="5517371" cy="651288"/>
      </dsp:txXfrm>
    </dsp:sp>
    <dsp:sp modelId="{45C4CF13-D516-4082-9736-E398677D914C}">
      <dsp:nvSpPr>
        <dsp:cNvPr id="0" name=""/>
        <dsp:cNvSpPr/>
      </dsp:nvSpPr>
      <dsp:spPr>
        <a:xfrm>
          <a:off x="1090050" y="1635194"/>
          <a:ext cx="6556696" cy="691812"/>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IV Course and then IV Test</a:t>
          </a:r>
        </a:p>
      </dsp:txBody>
      <dsp:txXfrm>
        <a:off x="1110312" y="1655456"/>
        <a:ext cx="5525566" cy="651288"/>
      </dsp:txXfrm>
    </dsp:sp>
    <dsp:sp modelId="{19757A43-AD5E-49F6-9784-A54B94FB95C2}">
      <dsp:nvSpPr>
        <dsp:cNvPr id="0" name=""/>
        <dsp:cNvSpPr/>
      </dsp:nvSpPr>
      <dsp:spPr>
        <a:xfrm>
          <a:off x="1639174" y="2452791"/>
          <a:ext cx="6556696" cy="69181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Proper Donning &amp; Doffing of PPE Competency</a:t>
          </a:r>
        </a:p>
      </dsp:txBody>
      <dsp:txXfrm>
        <a:off x="1659436" y="2473053"/>
        <a:ext cx="5517371" cy="651288"/>
      </dsp:txXfrm>
    </dsp:sp>
    <dsp:sp modelId="{294DE9DF-D2F7-4ABD-B7E3-509F45300A6A}">
      <dsp:nvSpPr>
        <dsp:cNvPr id="0" name=""/>
        <dsp:cNvSpPr/>
      </dsp:nvSpPr>
      <dsp:spPr>
        <a:xfrm>
          <a:off x="6107018" y="529865"/>
          <a:ext cx="449678" cy="44967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208196" y="529865"/>
        <a:ext cx="247322" cy="338383"/>
      </dsp:txXfrm>
    </dsp:sp>
    <dsp:sp modelId="{178A638B-516D-414E-ABFD-DD3F4A693446}">
      <dsp:nvSpPr>
        <dsp:cNvPr id="0" name=""/>
        <dsp:cNvSpPr/>
      </dsp:nvSpPr>
      <dsp:spPr>
        <a:xfrm>
          <a:off x="6656141" y="1347462"/>
          <a:ext cx="449678" cy="449678"/>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57319" y="1347462"/>
        <a:ext cx="247322" cy="338383"/>
      </dsp:txXfrm>
    </dsp:sp>
    <dsp:sp modelId="{9081614D-BDAD-49F4-80AA-987E4CE66D5C}">
      <dsp:nvSpPr>
        <dsp:cNvPr id="0" name=""/>
        <dsp:cNvSpPr/>
      </dsp:nvSpPr>
      <dsp:spPr>
        <a:xfrm>
          <a:off x="7197069" y="2165059"/>
          <a:ext cx="449678" cy="449678"/>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298247" y="2165059"/>
        <a:ext cx="247322" cy="338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D3278-D77F-4CFD-9C00-8D1CFAC886C1}">
      <dsp:nvSpPr>
        <dsp:cNvPr id="0" name=""/>
        <dsp:cNvSpPr/>
      </dsp:nvSpPr>
      <dsp:spPr>
        <a:xfrm>
          <a:off x="803569" y="693189"/>
          <a:ext cx="854094" cy="8540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8C9BBD-395B-4F5E-B038-C9FFD4A2AEB5}">
      <dsp:nvSpPr>
        <dsp:cNvPr id="0" name=""/>
        <dsp:cNvSpPr/>
      </dsp:nvSpPr>
      <dsp:spPr>
        <a:xfrm>
          <a:off x="10481" y="1622887"/>
          <a:ext cx="2440270" cy="434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Inpatient Nurse Residency Program</a:t>
          </a:r>
        </a:p>
      </dsp:txBody>
      <dsp:txXfrm>
        <a:off x="10481" y="1622887"/>
        <a:ext cx="2440270" cy="434673"/>
      </dsp:txXfrm>
    </dsp:sp>
    <dsp:sp modelId="{9CFA6CA1-DAE5-49F5-B4B0-DB6A810FF0ED}">
      <dsp:nvSpPr>
        <dsp:cNvPr id="0" name=""/>
        <dsp:cNvSpPr/>
      </dsp:nvSpPr>
      <dsp:spPr>
        <a:xfrm>
          <a:off x="10481" y="2092725"/>
          <a:ext cx="2440270" cy="3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New Graduates, &lt;1 year experience </a:t>
          </a:r>
        </a:p>
      </dsp:txBody>
      <dsp:txXfrm>
        <a:off x="10481" y="2092725"/>
        <a:ext cx="2440270" cy="358689"/>
      </dsp:txXfrm>
    </dsp:sp>
    <dsp:sp modelId="{DB2F184B-C8F7-45C2-BCEB-53AA59C7B79A}">
      <dsp:nvSpPr>
        <dsp:cNvPr id="0" name=""/>
        <dsp:cNvSpPr/>
      </dsp:nvSpPr>
      <dsp:spPr>
        <a:xfrm>
          <a:off x="3670888" y="693189"/>
          <a:ext cx="854094" cy="8540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C461DC-B3A7-4FE7-A005-784D0FB3D611}">
      <dsp:nvSpPr>
        <dsp:cNvPr id="0" name=""/>
        <dsp:cNvSpPr/>
      </dsp:nvSpPr>
      <dsp:spPr>
        <a:xfrm>
          <a:off x="2877800" y="1622887"/>
          <a:ext cx="2440270" cy="434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Emergency Department (ED) Nurse Residency Program</a:t>
          </a:r>
        </a:p>
      </dsp:txBody>
      <dsp:txXfrm>
        <a:off x="2877800" y="1622887"/>
        <a:ext cx="2440270" cy="434673"/>
      </dsp:txXfrm>
    </dsp:sp>
    <dsp:sp modelId="{1C22473D-B3A9-43CE-AE84-1B957DF8E5AC}">
      <dsp:nvSpPr>
        <dsp:cNvPr id="0" name=""/>
        <dsp:cNvSpPr/>
      </dsp:nvSpPr>
      <dsp:spPr>
        <a:xfrm>
          <a:off x="2877800" y="2092725"/>
          <a:ext cx="2440270" cy="3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New Graduates, &lt; 2 years ED experience </a:t>
          </a:r>
        </a:p>
      </dsp:txBody>
      <dsp:txXfrm>
        <a:off x="2877800" y="2092725"/>
        <a:ext cx="2440270" cy="358689"/>
      </dsp:txXfrm>
    </dsp:sp>
    <dsp:sp modelId="{911FC262-0D2E-4927-87A0-D5B42F86A232}">
      <dsp:nvSpPr>
        <dsp:cNvPr id="0" name=""/>
        <dsp:cNvSpPr/>
      </dsp:nvSpPr>
      <dsp:spPr>
        <a:xfrm>
          <a:off x="6538206" y="693189"/>
          <a:ext cx="854094" cy="8540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34265E-8E22-4EB2-9ED4-CAFCC16BFFB9}">
      <dsp:nvSpPr>
        <dsp:cNvPr id="0" name=""/>
        <dsp:cNvSpPr/>
      </dsp:nvSpPr>
      <dsp:spPr>
        <a:xfrm>
          <a:off x="5745118" y="1622887"/>
          <a:ext cx="2440270" cy="434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Essentials of Critical Care (ECCO) Program</a:t>
          </a:r>
        </a:p>
      </dsp:txBody>
      <dsp:txXfrm>
        <a:off x="5745118" y="1622887"/>
        <a:ext cx="2440270" cy="434673"/>
      </dsp:txXfrm>
    </dsp:sp>
    <dsp:sp modelId="{24CBD800-11E7-4213-B5D3-FB97108FA7FF}">
      <dsp:nvSpPr>
        <dsp:cNvPr id="0" name=""/>
        <dsp:cNvSpPr/>
      </dsp:nvSpPr>
      <dsp:spPr>
        <a:xfrm>
          <a:off x="5745118" y="2092725"/>
          <a:ext cx="2440270" cy="3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New Graduates, &lt;2 years Critical Care experience</a:t>
          </a:r>
        </a:p>
      </dsp:txBody>
      <dsp:txXfrm>
        <a:off x="5745118" y="2092725"/>
        <a:ext cx="2440270" cy="358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91CA8-9AC4-4332-AFFE-77DDCC6C8A37}">
      <dsp:nvSpPr>
        <dsp:cNvPr id="0" name=""/>
        <dsp:cNvSpPr/>
      </dsp:nvSpPr>
      <dsp:spPr>
        <a:xfrm>
          <a:off x="2401" y="748719"/>
          <a:ext cx="1714409" cy="1088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06832-3C8D-4B93-A7E9-E03921BEE82F}">
      <dsp:nvSpPr>
        <dsp:cNvPr id="0" name=""/>
        <dsp:cNvSpPr/>
      </dsp:nvSpPr>
      <dsp:spPr>
        <a:xfrm>
          <a:off x="192891" y="929684"/>
          <a:ext cx="1714409" cy="1088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Improved ability to recruit RNs to the Northeast </a:t>
          </a:r>
        </a:p>
      </dsp:txBody>
      <dsp:txXfrm>
        <a:off x="224776" y="961569"/>
        <a:ext cx="1650639" cy="1024880"/>
      </dsp:txXfrm>
    </dsp:sp>
    <dsp:sp modelId="{EC59EEB6-9020-4243-84AF-C358EFA3C829}">
      <dsp:nvSpPr>
        <dsp:cNvPr id="0" name=""/>
        <dsp:cNvSpPr/>
      </dsp:nvSpPr>
      <dsp:spPr>
        <a:xfrm>
          <a:off x="2097790" y="748719"/>
          <a:ext cx="1714409" cy="1088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1964AA-B50E-421D-A38E-C9B6ED75E705}">
      <dsp:nvSpPr>
        <dsp:cNvPr id="0" name=""/>
        <dsp:cNvSpPr/>
      </dsp:nvSpPr>
      <dsp:spPr>
        <a:xfrm>
          <a:off x="2288280" y="929684"/>
          <a:ext cx="1714409" cy="1088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Decreases average days to fill vacant positions</a:t>
          </a:r>
        </a:p>
      </dsp:txBody>
      <dsp:txXfrm>
        <a:off x="2320165" y="961569"/>
        <a:ext cx="1650639" cy="1024880"/>
      </dsp:txXfrm>
    </dsp:sp>
    <dsp:sp modelId="{53EE2DB8-71FE-4440-941F-58B6B8883993}">
      <dsp:nvSpPr>
        <dsp:cNvPr id="0" name=""/>
        <dsp:cNvSpPr/>
      </dsp:nvSpPr>
      <dsp:spPr>
        <a:xfrm>
          <a:off x="4193180" y="748719"/>
          <a:ext cx="1714409" cy="1088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60EF94-4D86-4EC8-AB4F-8EE158593565}">
      <dsp:nvSpPr>
        <dsp:cNvPr id="0" name=""/>
        <dsp:cNvSpPr/>
      </dsp:nvSpPr>
      <dsp:spPr>
        <a:xfrm>
          <a:off x="4383670" y="929684"/>
          <a:ext cx="1714409" cy="1088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Telehealth Opportunities</a:t>
          </a:r>
        </a:p>
      </dsp:txBody>
      <dsp:txXfrm>
        <a:off x="4415555" y="961569"/>
        <a:ext cx="1650639" cy="1024880"/>
      </dsp:txXfrm>
    </dsp:sp>
    <dsp:sp modelId="{3C580B33-EE85-4D45-A122-D77E697B32F7}">
      <dsp:nvSpPr>
        <dsp:cNvPr id="0" name=""/>
        <dsp:cNvSpPr/>
      </dsp:nvSpPr>
      <dsp:spPr>
        <a:xfrm>
          <a:off x="6288570" y="748719"/>
          <a:ext cx="1714409" cy="1088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68480D-792F-4CD4-9EF4-0C6FBA925EAB}">
      <dsp:nvSpPr>
        <dsp:cNvPr id="0" name=""/>
        <dsp:cNvSpPr/>
      </dsp:nvSpPr>
      <dsp:spPr>
        <a:xfrm>
          <a:off x="6479060" y="929684"/>
          <a:ext cx="1714409" cy="1088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Disaster Response</a:t>
          </a:r>
        </a:p>
      </dsp:txBody>
      <dsp:txXfrm>
        <a:off x="6510945" y="961569"/>
        <a:ext cx="1650639" cy="10248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&gt;3000 hospitals across the U.S. invited to participate; 273 did. In total, this survey covers 736,021 healthcare workers, and 202,502 Registered Nurses.</a:t>
            </a:r>
          </a:p>
          <a:p>
            <a:r>
              <a:rPr lang="en-US" dirty="0"/>
              <a:t>Covers January through December 2022.</a:t>
            </a:r>
          </a:p>
          <a:p>
            <a:r>
              <a:rPr lang="en-US" dirty="0"/>
              <a:t>Its the nation’s most comprehensive survey on healthcare turnover, retention initiatives, vacancy rates, recruitment metrics and staffing strategies.</a:t>
            </a:r>
          </a:p>
          <a:p>
            <a:endParaRPr lang="en-US" dirty="0"/>
          </a:p>
          <a:p>
            <a:endParaRPr lang="en-US" dirty="0"/>
          </a:p>
        </p:txBody>
      </p:sp>
    </p:spTree>
    <p:extLst>
      <p:ext uri="{BB962C8B-B14F-4D97-AF65-F5344CB8AC3E}">
        <p14:creationId xmlns:p14="http://schemas.microsoft.com/office/powerpoint/2010/main" val="240323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Lured by lucrative travel assignments or feelings of disillusionment, exhaustion or burnout, RNs marched from the bedside at an alarming rate. While RN travel pay remains high and varies by geography and specialty, nationally it has decreased 20.4%, thus helping Talent Acquisition add RNs back to payroll. </a:t>
            </a:r>
          </a:p>
        </p:txBody>
      </p:sp>
    </p:spTree>
    <p:extLst>
      <p:ext uri="{BB962C8B-B14F-4D97-AF65-F5344CB8AC3E}">
        <p14:creationId xmlns:p14="http://schemas.microsoft.com/office/powerpoint/2010/main" val="155283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2520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185A7D"/>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979609" y="2220413"/>
            <a:ext cx="5445900" cy="1804200"/>
          </a:xfrm>
          <a:prstGeom prst="rect">
            <a:avLst/>
          </a:prstGeom>
        </p:spPr>
        <p:txBody>
          <a:bodyPr spcFirstLastPara="1" wrap="square" lIns="91425" tIns="91425" rIns="91425" bIns="91425" anchor="b" anchorCtr="0">
            <a:noAutofit/>
          </a:bodyPr>
          <a:lstStyle>
            <a:lvl1pPr lvl="0" algn="r">
              <a:spcBef>
                <a:spcPts val="0"/>
              </a:spcBef>
              <a:spcAft>
                <a:spcPts val="0"/>
              </a:spcAft>
              <a:buSzPts val="4800"/>
              <a:buNone/>
              <a:defRPr sz="4800" b="1" i="0">
                <a:solidFill>
                  <a:schemeClr val="bg1"/>
                </a:solidFill>
                <a:latin typeface="Barlow ExtraBold" pitchFamily="2" charset="77"/>
              </a:defRPr>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endParaRPr dirty="0"/>
          </a:p>
        </p:txBody>
      </p:sp>
      <p:sp>
        <p:nvSpPr>
          <p:cNvPr id="11" name="Google Shape;11;p2"/>
          <p:cNvSpPr/>
          <p:nvPr/>
        </p:nvSpPr>
        <p:spPr>
          <a:xfrm>
            <a:off x="6175509" y="4214588"/>
            <a:ext cx="2250000" cy="103200"/>
          </a:xfrm>
          <a:prstGeom prst="rect">
            <a:avLst/>
          </a:prstGeom>
          <a:solidFill>
            <a:srgbClr val="7A97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8ED116B7-67CC-0248-8FA2-D6E6A9E456AB}"/>
              </a:ext>
            </a:extLst>
          </p:cNvPr>
          <p:cNvPicPr>
            <a:picLocks noChangeAspect="1"/>
          </p:cNvPicPr>
          <p:nvPr userDrawn="1"/>
        </p:nvPicPr>
        <p:blipFill>
          <a:blip r:embed="rId2"/>
          <a:stretch>
            <a:fillRect/>
          </a:stretch>
        </p:blipFill>
        <p:spPr>
          <a:xfrm>
            <a:off x="316595" y="364037"/>
            <a:ext cx="3175000" cy="4699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b="1" i="0">
                <a:latin typeface="Barlow ExtraBold" pitchFamily="2" charset="77"/>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6" name="Google Shape;26;p5"/>
          <p:cNvSpPr txBox="1">
            <a:spLocks noGrp="1"/>
          </p:cNvSpPr>
          <p:nvPr>
            <p:ph type="body" idx="1"/>
          </p:nvPr>
        </p:nvSpPr>
        <p:spPr>
          <a:xfrm>
            <a:off x="691200" y="1511100"/>
            <a:ext cx="7761600" cy="2868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Clr>
                <a:srgbClr val="454F5B"/>
              </a:buClr>
              <a:buSzPts val="2400"/>
              <a:buFont typeface="Arial" panose="020B0604020202020204" pitchFamily="34" charset="0"/>
              <a:buChar char="•"/>
              <a:defRPr b="0" i="0">
                <a:latin typeface="Barlow" pitchFamily="2" charset="77"/>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dirty="0"/>
          </a:p>
        </p:txBody>
      </p:sp>
      <p:sp>
        <p:nvSpPr>
          <p:cNvPr id="27" name="Google Shape;27;p5"/>
          <p:cNvSpPr/>
          <p:nvPr/>
        </p:nvSpPr>
        <p:spPr>
          <a:xfrm>
            <a:off x="813273" y="1205841"/>
            <a:ext cx="1533600" cy="103200"/>
          </a:xfrm>
          <a:prstGeom prst="rect">
            <a:avLst/>
          </a:prstGeom>
          <a:solidFill>
            <a:srgbClr val="7A97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97AB"/>
              </a:solidFill>
            </a:endParaRPr>
          </a:p>
        </p:txBody>
      </p:sp>
      <p:sp>
        <p:nvSpPr>
          <p:cNvPr id="28" name="Google Shape;28;p5"/>
          <p:cNvSpPr/>
          <p:nvPr/>
        </p:nvSpPr>
        <p:spPr>
          <a:xfrm>
            <a:off x="0" y="0"/>
            <a:ext cx="100500" cy="5143500"/>
          </a:xfrm>
          <a:prstGeom prst="rect">
            <a:avLst/>
          </a:prstGeom>
          <a:solidFill>
            <a:srgbClr val="185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85A7D"/>
              </a:solidFill>
            </a:endParaRPr>
          </a:p>
        </p:txBody>
      </p:sp>
      <p:sp>
        <p:nvSpPr>
          <p:cNvPr id="29" name="Google Shape;29;p5"/>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a:solidFill>
                  <a:srgbClr val="185A7D"/>
                </a:solidFill>
                <a:latin typeface="Barlow" pitchFamily="2" charset="77"/>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
        <p:cNvGrpSpPr/>
        <p:nvPr/>
      </p:nvGrpSpPr>
      <p:grpSpPr>
        <a:xfrm>
          <a:off x="0" y="0"/>
          <a:ext cx="0" cy="0"/>
          <a:chOff x="0" y="0"/>
          <a:chExt cx="0" cy="0"/>
        </a:xfrm>
      </p:grpSpPr>
      <p:sp>
        <p:nvSpPr>
          <p:cNvPr id="38" name="Google Shape;38;p7"/>
          <p:cNvSpPr/>
          <p:nvPr/>
        </p:nvSpPr>
        <p:spPr>
          <a:xfrm>
            <a:off x="0" y="0"/>
            <a:ext cx="100500" cy="5143500"/>
          </a:xfrm>
          <a:prstGeom prst="rect">
            <a:avLst/>
          </a:prstGeom>
          <a:solidFill>
            <a:srgbClr val="185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85A7D"/>
              </a:solidFill>
            </a:endParaRPr>
          </a:p>
        </p:txBody>
      </p:sp>
      <p:sp>
        <p:nvSpPr>
          <p:cNvPr id="39" name="Google Shape;39;p7"/>
          <p:cNvSpPr/>
          <p:nvPr/>
        </p:nvSpPr>
        <p:spPr>
          <a:xfrm>
            <a:off x="813273" y="1205841"/>
            <a:ext cx="1533600" cy="103200"/>
          </a:xfrm>
          <a:prstGeom prst="rect">
            <a:avLst/>
          </a:prstGeom>
          <a:solidFill>
            <a:srgbClr val="7A97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1" i="0">
                <a:latin typeface="Barlow ExtraBold"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1" name="Google Shape;41;p7"/>
          <p:cNvSpPr txBox="1">
            <a:spLocks noGrp="1"/>
          </p:cNvSpPr>
          <p:nvPr>
            <p:ph type="body" idx="1"/>
          </p:nvPr>
        </p:nvSpPr>
        <p:spPr>
          <a:xfrm>
            <a:off x="691200" y="1393425"/>
            <a:ext cx="25017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454F5B"/>
              </a:buClr>
              <a:buSzPts val="1800"/>
              <a:buFont typeface="Arial" panose="020B0604020202020204" pitchFamily="34" charset="0"/>
              <a:buChar char="•"/>
              <a:defRPr sz="1800" b="0" i="0">
                <a:latin typeface="Barlow" pitchFamily="2" charset="77"/>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42" name="Google Shape;42;p7"/>
          <p:cNvSpPr txBox="1">
            <a:spLocks noGrp="1"/>
          </p:cNvSpPr>
          <p:nvPr>
            <p:ph type="body" idx="2"/>
          </p:nvPr>
        </p:nvSpPr>
        <p:spPr>
          <a:xfrm>
            <a:off x="3321088" y="1393425"/>
            <a:ext cx="25017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454F5B"/>
              </a:buClr>
              <a:buSzPts val="1800"/>
              <a:buFont typeface="Arial" panose="020B0604020202020204" pitchFamily="34" charset="0"/>
              <a:buChar char="•"/>
              <a:defRPr sz="1800" b="0" i="0">
                <a:latin typeface="Barlow" pitchFamily="2" charset="77"/>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43" name="Google Shape;43;p7"/>
          <p:cNvSpPr txBox="1">
            <a:spLocks noGrp="1"/>
          </p:cNvSpPr>
          <p:nvPr>
            <p:ph type="body" idx="3"/>
          </p:nvPr>
        </p:nvSpPr>
        <p:spPr>
          <a:xfrm>
            <a:off x="5950975" y="1393425"/>
            <a:ext cx="25017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454F5B"/>
              </a:buClr>
              <a:buSzPts val="1800"/>
              <a:buFont typeface="Arial" panose="020B0604020202020204" pitchFamily="34" charset="0"/>
              <a:buChar char="•"/>
              <a:defRPr sz="1800" b="0" i="0">
                <a:latin typeface="Barlow" pitchFamily="2" charset="77"/>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44" name="Google Shape;44;p7"/>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b="1" i="0">
                <a:solidFill>
                  <a:srgbClr val="185A7D"/>
                </a:solidFill>
                <a:latin typeface="Barlow" pitchFamily="2" charset="77"/>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512CF-1D1D-AE45-97DE-C6369FBBB7C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7690AC8-AE5E-3B45-A68A-0B1BB55987F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16;p3">
            <a:extLst>
              <a:ext uri="{FF2B5EF4-FFF2-40B4-BE49-F238E27FC236}">
                <a16:creationId xmlns:a16="http://schemas.microsoft.com/office/drawing/2014/main" id="{A669AB07-ABEA-2D40-9968-DE873B02ED29}"/>
              </a:ext>
            </a:extLst>
          </p:cNvPr>
          <p:cNvSpPr txBox="1">
            <a:spLocks noGrp="1"/>
          </p:cNvSpPr>
          <p:nvPr>
            <p:ph type="sldNum" idx="4"/>
          </p:nvPr>
        </p:nvSpPr>
        <p:spPr>
          <a:xfrm>
            <a:off x="8556775" y="4758433"/>
            <a:ext cx="548700" cy="309000"/>
          </a:xfrm>
          <a:prstGeom prst="rect">
            <a:avLst/>
          </a:prstGeom>
          <a:noFill/>
        </p:spPr>
        <p:txBody>
          <a:bodyPr spcFirstLastPara="1" wrap="square" lIns="91425" tIns="91425" rIns="91425" bIns="91425" anchor="t" anchorCtr="0">
            <a:noAutofit/>
          </a:bodyPr>
          <a:lstStyle>
            <a:lvl1pPr lvl="0">
              <a:buNone/>
              <a:defRPr b="1" i="0">
                <a:solidFill>
                  <a:srgbClr val="003A5D"/>
                </a:solidFill>
                <a:latin typeface="Barlow" pitchFamily="2" charset="77"/>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577441381"/>
      </p:ext>
    </p:extLst>
  </p:cSld>
  <p:clrMap bg1="lt1" tx1="dk1" bg2="lt2" tx2="dk2" accent1="accent1" accent2="accent2" accent3="accent3" accent4="accent4" accent5="accent5" accent6="accent6" hlink="hlink" folHlink="folHlink"/>
  <p:sldLayoutIdLst>
    <p:sldLayoutId id="2147483648" r:id="rId1"/>
    <p:sldLayoutId id="2147483651" r:id="rId2"/>
    <p:sldLayoutId id="2147483653" r:id="rId3"/>
  </p:sldLayoutIdLst>
  <p:txStyles>
    <p:titleStyle>
      <a:lvl1pPr algn="l" defTabSz="914400" rtl="0" eaLnBrk="1" latinLnBrk="0" hangingPunct="1">
        <a:lnSpc>
          <a:spcPct val="90000"/>
        </a:lnSpc>
        <a:spcBef>
          <a:spcPct val="0"/>
        </a:spcBef>
        <a:buNone/>
        <a:defRPr sz="3600" b="1" kern="1200">
          <a:solidFill>
            <a:srgbClr val="454F5B"/>
          </a:solidFill>
          <a:latin typeface="Barlow"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54F5B"/>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54F5B"/>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4F5B"/>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54F5B"/>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4F5B"/>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1748118" y="2280703"/>
            <a:ext cx="6746121" cy="1804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latin typeface="+mj-lt"/>
              </a:rPr>
              <a:t>Nurse Licensure Compact</a:t>
            </a:r>
            <a:br>
              <a:rPr lang="en" dirty="0">
                <a:latin typeface="+mj-lt"/>
              </a:rPr>
            </a:br>
            <a:r>
              <a:rPr lang="en" sz="1800" dirty="0">
                <a:latin typeface="+mj-lt"/>
              </a:rPr>
              <a:t>Rhode Island House of Representatives Special Commission</a:t>
            </a:r>
            <a:br>
              <a:rPr lang="en" sz="1800" dirty="0">
                <a:latin typeface="+mj-lt"/>
              </a:rPr>
            </a:br>
            <a:r>
              <a:rPr lang="en" sz="1800" dirty="0">
                <a:latin typeface="+mj-lt"/>
              </a:rPr>
              <a:t>April 18, 2023</a:t>
            </a:r>
            <a:endParaRPr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F2E3FF-B83F-45C7-A0D0-7FD57D15ADD4}"/>
              </a:ext>
            </a:extLst>
          </p:cNvPr>
          <p:cNvSpPr>
            <a:spLocks noGrp="1"/>
          </p:cNvSpPr>
          <p:nvPr>
            <p:ph type="title"/>
          </p:nvPr>
        </p:nvSpPr>
        <p:spPr>
          <a:xfrm>
            <a:off x="1028697" y="261648"/>
            <a:ext cx="7533018" cy="658297"/>
          </a:xfrm>
        </p:spPr>
        <p:txBody>
          <a:bodyPr vert="horz" lIns="91440" tIns="45720" rIns="91440" bIns="45720" rtlCol="0" anchor="ctr">
            <a:normAutofit/>
          </a:bodyPr>
          <a:lstStyle/>
          <a:p>
            <a:pPr>
              <a:spcBef>
                <a:spcPct val="0"/>
              </a:spcBef>
            </a:pPr>
            <a:r>
              <a:rPr lang="en-US" sz="3000" kern="1200" dirty="0">
                <a:solidFill>
                  <a:srgbClr val="FFFFFF"/>
                </a:solidFill>
                <a:latin typeface="+mj-lt"/>
                <a:ea typeface="+mj-ea"/>
                <a:cs typeface="+mj-cs"/>
              </a:rPr>
              <a:t>Addressing Quality Through Competency</a:t>
            </a:r>
          </a:p>
        </p:txBody>
      </p:sp>
      <p:graphicFrame>
        <p:nvGraphicFramePr>
          <p:cNvPr id="5" name="Text Placeholder 2">
            <a:extLst>
              <a:ext uri="{FF2B5EF4-FFF2-40B4-BE49-F238E27FC236}">
                <a16:creationId xmlns:a16="http://schemas.microsoft.com/office/drawing/2014/main" id="{EF9AD389-5ADC-2A1A-7E0E-2EB0D8BB9F9A}"/>
              </a:ext>
            </a:extLst>
          </p:cNvPr>
          <p:cNvGraphicFramePr/>
          <p:nvPr>
            <p:extLst>
              <p:ext uri="{D42A27DB-BD31-4B8C-83A1-F6EECF244321}">
                <p14:modId xmlns:p14="http://schemas.microsoft.com/office/powerpoint/2010/main" val="3593569583"/>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15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1B13226F-7A70-43E5-BB27-E06EA62533F4}"/>
              </a:ext>
            </a:extLst>
          </p:cNvPr>
          <p:cNvSpPr>
            <a:spLocks noGrp="1"/>
          </p:cNvSpPr>
          <p:nvPr>
            <p:ph type="title"/>
          </p:nvPr>
        </p:nvSpPr>
        <p:spPr>
          <a:xfrm>
            <a:off x="1028697" y="261648"/>
            <a:ext cx="7533018" cy="658297"/>
          </a:xfrm>
        </p:spPr>
        <p:txBody>
          <a:bodyPr vert="horz" lIns="91440" tIns="45720" rIns="91440" bIns="45720" rtlCol="0" anchor="ctr">
            <a:normAutofit/>
          </a:bodyPr>
          <a:lstStyle/>
          <a:p>
            <a:pPr>
              <a:spcBef>
                <a:spcPct val="0"/>
              </a:spcBef>
            </a:pPr>
            <a:r>
              <a:rPr lang="en-US" sz="3000" kern="1200">
                <a:solidFill>
                  <a:srgbClr val="FFFFFF"/>
                </a:solidFill>
                <a:latin typeface="+mj-lt"/>
                <a:ea typeface="+mj-ea"/>
                <a:cs typeface="+mj-cs"/>
              </a:rPr>
              <a:t>Addressing Quality Through Competency</a:t>
            </a:r>
          </a:p>
        </p:txBody>
      </p:sp>
      <p:graphicFrame>
        <p:nvGraphicFramePr>
          <p:cNvPr id="12" name="Text Placeholder 2">
            <a:extLst>
              <a:ext uri="{FF2B5EF4-FFF2-40B4-BE49-F238E27FC236}">
                <a16:creationId xmlns:a16="http://schemas.microsoft.com/office/drawing/2014/main" id="{EDDC0034-9120-5DFA-1FED-9E9042578E03}"/>
              </a:ext>
            </a:extLst>
          </p:cNvPr>
          <p:cNvGraphicFramePr/>
          <p:nvPr>
            <p:extLst>
              <p:ext uri="{D42A27DB-BD31-4B8C-83A1-F6EECF244321}">
                <p14:modId xmlns:p14="http://schemas.microsoft.com/office/powerpoint/2010/main" val="3345080525"/>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54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627523"/>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1627995"/>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757985" y="-3757532"/>
            <a:ext cx="1628032"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25C70B-9CD3-4639-A425-7CB45C481774}"/>
              </a:ext>
            </a:extLst>
          </p:cNvPr>
          <p:cNvSpPr>
            <a:spLocks noGrp="1"/>
          </p:cNvSpPr>
          <p:nvPr>
            <p:ph type="title"/>
          </p:nvPr>
        </p:nvSpPr>
        <p:spPr>
          <a:xfrm>
            <a:off x="1037673" y="261648"/>
            <a:ext cx="7288583" cy="1182335"/>
          </a:xfrm>
        </p:spPr>
        <p:txBody>
          <a:bodyPr vert="horz" lIns="91440" tIns="45720" rIns="91440" bIns="45720" rtlCol="0" anchor="ctr">
            <a:normAutofit/>
          </a:bodyPr>
          <a:lstStyle/>
          <a:p>
            <a:pPr>
              <a:spcBef>
                <a:spcPct val="0"/>
              </a:spcBef>
            </a:pPr>
            <a:r>
              <a:rPr lang="en-US" sz="3000" kern="1200">
                <a:solidFill>
                  <a:srgbClr val="FFFFFF"/>
                </a:solidFill>
                <a:latin typeface="+mj-lt"/>
                <a:ea typeface="+mj-ea"/>
                <a:cs typeface="+mj-cs"/>
              </a:rPr>
              <a:t>Benefits of NCL Participation</a:t>
            </a:r>
            <a:endParaRPr lang="en-US" sz="3000" kern="1200" dirty="0">
              <a:solidFill>
                <a:srgbClr val="FFFFFF"/>
              </a:solidFill>
              <a:latin typeface="+mj-lt"/>
              <a:ea typeface="+mj-ea"/>
              <a:cs typeface="+mj-cs"/>
            </a:endParaRPr>
          </a:p>
        </p:txBody>
      </p:sp>
      <p:graphicFrame>
        <p:nvGraphicFramePr>
          <p:cNvPr id="21" name="Text Placeholder 2">
            <a:extLst>
              <a:ext uri="{FF2B5EF4-FFF2-40B4-BE49-F238E27FC236}">
                <a16:creationId xmlns:a16="http://schemas.microsoft.com/office/drawing/2014/main" id="{C25D4263-2C57-A585-3962-7314C83F534B}"/>
              </a:ext>
            </a:extLst>
          </p:cNvPr>
          <p:cNvGraphicFramePr/>
          <p:nvPr>
            <p:extLst>
              <p:ext uri="{D42A27DB-BD31-4B8C-83A1-F6EECF244321}">
                <p14:modId xmlns:p14="http://schemas.microsoft.com/office/powerpoint/2010/main" val="4005331196"/>
              </p:ext>
            </p:extLst>
          </p:nvPr>
        </p:nvGraphicFramePr>
        <p:xfrm>
          <a:off x="483042" y="1961984"/>
          <a:ext cx="8195871" cy="2767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93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51435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3198ABCD-449D-408C-B0E7-90CB210BF5A6}"/>
              </a:ext>
            </a:extLst>
          </p:cNvPr>
          <p:cNvSpPr txBox="1"/>
          <p:nvPr/>
        </p:nvSpPr>
        <p:spPr>
          <a:xfrm>
            <a:off x="628651" y="1611542"/>
            <a:ext cx="2807074" cy="3168471"/>
          </a:xfrm>
          <a:prstGeom prst="rect">
            <a:avLst/>
          </a:prstGeom>
        </p:spPr>
        <p:txBody>
          <a:bodyPr vert="horz" lIns="91440" tIns="45720" rIns="91440" bIns="45720" rtlCol="0">
            <a:normAutofit/>
          </a:bodyPr>
          <a:lstStyle/>
          <a:p>
            <a:pPr marL="285750" indent="-285750">
              <a:lnSpc>
                <a:spcPct val="90000"/>
              </a:lnSpc>
              <a:spcAft>
                <a:spcPts val="600"/>
              </a:spcAft>
              <a:buFont typeface="Arial" panose="020B0604020202020204" pitchFamily="34" charset="0"/>
              <a:buChar char="•"/>
            </a:pPr>
            <a:r>
              <a:rPr lang="en-US" sz="1500" kern="1200" dirty="0">
                <a:solidFill>
                  <a:schemeClr val="tx1"/>
                </a:solidFill>
                <a:latin typeface="+mn-lt"/>
                <a:ea typeface="+mn-ea"/>
                <a:cs typeface="+mn-cs"/>
              </a:rPr>
              <a:t>2023 NSI Nursing Solutions, Inc. Survey of hospitals across the U.S.</a:t>
            </a:r>
          </a:p>
          <a:p>
            <a:pPr marL="285750" lvl="5" indent="-285750">
              <a:lnSpc>
                <a:spcPct val="90000"/>
              </a:lnSpc>
              <a:spcAft>
                <a:spcPts val="600"/>
              </a:spcAft>
              <a:buFont typeface="Arial" panose="020B0604020202020204" pitchFamily="34" charset="0"/>
              <a:buChar char="•"/>
            </a:pPr>
            <a:r>
              <a:rPr lang="en-US" sz="1500" kern="1200" dirty="0">
                <a:solidFill>
                  <a:schemeClr val="tx1"/>
                </a:solidFill>
                <a:latin typeface="+mn-lt"/>
                <a:ea typeface="+mn-ea"/>
                <a:cs typeface="+mn-cs"/>
              </a:rPr>
              <a:t>Nationally, Hospital Turnover stands at 22.7%.</a:t>
            </a:r>
          </a:p>
          <a:p>
            <a:pPr marL="285750" lvl="5" indent="-285750">
              <a:lnSpc>
                <a:spcPct val="90000"/>
              </a:lnSpc>
              <a:spcAft>
                <a:spcPts val="600"/>
              </a:spcAft>
              <a:buFont typeface="Arial" panose="020B0604020202020204" pitchFamily="34" charset="0"/>
              <a:buChar char="•"/>
            </a:pPr>
            <a:r>
              <a:rPr lang="en-US" sz="1500" kern="1200" dirty="0">
                <a:solidFill>
                  <a:schemeClr val="tx1"/>
                </a:solidFill>
                <a:latin typeface="+mn-lt"/>
                <a:ea typeface="+mn-ea"/>
                <a:cs typeface="+mn-cs"/>
              </a:rPr>
              <a:t>RN turnover stands at 22.5%.</a:t>
            </a:r>
          </a:p>
          <a:p>
            <a:pPr marL="285750" lvl="6" indent="-285750">
              <a:lnSpc>
                <a:spcPct val="90000"/>
              </a:lnSpc>
              <a:spcAft>
                <a:spcPts val="600"/>
              </a:spcAft>
              <a:buFont typeface="Arial" panose="020B0604020202020204" pitchFamily="34" charset="0"/>
              <a:buChar char="•"/>
            </a:pPr>
            <a:r>
              <a:rPr lang="en-US" sz="1500" kern="1200" dirty="0">
                <a:solidFill>
                  <a:schemeClr val="tx1"/>
                </a:solidFill>
                <a:latin typeface="+mn-lt"/>
                <a:ea typeface="+mn-ea"/>
                <a:cs typeface="+mn-cs"/>
              </a:rPr>
              <a:t>Lowest – Surgical Services (16.0%), Women's Care (17.2%), and Pediatrics (17.1%).</a:t>
            </a:r>
          </a:p>
          <a:p>
            <a:pPr marL="285750" lvl="6" indent="-285750">
              <a:lnSpc>
                <a:spcPct val="90000"/>
              </a:lnSpc>
              <a:spcAft>
                <a:spcPts val="600"/>
              </a:spcAft>
              <a:buFont typeface="Arial" panose="020B0604020202020204" pitchFamily="34" charset="0"/>
              <a:buChar char="•"/>
            </a:pPr>
            <a:r>
              <a:rPr lang="en-US" sz="1500" kern="1200" dirty="0">
                <a:solidFill>
                  <a:schemeClr val="tx1"/>
                </a:solidFill>
                <a:latin typeface="+mn-lt"/>
                <a:ea typeface="+mn-ea"/>
                <a:cs typeface="+mn-cs"/>
              </a:rPr>
              <a:t>Highest – Med/Surg (23.1%), Step down (23.7%), and Telemetry (27.1%).</a:t>
            </a:r>
          </a:p>
          <a:p>
            <a:pPr lvl="6" indent="-228600">
              <a:lnSpc>
                <a:spcPct val="90000"/>
              </a:lnSpc>
              <a:spcAft>
                <a:spcPts val="600"/>
              </a:spcAft>
              <a:buFont typeface="Arial" panose="020B0604020202020204" pitchFamily="34" charset="0"/>
              <a:buChar char="•"/>
            </a:pPr>
            <a:endParaRPr lang="en-US" sz="15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endParaRPr lang="en-US" sz="1500" kern="1200" dirty="0">
              <a:solidFill>
                <a:schemeClr val="tx1"/>
              </a:solidFill>
              <a:latin typeface="+mn-lt"/>
              <a:ea typeface="+mn-ea"/>
              <a:cs typeface="+mn-cs"/>
            </a:endParaRPr>
          </a:p>
        </p:txBody>
      </p:sp>
      <p:pic>
        <p:nvPicPr>
          <p:cNvPr id="5" name="Picture 4">
            <a:extLst>
              <a:ext uri="{FF2B5EF4-FFF2-40B4-BE49-F238E27FC236}">
                <a16:creationId xmlns:a16="http://schemas.microsoft.com/office/drawing/2014/main" id="{94854ADA-C623-4487-9B5C-FF38C071CFC2}"/>
              </a:ext>
            </a:extLst>
          </p:cNvPr>
          <p:cNvPicPr>
            <a:picLocks noChangeAspect="1"/>
          </p:cNvPicPr>
          <p:nvPr/>
        </p:nvPicPr>
        <p:blipFill>
          <a:blip r:embed="rId3"/>
          <a:stretch>
            <a:fillRect/>
          </a:stretch>
        </p:blipFill>
        <p:spPr>
          <a:xfrm>
            <a:off x="3665003" y="1346479"/>
            <a:ext cx="5388562" cy="2580073"/>
          </a:xfrm>
          <a:prstGeom prst="rect">
            <a:avLst/>
          </a:prstGeom>
        </p:spPr>
      </p:pic>
      <p:sp>
        <p:nvSpPr>
          <p:cNvPr id="8" name="TextBox 7">
            <a:extLst>
              <a:ext uri="{FF2B5EF4-FFF2-40B4-BE49-F238E27FC236}">
                <a16:creationId xmlns:a16="http://schemas.microsoft.com/office/drawing/2014/main" id="{6DD2B153-2BCD-4A30-8E06-E2B221C2E4F4}"/>
              </a:ext>
            </a:extLst>
          </p:cNvPr>
          <p:cNvSpPr txBox="1"/>
          <p:nvPr/>
        </p:nvSpPr>
        <p:spPr>
          <a:xfrm>
            <a:off x="4625849" y="3888712"/>
            <a:ext cx="3466870" cy="230832"/>
          </a:xfrm>
          <a:prstGeom prst="rect">
            <a:avLst/>
          </a:prstGeom>
          <a:noFill/>
        </p:spPr>
        <p:txBody>
          <a:bodyPr wrap="square">
            <a:spAutoFit/>
          </a:bodyPr>
          <a:lstStyle/>
          <a:p>
            <a:pPr>
              <a:lnSpc>
                <a:spcPct val="90000"/>
              </a:lnSpc>
              <a:spcAft>
                <a:spcPts val="600"/>
              </a:spcAft>
            </a:pPr>
            <a:r>
              <a:rPr lang="en-US" sz="1000" kern="1200" dirty="0">
                <a:solidFill>
                  <a:schemeClr val="tx1"/>
                </a:solidFill>
                <a:latin typeface="+mn-lt"/>
                <a:ea typeface="+mn-ea"/>
                <a:cs typeface="+mn-cs"/>
              </a:rPr>
              <a:t>*2023 NSI National Health Care Retention &amp; RN Staffing Report</a:t>
            </a:r>
          </a:p>
        </p:txBody>
      </p:sp>
      <p:sp>
        <p:nvSpPr>
          <p:cNvPr id="9" name="Title 1">
            <a:extLst>
              <a:ext uri="{FF2B5EF4-FFF2-40B4-BE49-F238E27FC236}">
                <a16:creationId xmlns:a16="http://schemas.microsoft.com/office/drawing/2014/main" id="{3DB76E89-A389-40BD-9C01-8A0F92806754}"/>
              </a:ext>
            </a:extLst>
          </p:cNvPr>
          <p:cNvSpPr txBox="1">
            <a:spLocks/>
          </p:cNvSpPr>
          <p:nvPr/>
        </p:nvSpPr>
        <p:spPr>
          <a:xfrm>
            <a:off x="628650" y="457200"/>
            <a:ext cx="3011890" cy="998129"/>
          </a:xfrm>
          <a:prstGeom prst="rect">
            <a:avLst/>
          </a:prstGeom>
        </p:spPr>
        <p:txBody>
          <a:bodyPr spcFirstLastPara="1" vert="horz" wrap="square" lIns="91440" tIns="45720" rIns="91440" bIns="45720" rtlCol="0" anchor="ctr" anchorCtr="0">
            <a:noAutofit/>
          </a:bodyPr>
          <a:lstStyle>
            <a:lvl1pPr lvl="0" algn="l" defTabSz="914400" rtl="0" eaLnBrk="1" latinLnBrk="0" hangingPunct="1">
              <a:lnSpc>
                <a:spcPct val="90000"/>
              </a:lnSpc>
              <a:spcBef>
                <a:spcPts val="0"/>
              </a:spcBef>
              <a:spcAft>
                <a:spcPts val="0"/>
              </a:spcAft>
              <a:buSzPts val="3000"/>
              <a:buNone/>
              <a:defRPr sz="3600" b="1" i="0" kern="1200">
                <a:solidFill>
                  <a:srgbClr val="454F5B"/>
                </a:solidFill>
                <a:latin typeface="Barlow ExtraBold" pitchFamily="2" charset="77"/>
                <a:ea typeface="+mj-ea"/>
                <a:cs typeface="+mj-cs"/>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pPr>
              <a:spcBef>
                <a:spcPct val="0"/>
              </a:spcBef>
              <a:buClrTx/>
              <a:buFontTx/>
            </a:pPr>
            <a:r>
              <a:rPr lang="en-US" sz="3000" dirty="0">
                <a:solidFill>
                  <a:schemeClr val="tx1"/>
                </a:solidFill>
                <a:latin typeface="+mj-lt"/>
              </a:rPr>
              <a:t>National Turnover</a:t>
            </a:r>
          </a:p>
        </p:txBody>
      </p:sp>
    </p:spTree>
    <p:extLst>
      <p:ext uri="{BB962C8B-B14F-4D97-AF65-F5344CB8AC3E}">
        <p14:creationId xmlns:p14="http://schemas.microsoft.com/office/powerpoint/2010/main" val="132572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51435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85D73FD-AE91-471C-BF4B-56F9A50AB99D}"/>
              </a:ext>
            </a:extLst>
          </p:cNvPr>
          <p:cNvSpPr>
            <a:spLocks noGrp="1"/>
          </p:cNvSpPr>
          <p:nvPr>
            <p:ph type="title"/>
          </p:nvPr>
        </p:nvSpPr>
        <p:spPr>
          <a:xfrm>
            <a:off x="628650" y="457200"/>
            <a:ext cx="3011890" cy="998129"/>
          </a:xfrm>
        </p:spPr>
        <p:txBody>
          <a:bodyPr vert="horz" lIns="91440" tIns="45720" rIns="91440" bIns="45720" rtlCol="0" anchor="ctr">
            <a:noAutofit/>
          </a:bodyPr>
          <a:lstStyle/>
          <a:p>
            <a:pPr>
              <a:spcBef>
                <a:spcPct val="0"/>
              </a:spcBef>
            </a:pPr>
            <a:r>
              <a:rPr lang="en-US" sz="3000" kern="1200" dirty="0">
                <a:solidFill>
                  <a:schemeClr val="tx1"/>
                </a:solidFill>
                <a:latin typeface="+mj-lt"/>
                <a:ea typeface="+mj-ea"/>
                <a:cs typeface="+mj-cs"/>
              </a:rPr>
              <a:t>National Nursing Turnover by Region </a:t>
            </a:r>
          </a:p>
        </p:txBody>
      </p:sp>
      <p:sp>
        <p:nvSpPr>
          <p:cNvPr id="6" name="TextBox 5">
            <a:extLst>
              <a:ext uri="{FF2B5EF4-FFF2-40B4-BE49-F238E27FC236}">
                <a16:creationId xmlns:a16="http://schemas.microsoft.com/office/drawing/2014/main" id="{3198ABCD-449D-408C-B0E7-90CB210BF5A6}"/>
              </a:ext>
            </a:extLst>
          </p:cNvPr>
          <p:cNvSpPr txBox="1"/>
          <p:nvPr/>
        </p:nvSpPr>
        <p:spPr>
          <a:xfrm>
            <a:off x="628650" y="1895405"/>
            <a:ext cx="2570251" cy="293144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500" kern="1200" dirty="0">
                <a:solidFill>
                  <a:schemeClr val="tx1"/>
                </a:solidFill>
                <a:latin typeface="+mn-lt"/>
                <a:ea typeface="+mn-ea"/>
                <a:cs typeface="+mn-cs"/>
              </a:rPr>
              <a:t>Greatest retention capacity is a hospital with less than 200 beds in the North-Central Region.</a:t>
            </a:r>
          </a:p>
          <a:p>
            <a:pPr marL="285750" indent="-228600">
              <a:lnSpc>
                <a:spcPct val="90000"/>
              </a:lnSpc>
              <a:spcAft>
                <a:spcPts val="600"/>
              </a:spcAft>
              <a:buFont typeface="Arial" panose="020B0604020202020204" pitchFamily="34" charset="0"/>
              <a:buChar char="•"/>
            </a:pPr>
            <a:r>
              <a:rPr lang="en-US" sz="1500" kern="1200" dirty="0">
                <a:solidFill>
                  <a:schemeClr val="tx1"/>
                </a:solidFill>
                <a:latin typeface="+mn-lt"/>
                <a:ea typeface="+mn-ea"/>
                <a:cs typeface="+mn-cs"/>
              </a:rPr>
              <a:t>Conversely, a hospital with the highest turnover is a facility in the South-East or West with between 200 to 349 beds.</a:t>
            </a:r>
          </a:p>
        </p:txBody>
      </p:sp>
      <p:pic>
        <p:nvPicPr>
          <p:cNvPr id="5" name="Picture 4">
            <a:extLst>
              <a:ext uri="{FF2B5EF4-FFF2-40B4-BE49-F238E27FC236}">
                <a16:creationId xmlns:a16="http://schemas.microsoft.com/office/drawing/2014/main" id="{0AEBBDFC-6281-42DC-9711-24630D8F4077}"/>
              </a:ext>
            </a:extLst>
          </p:cNvPr>
          <p:cNvPicPr>
            <a:picLocks noChangeAspect="1"/>
          </p:cNvPicPr>
          <p:nvPr/>
        </p:nvPicPr>
        <p:blipFill>
          <a:blip r:embed="rId2"/>
          <a:stretch>
            <a:fillRect/>
          </a:stretch>
        </p:blipFill>
        <p:spPr>
          <a:xfrm>
            <a:off x="4084092" y="1034174"/>
            <a:ext cx="4616356" cy="3092957"/>
          </a:xfrm>
          <a:prstGeom prst="rect">
            <a:avLst/>
          </a:prstGeom>
        </p:spPr>
      </p:pic>
      <p:sp>
        <p:nvSpPr>
          <p:cNvPr id="14" name="TextBox 13">
            <a:extLst>
              <a:ext uri="{FF2B5EF4-FFF2-40B4-BE49-F238E27FC236}">
                <a16:creationId xmlns:a16="http://schemas.microsoft.com/office/drawing/2014/main" id="{C34C927E-22CF-492D-9CDD-EB4348E5BACF}"/>
              </a:ext>
            </a:extLst>
          </p:cNvPr>
          <p:cNvSpPr txBox="1"/>
          <p:nvPr/>
        </p:nvSpPr>
        <p:spPr>
          <a:xfrm>
            <a:off x="4084092" y="4459369"/>
            <a:ext cx="4616356" cy="309295"/>
          </a:xfrm>
          <a:prstGeom prst="rect">
            <a:avLst/>
          </a:prstGeom>
          <a:solidFill>
            <a:srgbClr val="000000">
              <a:alpha val="50000"/>
            </a:srgbClr>
          </a:solidFill>
          <a:ln>
            <a:noFill/>
          </a:ln>
        </p:spPr>
        <p:txBody>
          <a:bodyPr wrap="square">
            <a:noAutofit/>
          </a:bodyPr>
          <a:lstStyle/>
          <a:p>
            <a:pPr algn="ctr">
              <a:lnSpc>
                <a:spcPct val="90000"/>
              </a:lnSpc>
              <a:spcAft>
                <a:spcPts val="600"/>
              </a:spcAft>
            </a:pPr>
            <a:r>
              <a:rPr lang="en-US" sz="950" kern="1200">
                <a:solidFill>
                  <a:srgbClr val="FFFFFF"/>
                </a:solidFill>
                <a:latin typeface="+mn-lt"/>
                <a:ea typeface="+mn-ea"/>
                <a:cs typeface="+mn-cs"/>
              </a:rPr>
              <a:t>*2023 NSI National Health Care Retention &amp; RN Staffing Report</a:t>
            </a:r>
          </a:p>
        </p:txBody>
      </p:sp>
    </p:spTree>
    <p:extLst>
      <p:ext uri="{BB962C8B-B14F-4D97-AF65-F5344CB8AC3E}">
        <p14:creationId xmlns:p14="http://schemas.microsoft.com/office/powerpoint/2010/main" val="307640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1E4C8E3-2810-476B-8A80-3C95493A33C5}"/>
              </a:ext>
            </a:extLst>
          </p:cNvPr>
          <p:cNvSpPr>
            <a:spLocks noGrp="1"/>
          </p:cNvSpPr>
          <p:nvPr>
            <p:ph type="title"/>
          </p:nvPr>
        </p:nvSpPr>
        <p:spPr>
          <a:xfrm>
            <a:off x="628650" y="2998513"/>
            <a:ext cx="2986391" cy="1662385"/>
          </a:xfrm>
        </p:spPr>
        <p:txBody>
          <a:bodyPr vert="horz" lIns="91440" tIns="45720" rIns="91440" bIns="45720" rtlCol="0" anchor="ctr">
            <a:normAutofit/>
          </a:bodyPr>
          <a:lstStyle/>
          <a:p>
            <a:pPr>
              <a:spcBef>
                <a:spcPct val="0"/>
              </a:spcBef>
            </a:pPr>
            <a:r>
              <a:rPr lang="en-US" sz="3000" kern="1200" dirty="0">
                <a:solidFill>
                  <a:schemeClr val="tx1"/>
                </a:solidFill>
                <a:latin typeface="+mj-lt"/>
                <a:ea typeface="+mj-ea"/>
                <a:cs typeface="+mj-cs"/>
              </a:rPr>
              <a:t>National Nursing Vacancy Rate</a:t>
            </a:r>
          </a:p>
        </p:txBody>
      </p:sp>
      <p:sp>
        <p:nvSpPr>
          <p:cNvPr id="13" name="Arc 12">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6538384" y="2504456"/>
            <a:ext cx="2240924"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5ACE28D-CB95-4A9E-B0D2-65C7E1CBD9B1}"/>
              </a:ext>
            </a:extLst>
          </p:cNvPr>
          <p:cNvPicPr>
            <a:picLocks noChangeAspect="1"/>
          </p:cNvPicPr>
          <p:nvPr/>
        </p:nvPicPr>
        <p:blipFill>
          <a:blip r:embed="rId3"/>
          <a:stretch>
            <a:fillRect/>
          </a:stretch>
        </p:blipFill>
        <p:spPr>
          <a:xfrm>
            <a:off x="1100053" y="540673"/>
            <a:ext cx="7136271" cy="1913435"/>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6" name="TextBox 5">
            <a:extLst>
              <a:ext uri="{FF2B5EF4-FFF2-40B4-BE49-F238E27FC236}">
                <a16:creationId xmlns:a16="http://schemas.microsoft.com/office/drawing/2014/main" id="{161FF55E-034A-49BF-A73E-F1553394EB68}"/>
              </a:ext>
            </a:extLst>
          </p:cNvPr>
          <p:cNvSpPr txBox="1"/>
          <p:nvPr/>
        </p:nvSpPr>
        <p:spPr>
          <a:xfrm>
            <a:off x="3900138" y="3274859"/>
            <a:ext cx="4336186" cy="1662384"/>
          </a:xfrm>
          <a:prstGeom prst="rect">
            <a:avLst/>
          </a:prstGeom>
        </p:spPr>
        <p:txBody>
          <a:bodyPr vert="horz" lIns="91440" tIns="45720" rIns="91440" bIns="45720" rtlCol="0">
            <a:normAutofit/>
          </a:bodyPr>
          <a:lstStyle/>
          <a:p>
            <a:pPr marL="285750" indent="-285750">
              <a:lnSpc>
                <a:spcPct val="90000"/>
              </a:lnSpc>
              <a:spcAft>
                <a:spcPts val="600"/>
              </a:spcAft>
              <a:buFont typeface="Arial" panose="020B0604020202020204" pitchFamily="34" charset="0"/>
              <a:buChar char="•"/>
            </a:pPr>
            <a:r>
              <a:rPr lang="en-US" kern="1200" dirty="0">
                <a:solidFill>
                  <a:schemeClr val="tx1"/>
                </a:solidFill>
                <a:latin typeface="+mn-lt"/>
                <a:ea typeface="+mn-ea"/>
                <a:cs typeface="+mn-cs"/>
              </a:rPr>
              <a:t>Average RN Vacancy Rate 15.7%.</a:t>
            </a:r>
          </a:p>
          <a:p>
            <a:pPr marL="285750" indent="-285750">
              <a:lnSpc>
                <a:spcPct val="90000"/>
              </a:lnSpc>
              <a:spcAft>
                <a:spcPts val="600"/>
              </a:spcAft>
              <a:buFont typeface="Arial" panose="020B0604020202020204" pitchFamily="34" charset="0"/>
              <a:buChar char="•"/>
            </a:pPr>
            <a:r>
              <a:rPr lang="en-US" kern="1200" dirty="0">
                <a:solidFill>
                  <a:schemeClr val="tx1"/>
                </a:solidFill>
                <a:latin typeface="+mn-lt"/>
                <a:ea typeface="+mn-ea"/>
                <a:cs typeface="+mn-cs"/>
              </a:rPr>
              <a:t>75.4% of hospitals reported a vacancy rate &gt; 10%</a:t>
            </a:r>
          </a:p>
          <a:p>
            <a:pPr marL="285750" indent="-285750">
              <a:lnSpc>
                <a:spcPct val="90000"/>
              </a:lnSpc>
              <a:spcAft>
                <a:spcPts val="600"/>
              </a:spcAft>
              <a:buFont typeface="Arial" panose="020B0604020202020204" pitchFamily="34" charset="0"/>
              <a:buChar char="•"/>
            </a:pPr>
            <a:r>
              <a:rPr lang="en-US" kern="1200" dirty="0">
                <a:solidFill>
                  <a:schemeClr val="tx1"/>
                </a:solidFill>
                <a:latin typeface="+mn-lt"/>
                <a:ea typeface="+mn-ea"/>
                <a:cs typeface="+mn-cs"/>
              </a:rPr>
              <a:t>The average time to recruit an experienced RN ranged from 61 to 120 days. </a:t>
            </a:r>
          </a:p>
          <a:p>
            <a:pPr marL="285750" indent="-285750">
              <a:lnSpc>
                <a:spcPct val="90000"/>
              </a:lnSpc>
              <a:spcAft>
                <a:spcPts val="600"/>
              </a:spcAft>
              <a:buFont typeface="Arial" panose="020B0604020202020204" pitchFamily="34" charset="0"/>
              <a:buChar char="•"/>
            </a:pPr>
            <a:r>
              <a:rPr lang="en-US" kern="1200" dirty="0">
                <a:solidFill>
                  <a:schemeClr val="tx1"/>
                </a:solidFill>
                <a:latin typeface="+mn-lt"/>
                <a:ea typeface="+mn-ea"/>
                <a:cs typeface="+mn-cs"/>
              </a:rPr>
              <a:t>Average time to fill a vacancy, regardless of specialty, is 95 days (8 day increase from 2021).</a:t>
            </a:r>
          </a:p>
          <a:p>
            <a:pPr indent="-228600">
              <a:lnSpc>
                <a:spcPct val="90000"/>
              </a:lnSpc>
              <a:spcAft>
                <a:spcPts val="600"/>
              </a:spcAft>
              <a:buFont typeface="Arial" panose="020B0604020202020204" pitchFamily="34" charset="0"/>
              <a:buChar char="•"/>
            </a:pPr>
            <a:endParaRPr lang="en-US" kern="1200" dirty="0">
              <a:solidFill>
                <a:schemeClr val="tx1"/>
              </a:solidFill>
              <a:latin typeface="+mn-lt"/>
              <a:ea typeface="+mn-ea"/>
              <a:cs typeface="+mn-cs"/>
            </a:endParaRPr>
          </a:p>
        </p:txBody>
      </p:sp>
      <p:sp>
        <p:nvSpPr>
          <p:cNvPr id="12" name="TextBox 11">
            <a:extLst>
              <a:ext uri="{FF2B5EF4-FFF2-40B4-BE49-F238E27FC236}">
                <a16:creationId xmlns:a16="http://schemas.microsoft.com/office/drawing/2014/main" id="{CB515C79-508A-488B-9D73-8EB773CA8F6C}"/>
              </a:ext>
            </a:extLst>
          </p:cNvPr>
          <p:cNvSpPr txBox="1"/>
          <p:nvPr/>
        </p:nvSpPr>
        <p:spPr>
          <a:xfrm>
            <a:off x="2669875" y="2660365"/>
            <a:ext cx="3804247" cy="261610"/>
          </a:xfrm>
          <a:prstGeom prst="rect">
            <a:avLst/>
          </a:prstGeom>
          <a:noFill/>
        </p:spPr>
        <p:txBody>
          <a:bodyPr wrap="none" rtlCol="0">
            <a:spAutoFit/>
          </a:bodyPr>
          <a:lstStyle/>
          <a:p>
            <a:r>
              <a:rPr lang="en-US" sz="1100" dirty="0">
                <a:latin typeface="+mn-lt"/>
              </a:rPr>
              <a:t>*2023 NSI National Health Care Retention &amp; RN Staffing Report</a:t>
            </a:r>
          </a:p>
        </p:txBody>
      </p:sp>
    </p:spTree>
    <p:extLst>
      <p:ext uri="{BB962C8B-B14F-4D97-AF65-F5344CB8AC3E}">
        <p14:creationId xmlns:p14="http://schemas.microsoft.com/office/powerpoint/2010/main" val="46784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85BEA-B49E-4268-9EC9-F984EA6B740A}"/>
              </a:ext>
            </a:extLst>
          </p:cNvPr>
          <p:cNvSpPr>
            <a:spLocks noGrp="1"/>
          </p:cNvSpPr>
          <p:nvPr>
            <p:ph type="title"/>
          </p:nvPr>
        </p:nvSpPr>
        <p:spPr>
          <a:xfrm>
            <a:off x="614238" y="3172569"/>
            <a:ext cx="2787835" cy="1350124"/>
          </a:xfrm>
        </p:spPr>
        <p:txBody>
          <a:bodyPr vert="horz" lIns="91440" tIns="45720" rIns="91440" bIns="45720" rtlCol="0" anchor="t">
            <a:normAutofit/>
          </a:bodyPr>
          <a:lstStyle/>
          <a:p>
            <a:pPr algn="r">
              <a:spcBef>
                <a:spcPct val="0"/>
              </a:spcBef>
            </a:pPr>
            <a:r>
              <a:rPr lang="en-US" sz="3000" kern="1200" dirty="0">
                <a:solidFill>
                  <a:schemeClr val="tx1"/>
                </a:solidFill>
                <a:latin typeface="+mj-lt"/>
                <a:ea typeface="+mj-ea"/>
                <a:cs typeface="+mj-cs"/>
              </a:rPr>
              <a:t>National Travel &amp; Agency Use</a:t>
            </a:r>
          </a:p>
        </p:txBody>
      </p:sp>
      <p:pic>
        <p:nvPicPr>
          <p:cNvPr id="5" name="Picture 4">
            <a:extLst>
              <a:ext uri="{FF2B5EF4-FFF2-40B4-BE49-F238E27FC236}">
                <a16:creationId xmlns:a16="http://schemas.microsoft.com/office/drawing/2014/main" id="{FC22D225-73D9-494C-AE83-C669B6D2CDA6}"/>
              </a:ext>
            </a:extLst>
          </p:cNvPr>
          <p:cNvPicPr>
            <a:picLocks noChangeAspect="1"/>
          </p:cNvPicPr>
          <p:nvPr/>
        </p:nvPicPr>
        <p:blipFill>
          <a:blip r:embed="rId2"/>
          <a:stretch>
            <a:fillRect/>
          </a:stretch>
        </p:blipFill>
        <p:spPr>
          <a:xfrm>
            <a:off x="1162420" y="342900"/>
            <a:ext cx="6864881" cy="2591493"/>
          </a:xfrm>
          <a:prstGeom prst="rect">
            <a:avLst/>
          </a:prstGeom>
        </p:spPr>
      </p:pic>
      <p:sp>
        <p:nvSpPr>
          <p:cNvPr id="6" name="TextBox 5">
            <a:extLst>
              <a:ext uri="{FF2B5EF4-FFF2-40B4-BE49-F238E27FC236}">
                <a16:creationId xmlns:a16="http://schemas.microsoft.com/office/drawing/2014/main" id="{1AC2CAE5-7F84-4A8E-8D99-83DE1F136603}"/>
              </a:ext>
            </a:extLst>
          </p:cNvPr>
          <p:cNvSpPr txBox="1"/>
          <p:nvPr/>
        </p:nvSpPr>
        <p:spPr>
          <a:xfrm>
            <a:off x="3934811" y="3228797"/>
            <a:ext cx="4676451" cy="1350123"/>
          </a:xfrm>
          <a:prstGeom prst="rect">
            <a:avLst/>
          </a:prstGeom>
        </p:spPr>
        <p:txBody>
          <a:bodyPr vert="horz" lIns="91440" tIns="45720" rIns="91440" bIns="45720" rtlCol="0" anchor="t">
            <a:normAutofit fontScale="85000" lnSpcReduction="10000"/>
          </a:bodyPr>
          <a:lstStyle/>
          <a:p>
            <a:pPr marL="285750" indent="-285750">
              <a:lnSpc>
                <a:spcPct val="90000"/>
              </a:lnSpc>
              <a:spcAft>
                <a:spcPts val="600"/>
              </a:spcAft>
              <a:buFont typeface="Arial" panose="020B0604020202020204" pitchFamily="34" charset="0"/>
              <a:buChar char="•"/>
            </a:pPr>
            <a:r>
              <a:rPr lang="en-US" kern="1200" dirty="0">
                <a:solidFill>
                  <a:schemeClr val="tx1"/>
                </a:solidFill>
                <a:latin typeface="+mn-lt"/>
                <a:ea typeface="+mn-ea"/>
                <a:cs typeface="+mn-cs"/>
              </a:rPr>
              <a:t>Hospitals were asked to project travel use over the next 12 months. </a:t>
            </a:r>
          </a:p>
          <a:p>
            <a:pPr marL="285750" indent="-285750">
              <a:lnSpc>
                <a:spcPct val="90000"/>
              </a:lnSpc>
              <a:spcAft>
                <a:spcPts val="600"/>
              </a:spcAft>
              <a:buFont typeface="Arial" panose="020B0604020202020204" pitchFamily="34" charset="0"/>
              <a:buChar char="•"/>
            </a:pPr>
            <a:r>
              <a:rPr lang="en-US" kern="1200" dirty="0">
                <a:solidFill>
                  <a:schemeClr val="tx1"/>
                </a:solidFill>
                <a:latin typeface="+mn-lt"/>
                <a:ea typeface="+mn-ea"/>
                <a:cs typeface="+mn-cs"/>
              </a:rPr>
              <a:t>Approximately eighty percent (78.9%) of hospitals anticipate using the same number of supplemental staff in 2023. </a:t>
            </a:r>
          </a:p>
          <a:p>
            <a:pPr marL="285750" indent="-285750">
              <a:lnSpc>
                <a:spcPct val="90000"/>
              </a:lnSpc>
              <a:spcAft>
                <a:spcPts val="600"/>
              </a:spcAft>
              <a:buFont typeface="Arial" panose="020B0604020202020204" pitchFamily="34" charset="0"/>
              <a:buChar char="•"/>
            </a:pPr>
            <a:r>
              <a:rPr lang="en-US" kern="1200" dirty="0">
                <a:solidFill>
                  <a:schemeClr val="tx1"/>
                </a:solidFill>
                <a:latin typeface="+mn-lt"/>
                <a:ea typeface="+mn-ea"/>
                <a:cs typeface="+mn-cs"/>
              </a:rPr>
              <a:t>While RN travel pay remains high and varies by geography and specialty, nationally it has decreased 20.4%. </a:t>
            </a:r>
          </a:p>
          <a:p>
            <a:pPr marL="285750" indent="-285750">
              <a:lnSpc>
                <a:spcPct val="90000"/>
              </a:lnSpc>
              <a:spcAft>
                <a:spcPts val="600"/>
              </a:spcAft>
              <a:buFont typeface="Arial" panose="020B0604020202020204" pitchFamily="34" charset="0"/>
              <a:buChar char="•"/>
            </a:pPr>
            <a:r>
              <a:rPr lang="en-US" kern="1200" dirty="0">
                <a:solidFill>
                  <a:schemeClr val="tx1"/>
                </a:solidFill>
                <a:latin typeface="+mn-lt"/>
                <a:ea typeface="+mn-ea"/>
                <a:cs typeface="+mn-cs"/>
              </a:rPr>
              <a:t>Converting 20 agency RNs to staff can save hospitals just over $3M.</a:t>
            </a:r>
          </a:p>
        </p:txBody>
      </p:sp>
      <p:sp>
        <p:nvSpPr>
          <p:cNvPr id="13" name="Rectangle 12">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804587"/>
            <a:ext cx="9143998" cy="34633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4804586"/>
            <a:ext cx="3057523" cy="3482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336F65-9189-4525-89B4-BA4433426CAF}"/>
              </a:ext>
            </a:extLst>
          </p:cNvPr>
          <p:cNvSpPr txBox="1"/>
          <p:nvPr/>
        </p:nvSpPr>
        <p:spPr>
          <a:xfrm>
            <a:off x="2728003" y="2745703"/>
            <a:ext cx="3804247" cy="261610"/>
          </a:xfrm>
          <a:prstGeom prst="rect">
            <a:avLst/>
          </a:prstGeom>
          <a:noFill/>
        </p:spPr>
        <p:txBody>
          <a:bodyPr wrap="none" rtlCol="0">
            <a:spAutoFit/>
          </a:bodyPr>
          <a:lstStyle/>
          <a:p>
            <a:r>
              <a:rPr lang="en-US" sz="1100" dirty="0">
                <a:latin typeface="+mn-lt"/>
              </a:rPr>
              <a:t>*2023 NSI National Health Care Retention &amp; RN Staffing Report</a:t>
            </a:r>
          </a:p>
        </p:txBody>
      </p:sp>
    </p:spTree>
    <p:extLst>
      <p:ext uri="{BB962C8B-B14F-4D97-AF65-F5344CB8AC3E}">
        <p14:creationId xmlns:p14="http://schemas.microsoft.com/office/powerpoint/2010/main" val="187308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dirty="0">
                <a:latin typeface="+mj-lt"/>
              </a:rPr>
              <a:t>C</a:t>
            </a:r>
            <a:r>
              <a:rPr lang="en-US" sz="3000" dirty="0">
                <a:latin typeface="+mj-lt"/>
              </a:rPr>
              <a:t>a</a:t>
            </a:r>
            <a:r>
              <a:rPr lang="en" sz="3000" dirty="0">
                <a:latin typeface="+mj-lt"/>
              </a:rPr>
              <a:t>re New England Health System</a:t>
            </a:r>
            <a:endParaRPr sz="3000" dirty="0">
              <a:latin typeface="+mj-lt"/>
            </a:endParaRPr>
          </a:p>
        </p:txBody>
      </p:sp>
      <p:sp>
        <p:nvSpPr>
          <p:cNvPr id="128" name="Google Shape;128;p1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latin typeface="+mj-lt"/>
              </a:rPr>
              <a:t>Butler </a:t>
            </a:r>
            <a:endParaRPr b="1" dirty="0">
              <a:latin typeface="+mj-lt"/>
            </a:endParaRPr>
          </a:p>
          <a:p>
            <a:pPr marL="0" lvl="0" indent="0" algn="l" rtl="0">
              <a:spcBef>
                <a:spcPts val="600"/>
              </a:spcBef>
              <a:spcAft>
                <a:spcPts val="0"/>
              </a:spcAft>
              <a:buNone/>
            </a:pPr>
            <a:r>
              <a:rPr lang="en-US" sz="1200" b="0" i="0" dirty="0">
                <a:solidFill>
                  <a:srgbClr val="717171"/>
                </a:solidFill>
                <a:effectLst/>
                <a:latin typeface="+mn-lt"/>
              </a:rPr>
              <a:t>Butler Hospital is the premier treatment, teaching and research hospital for psychiatric, movement and memory disorders, serving Rhode Island and southeastern Massachusetts. Butler offers acute inpatient and partial hospital services for psychiatric and substance abuse treatment for adults and adolescents and includes a state-of-the-art senior treatment center.</a:t>
            </a:r>
            <a:endParaRPr sz="1200" dirty="0">
              <a:latin typeface="+mn-lt"/>
            </a:endParaRPr>
          </a:p>
        </p:txBody>
      </p:sp>
      <p:sp>
        <p:nvSpPr>
          <p:cNvPr id="129" name="Google Shape;129;p19"/>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latin typeface="+mj-lt"/>
              </a:rPr>
              <a:t>Kent </a:t>
            </a:r>
          </a:p>
          <a:p>
            <a:pPr marL="0" lvl="0" indent="0" algn="l" rtl="0">
              <a:spcBef>
                <a:spcPts val="600"/>
              </a:spcBef>
              <a:spcAft>
                <a:spcPts val="0"/>
              </a:spcAft>
              <a:buNone/>
            </a:pPr>
            <a:r>
              <a:rPr lang="en-US" sz="1200" b="0" i="0" dirty="0">
                <a:solidFill>
                  <a:srgbClr val="717171"/>
                </a:solidFill>
                <a:effectLst/>
                <a:latin typeface="+mn-lt"/>
              </a:rPr>
              <a:t>Kent Hospital, the second-largest hospital in Rhode Island, provides a full spectrum of primary and acute care services. Kent Hospital is an affiliate of the University of New England College of Osteopathic Medicine (UNECOM) for medical education.</a:t>
            </a:r>
            <a:endParaRPr sz="1200" b="1" dirty="0">
              <a:latin typeface="+mn-lt"/>
            </a:endParaRPr>
          </a:p>
        </p:txBody>
      </p:sp>
      <p:sp>
        <p:nvSpPr>
          <p:cNvPr id="130" name="Google Shape;130;p19"/>
          <p:cNvSpPr txBox="1">
            <a:spLocks noGrp="1"/>
          </p:cNvSpPr>
          <p:nvPr>
            <p:ph type="body" idx="3"/>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latin typeface="+mj-lt"/>
              </a:rPr>
              <a:t>Woman &amp; Infants</a:t>
            </a:r>
            <a:endParaRPr b="1" dirty="0">
              <a:latin typeface="+mj-lt"/>
            </a:endParaRPr>
          </a:p>
          <a:p>
            <a:pPr marL="0" lvl="0" indent="0" algn="l" rtl="0">
              <a:spcBef>
                <a:spcPts val="600"/>
              </a:spcBef>
              <a:spcAft>
                <a:spcPts val="0"/>
              </a:spcAft>
              <a:buNone/>
            </a:pPr>
            <a:r>
              <a:rPr lang="en-US" sz="1200" b="0" i="0" dirty="0">
                <a:solidFill>
                  <a:srgbClr val="717171"/>
                </a:solidFill>
                <a:effectLst/>
                <a:latin typeface="+mn-lt"/>
              </a:rPr>
              <a:t>Women &amp; Infants Hospital is the region’s premier hospital for women and newborn children. It is the nation’s eighth busiest stand-alone obstetrical service and operates one of the nation’s largest single-family room neonatal intensive care units.</a:t>
            </a:r>
            <a:endParaRPr sz="1200" dirty="0">
              <a:latin typeface="+mn-lt"/>
            </a:endParaRPr>
          </a:p>
        </p:txBody>
      </p:sp>
      <p:sp>
        <p:nvSpPr>
          <p:cNvPr id="131" name="Google Shape;131;p1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dirty="0">
                <a:latin typeface="+mj-lt"/>
              </a:rPr>
              <a:t>Care New England H</a:t>
            </a:r>
            <a:r>
              <a:rPr lang="en-US" sz="3000" dirty="0">
                <a:latin typeface="+mj-lt"/>
              </a:rPr>
              <a:t>e</a:t>
            </a:r>
            <a:r>
              <a:rPr lang="en" sz="3000" dirty="0">
                <a:latin typeface="+mj-lt"/>
              </a:rPr>
              <a:t>alth System</a:t>
            </a:r>
            <a:endParaRPr sz="3000" dirty="0">
              <a:latin typeface="+mj-lt"/>
            </a:endParaRPr>
          </a:p>
        </p:txBody>
      </p:sp>
      <p:sp>
        <p:nvSpPr>
          <p:cNvPr id="100" name="Google Shape;100;p16"/>
          <p:cNvSpPr txBox="1">
            <a:spLocks noGrp="1"/>
          </p:cNvSpPr>
          <p:nvPr>
            <p:ph type="body" idx="1"/>
          </p:nvPr>
        </p:nvSpPr>
        <p:spPr>
          <a:prstGeom prst="rect">
            <a:avLst/>
          </a:prstGeom>
        </p:spPr>
        <p:txBody>
          <a:bodyPr spcFirstLastPara="1" wrap="square" lIns="91425" tIns="91425" rIns="91425" bIns="91425" anchor="t" anchorCtr="0">
            <a:noAutofit/>
          </a:bodyPr>
          <a:lstStyle/>
          <a:p>
            <a:pPr lvl="0" algn="l" rtl="0">
              <a:spcBef>
                <a:spcPts val="600"/>
              </a:spcBef>
              <a:spcAft>
                <a:spcPts val="0"/>
              </a:spcAft>
              <a:buSzPts val="2400"/>
            </a:pPr>
            <a:r>
              <a:rPr lang="en-US" sz="2000" dirty="0">
                <a:latin typeface="+mn-lt"/>
              </a:rPr>
              <a:t>Care New England currently employ’s 1483 nurses.</a:t>
            </a:r>
            <a:endParaRPr lang="en-US" sz="2000" dirty="0">
              <a:effectLst/>
              <a:latin typeface="+mn-lt"/>
            </a:endParaRPr>
          </a:p>
          <a:p>
            <a:pPr marL="742950" marR="0" lvl="1" indent="-285750">
              <a:lnSpc>
                <a:spcPct val="90000"/>
              </a:lnSpc>
              <a:spcBef>
                <a:spcPts val="0"/>
              </a:spcBef>
              <a:spcAft>
                <a:spcPts val="0"/>
              </a:spcAft>
              <a:buFont typeface="Arial" panose="020B0604020202020204" pitchFamily="34" charset="0"/>
              <a:buChar char="•"/>
              <a:tabLst>
                <a:tab pos="914400" algn="l"/>
              </a:tabLst>
            </a:pPr>
            <a:r>
              <a:rPr lang="en-US" sz="2000" dirty="0">
                <a:solidFill>
                  <a:srgbClr val="454F5B"/>
                </a:solidFill>
                <a:effectLst/>
                <a:latin typeface="+mn-lt"/>
                <a:ea typeface="Times New Roman" panose="02020603050405020304" pitchFamily="18" charset="0"/>
                <a:cs typeface="Times New Roman" panose="02020603050405020304" pitchFamily="18" charset="0"/>
              </a:rPr>
              <a:t>Butler Hospital - 282</a:t>
            </a:r>
            <a:endParaRPr lang="en-US" sz="2000" dirty="0">
              <a:solidFill>
                <a:srgbClr val="454F5B"/>
              </a:solidFill>
              <a:effectLst/>
              <a:latin typeface="+mn-lt"/>
              <a:ea typeface="Calibri" panose="020F0502020204030204" pitchFamily="34" charset="0"/>
              <a:cs typeface="Times New Roman" panose="02020603050405020304" pitchFamily="18" charset="0"/>
            </a:endParaRPr>
          </a:p>
          <a:p>
            <a:pPr marL="742950" marR="0" lvl="1" indent="-285750">
              <a:lnSpc>
                <a:spcPct val="90000"/>
              </a:lnSpc>
              <a:spcBef>
                <a:spcPts val="0"/>
              </a:spcBef>
              <a:spcAft>
                <a:spcPts val="0"/>
              </a:spcAft>
              <a:buFont typeface="Arial" panose="020B0604020202020204" pitchFamily="34" charset="0"/>
              <a:buChar char="•"/>
              <a:tabLst>
                <a:tab pos="914400" algn="l"/>
              </a:tabLst>
            </a:pPr>
            <a:r>
              <a:rPr lang="en-US" sz="2000" dirty="0">
                <a:solidFill>
                  <a:srgbClr val="454F5B"/>
                </a:solidFill>
                <a:effectLst/>
                <a:latin typeface="+mn-lt"/>
                <a:ea typeface="Times New Roman" panose="02020603050405020304" pitchFamily="18" charset="0"/>
                <a:cs typeface="Times New Roman" panose="02020603050405020304" pitchFamily="18" charset="0"/>
              </a:rPr>
              <a:t>Kent Hospital - 496</a:t>
            </a:r>
            <a:endParaRPr lang="en-US" sz="2000" dirty="0">
              <a:solidFill>
                <a:srgbClr val="454F5B"/>
              </a:solidFill>
              <a:effectLst/>
              <a:latin typeface="+mn-lt"/>
              <a:ea typeface="Calibri" panose="020F0502020204030204" pitchFamily="34" charset="0"/>
              <a:cs typeface="Times New Roman" panose="02020603050405020304" pitchFamily="18" charset="0"/>
            </a:endParaRPr>
          </a:p>
          <a:p>
            <a:pPr marL="742950" marR="0" lvl="1" indent="-285750">
              <a:lnSpc>
                <a:spcPct val="90000"/>
              </a:lnSpc>
              <a:spcBef>
                <a:spcPts val="0"/>
              </a:spcBef>
              <a:spcAft>
                <a:spcPts val="0"/>
              </a:spcAft>
              <a:buFont typeface="Arial" panose="020B0604020202020204" pitchFamily="34" charset="0"/>
              <a:buChar char="•"/>
              <a:tabLst>
                <a:tab pos="914400" algn="l"/>
              </a:tabLst>
            </a:pPr>
            <a:r>
              <a:rPr lang="en-US" sz="2000" dirty="0">
                <a:solidFill>
                  <a:srgbClr val="454F5B"/>
                </a:solidFill>
                <a:effectLst/>
                <a:latin typeface="+mn-lt"/>
                <a:ea typeface="Times New Roman" panose="02020603050405020304" pitchFamily="18" charset="0"/>
                <a:cs typeface="Times New Roman" panose="02020603050405020304" pitchFamily="18" charset="0"/>
              </a:rPr>
              <a:t>Women &amp; Infants - 654</a:t>
            </a:r>
            <a:endParaRPr lang="en-US" sz="2000" dirty="0">
              <a:solidFill>
                <a:srgbClr val="454F5B"/>
              </a:solidFill>
              <a:effectLst/>
              <a:latin typeface="+mn-lt"/>
              <a:ea typeface="Calibri" panose="020F0502020204030204" pitchFamily="34" charset="0"/>
              <a:cs typeface="Times New Roman" panose="02020603050405020304" pitchFamily="18" charset="0"/>
            </a:endParaRPr>
          </a:p>
          <a:p>
            <a:pPr marL="742950" marR="0" lvl="1" indent="-285750">
              <a:lnSpc>
                <a:spcPct val="90000"/>
              </a:lnSpc>
              <a:spcBef>
                <a:spcPts val="0"/>
              </a:spcBef>
              <a:spcAft>
                <a:spcPts val="0"/>
              </a:spcAft>
              <a:buFont typeface="Arial" panose="020B0604020202020204" pitchFamily="34" charset="0"/>
              <a:buChar char="•"/>
              <a:tabLst>
                <a:tab pos="914400" algn="l"/>
              </a:tabLst>
            </a:pPr>
            <a:r>
              <a:rPr lang="en-US" sz="2000" dirty="0">
                <a:solidFill>
                  <a:srgbClr val="454F5B"/>
                </a:solidFill>
                <a:effectLst/>
                <a:latin typeface="+mn-lt"/>
                <a:ea typeface="Times New Roman" panose="02020603050405020304" pitchFamily="18" charset="0"/>
                <a:cs typeface="Times New Roman" panose="02020603050405020304" pitchFamily="18" charset="0"/>
              </a:rPr>
              <a:t>Remainder spread out across Care New England Medical Group, The Providence Center and VNA of CNE.</a:t>
            </a:r>
            <a:endParaRPr lang="en-US" sz="2000" dirty="0">
              <a:solidFill>
                <a:srgbClr val="454F5B"/>
              </a:solidFill>
              <a:effectLst/>
              <a:latin typeface="+mn-lt"/>
              <a:ea typeface="Calibri" panose="020F0502020204030204" pitchFamily="34" charset="0"/>
              <a:cs typeface="Times New Roman" panose="02020603050405020304" pitchFamily="18" charset="0"/>
            </a:endParaRPr>
          </a:p>
        </p:txBody>
      </p:sp>
      <p:sp>
        <p:nvSpPr>
          <p:cNvPr id="101" name="Google Shape;101;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dirty="0">
                <a:latin typeface="+mj-lt"/>
              </a:rPr>
              <a:t>CNE Nursing Turnover &amp; Vacancy</a:t>
            </a:r>
            <a:endParaRPr sz="3000" dirty="0">
              <a:latin typeface="+mj-lt"/>
            </a:endParaRPr>
          </a:p>
        </p:txBody>
      </p:sp>
      <p:sp>
        <p:nvSpPr>
          <p:cNvPr id="128" name="Google Shape;128;p1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latin typeface="+mj-lt"/>
              </a:rPr>
              <a:t>Butler</a:t>
            </a:r>
            <a:r>
              <a:rPr lang="en" b="1" dirty="0"/>
              <a:t> </a:t>
            </a:r>
          </a:p>
          <a:p>
            <a:pPr lvl="0" algn="l" rtl="0">
              <a:spcBef>
                <a:spcPts val="600"/>
              </a:spcBef>
              <a:spcAft>
                <a:spcPts val="0"/>
              </a:spcAft>
              <a:buSzPts val="2400"/>
            </a:pPr>
            <a:r>
              <a:rPr lang="en-US" sz="1600" dirty="0">
                <a:latin typeface="+mn-lt"/>
              </a:rPr>
              <a:t>RN Turnover %</a:t>
            </a:r>
          </a:p>
          <a:p>
            <a:pPr lvl="1">
              <a:spcBef>
                <a:spcPts val="600"/>
              </a:spcBef>
            </a:pPr>
            <a:r>
              <a:rPr lang="en-US" sz="1600" dirty="0">
                <a:latin typeface="+mn-lt"/>
              </a:rPr>
              <a:t>2021 - 10.4%</a:t>
            </a:r>
          </a:p>
          <a:p>
            <a:pPr lvl="1">
              <a:spcBef>
                <a:spcPts val="600"/>
              </a:spcBef>
            </a:pPr>
            <a:r>
              <a:rPr lang="en-US" sz="1600" dirty="0">
                <a:latin typeface="+mn-lt"/>
              </a:rPr>
              <a:t>2022 - 14.5%</a:t>
            </a:r>
          </a:p>
          <a:p>
            <a:r>
              <a:rPr lang="en-US" sz="1600" dirty="0">
                <a:latin typeface="+mn-lt"/>
              </a:rPr>
              <a:t>Vacancy Rate</a:t>
            </a:r>
          </a:p>
          <a:p>
            <a:pPr lvl="1"/>
            <a:r>
              <a:rPr lang="en-US" sz="1600" dirty="0">
                <a:latin typeface="+mn-lt"/>
              </a:rPr>
              <a:t>Current - 14%</a:t>
            </a:r>
          </a:p>
          <a:p>
            <a:pPr lvl="2"/>
            <a:r>
              <a:rPr lang="en-US" sz="1600" dirty="0">
                <a:latin typeface="+mn-lt"/>
              </a:rPr>
              <a:t> Float Poo</a:t>
            </a:r>
            <a:r>
              <a:rPr lang="en-US" sz="1600" dirty="0"/>
              <a:t>l</a:t>
            </a:r>
          </a:p>
          <a:p>
            <a:pPr marL="0" lvl="0" indent="0" algn="l" rtl="0">
              <a:spcBef>
                <a:spcPts val="600"/>
              </a:spcBef>
              <a:spcAft>
                <a:spcPts val="0"/>
              </a:spcAft>
              <a:buNone/>
            </a:pPr>
            <a:endParaRPr b="1" dirty="0"/>
          </a:p>
        </p:txBody>
      </p:sp>
      <p:sp>
        <p:nvSpPr>
          <p:cNvPr id="129" name="Google Shape;129;p19"/>
          <p:cNvSpPr txBox="1">
            <a:spLocks noGrp="1"/>
          </p:cNvSpPr>
          <p:nvPr>
            <p:ph type="body" idx="2"/>
          </p:nvPr>
        </p:nvSpPr>
        <p:spPr>
          <a:xfrm>
            <a:off x="3321087" y="1393425"/>
            <a:ext cx="2501700" cy="2989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latin typeface="+mj-lt"/>
              </a:rPr>
              <a:t>Woman &amp; Infants </a:t>
            </a:r>
          </a:p>
          <a:p>
            <a:pPr lvl="0" algn="l" rtl="0">
              <a:spcBef>
                <a:spcPts val="600"/>
              </a:spcBef>
              <a:spcAft>
                <a:spcPts val="0"/>
              </a:spcAft>
              <a:buSzPts val="2400"/>
            </a:pPr>
            <a:r>
              <a:rPr lang="en-US" sz="1600" dirty="0">
                <a:latin typeface="+mn-lt"/>
              </a:rPr>
              <a:t>RN Turnover %</a:t>
            </a:r>
          </a:p>
          <a:p>
            <a:pPr lvl="1">
              <a:spcBef>
                <a:spcPts val="600"/>
              </a:spcBef>
            </a:pPr>
            <a:r>
              <a:rPr lang="en-US" sz="1600" dirty="0">
                <a:latin typeface="+mn-lt"/>
              </a:rPr>
              <a:t>2021 - 6.2%</a:t>
            </a:r>
          </a:p>
          <a:p>
            <a:pPr lvl="1">
              <a:spcBef>
                <a:spcPts val="600"/>
              </a:spcBef>
            </a:pPr>
            <a:r>
              <a:rPr lang="en-US" sz="1600" dirty="0">
                <a:latin typeface="+mn-lt"/>
              </a:rPr>
              <a:t>2022 - 10.5%</a:t>
            </a:r>
          </a:p>
          <a:p>
            <a:r>
              <a:rPr lang="en-US" sz="1600" dirty="0">
                <a:latin typeface="+mn-lt"/>
              </a:rPr>
              <a:t>Vacancy Rate</a:t>
            </a:r>
          </a:p>
          <a:p>
            <a:pPr lvl="1"/>
            <a:r>
              <a:rPr lang="en-US" sz="1600" dirty="0">
                <a:latin typeface="+mn-lt"/>
              </a:rPr>
              <a:t>Current - 3.8%</a:t>
            </a:r>
          </a:p>
          <a:p>
            <a:pPr marL="0" indent="0">
              <a:buNone/>
            </a:pPr>
            <a:endParaRPr lang="en" b="1" dirty="0"/>
          </a:p>
        </p:txBody>
      </p:sp>
      <p:sp>
        <p:nvSpPr>
          <p:cNvPr id="130" name="Google Shape;130;p19"/>
          <p:cNvSpPr txBox="1">
            <a:spLocks noGrp="1"/>
          </p:cNvSpPr>
          <p:nvPr>
            <p:ph type="body" idx="3"/>
          </p:nvPr>
        </p:nvSpPr>
        <p:spPr>
          <a:xfrm>
            <a:off x="5951100" y="1388356"/>
            <a:ext cx="2501700" cy="2989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latin typeface="+mj-lt"/>
              </a:rPr>
              <a:t>Kent</a:t>
            </a:r>
            <a:r>
              <a:rPr lang="en" b="1" dirty="0"/>
              <a:t> </a:t>
            </a:r>
          </a:p>
          <a:p>
            <a:pPr lvl="0" algn="l" rtl="0">
              <a:spcBef>
                <a:spcPts val="600"/>
              </a:spcBef>
              <a:spcAft>
                <a:spcPts val="0"/>
              </a:spcAft>
              <a:buSzPts val="2400"/>
            </a:pPr>
            <a:r>
              <a:rPr lang="en-US" sz="1600" dirty="0">
                <a:latin typeface="+mn-lt"/>
              </a:rPr>
              <a:t>RN Turnover %</a:t>
            </a:r>
          </a:p>
          <a:p>
            <a:pPr lvl="1">
              <a:spcBef>
                <a:spcPts val="600"/>
              </a:spcBef>
            </a:pPr>
            <a:r>
              <a:rPr lang="en-US" sz="1600" dirty="0">
                <a:latin typeface="+mn-lt"/>
              </a:rPr>
              <a:t>2021 - 27.9%</a:t>
            </a:r>
          </a:p>
          <a:p>
            <a:pPr lvl="1">
              <a:spcBef>
                <a:spcPts val="600"/>
              </a:spcBef>
            </a:pPr>
            <a:r>
              <a:rPr lang="en-US" sz="1600" dirty="0">
                <a:latin typeface="+mn-lt"/>
              </a:rPr>
              <a:t>2022 - 26.4%</a:t>
            </a:r>
          </a:p>
          <a:p>
            <a:r>
              <a:rPr lang="en-US" sz="1600" dirty="0">
                <a:latin typeface="+mn-lt"/>
              </a:rPr>
              <a:t>Vacancy Rate</a:t>
            </a:r>
          </a:p>
          <a:p>
            <a:pPr lvl="1"/>
            <a:r>
              <a:rPr lang="en-US" sz="1600" dirty="0">
                <a:latin typeface="+mn-lt"/>
              </a:rPr>
              <a:t>Current - 18.5%</a:t>
            </a:r>
          </a:p>
          <a:p>
            <a:pPr lvl="2"/>
            <a:r>
              <a:rPr lang="en-US" sz="1600" dirty="0">
                <a:latin typeface="+mn-lt"/>
              </a:rPr>
              <a:t>ED</a:t>
            </a:r>
          </a:p>
          <a:p>
            <a:pPr lvl="2"/>
            <a:r>
              <a:rPr lang="en-US" sz="1600" dirty="0">
                <a:latin typeface="+mn-lt"/>
              </a:rPr>
              <a:t>Float Pool </a:t>
            </a:r>
          </a:p>
          <a:p>
            <a:pPr marL="0" lvl="0" indent="0" algn="l" rtl="0">
              <a:spcBef>
                <a:spcPts val="600"/>
              </a:spcBef>
              <a:spcAft>
                <a:spcPts val="0"/>
              </a:spcAft>
              <a:buNone/>
            </a:pPr>
            <a:endParaRPr b="1" dirty="0"/>
          </a:p>
        </p:txBody>
      </p:sp>
      <p:sp>
        <p:nvSpPr>
          <p:cNvPr id="131" name="Google Shape;131;p1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27718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1"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891D2DE-1CC3-4EA9-84B6-B2CA8D027451}"/>
              </a:ext>
            </a:extLst>
          </p:cNvPr>
          <p:cNvSpPr>
            <a:spLocks noGrp="1"/>
          </p:cNvSpPr>
          <p:nvPr>
            <p:ph type="title"/>
          </p:nvPr>
        </p:nvSpPr>
        <p:spPr>
          <a:xfrm>
            <a:off x="495030" y="2075329"/>
            <a:ext cx="2160621" cy="2303930"/>
          </a:xfrm>
        </p:spPr>
        <p:txBody>
          <a:bodyPr vert="horz" lIns="91440" tIns="45720" rIns="91440" bIns="45720" rtlCol="0" anchor="t">
            <a:normAutofit/>
          </a:bodyPr>
          <a:lstStyle/>
          <a:p>
            <a:pPr>
              <a:spcBef>
                <a:spcPct val="0"/>
              </a:spcBef>
            </a:pPr>
            <a:r>
              <a:rPr lang="en-US" sz="3000" kern="1200" dirty="0">
                <a:solidFill>
                  <a:srgbClr val="FFFFFF"/>
                </a:solidFill>
                <a:latin typeface="+mj-lt"/>
                <a:ea typeface="+mj-ea"/>
                <a:cs typeface="+mj-cs"/>
              </a:rPr>
              <a:t>CNE Travel &amp; Agency Use</a:t>
            </a:r>
          </a:p>
        </p:txBody>
      </p:sp>
      <p:graphicFrame>
        <p:nvGraphicFramePr>
          <p:cNvPr id="4" name="Table 3">
            <a:extLst>
              <a:ext uri="{FF2B5EF4-FFF2-40B4-BE49-F238E27FC236}">
                <a16:creationId xmlns:a16="http://schemas.microsoft.com/office/drawing/2014/main" id="{C913FA0A-778B-49AE-8D60-8F635C55FE77}"/>
              </a:ext>
            </a:extLst>
          </p:cNvPr>
          <p:cNvGraphicFramePr>
            <a:graphicFrameLocks noGrp="1"/>
          </p:cNvGraphicFramePr>
          <p:nvPr>
            <p:extLst>
              <p:ext uri="{D42A27DB-BD31-4B8C-83A1-F6EECF244321}">
                <p14:modId xmlns:p14="http://schemas.microsoft.com/office/powerpoint/2010/main" val="107435979"/>
              </p:ext>
            </p:extLst>
          </p:nvPr>
        </p:nvGraphicFramePr>
        <p:xfrm>
          <a:off x="3376821" y="761990"/>
          <a:ext cx="5419311" cy="3619523"/>
        </p:xfrm>
        <a:graphic>
          <a:graphicData uri="http://schemas.openxmlformats.org/drawingml/2006/table">
            <a:tbl>
              <a:tblPr firstRow="1" firstCol="1" bandRow="1">
                <a:tableStyleId>{6D11E95A-CA02-4DD2-B3AE-B5CEAF39A960}</a:tableStyleId>
              </a:tblPr>
              <a:tblGrid>
                <a:gridCol w="1325999">
                  <a:extLst>
                    <a:ext uri="{9D8B030D-6E8A-4147-A177-3AD203B41FA5}">
                      <a16:colId xmlns:a16="http://schemas.microsoft.com/office/drawing/2014/main" val="440290556"/>
                    </a:ext>
                  </a:extLst>
                </a:gridCol>
                <a:gridCol w="1023328">
                  <a:extLst>
                    <a:ext uri="{9D8B030D-6E8A-4147-A177-3AD203B41FA5}">
                      <a16:colId xmlns:a16="http://schemas.microsoft.com/office/drawing/2014/main" val="3872766382"/>
                    </a:ext>
                  </a:extLst>
                </a:gridCol>
                <a:gridCol w="1023328">
                  <a:extLst>
                    <a:ext uri="{9D8B030D-6E8A-4147-A177-3AD203B41FA5}">
                      <a16:colId xmlns:a16="http://schemas.microsoft.com/office/drawing/2014/main" val="4071741247"/>
                    </a:ext>
                  </a:extLst>
                </a:gridCol>
                <a:gridCol w="1023328">
                  <a:extLst>
                    <a:ext uri="{9D8B030D-6E8A-4147-A177-3AD203B41FA5}">
                      <a16:colId xmlns:a16="http://schemas.microsoft.com/office/drawing/2014/main" val="696134840"/>
                    </a:ext>
                  </a:extLst>
                </a:gridCol>
                <a:gridCol w="1023328">
                  <a:extLst>
                    <a:ext uri="{9D8B030D-6E8A-4147-A177-3AD203B41FA5}">
                      <a16:colId xmlns:a16="http://schemas.microsoft.com/office/drawing/2014/main" val="1060831300"/>
                    </a:ext>
                  </a:extLst>
                </a:gridCol>
              </a:tblGrid>
              <a:tr h="654877">
                <a:tc>
                  <a:txBody>
                    <a:bodyPr/>
                    <a:lstStyle/>
                    <a:p>
                      <a:pPr marL="0" marR="0" algn="ctr">
                        <a:spcBef>
                          <a:spcPts val="0"/>
                        </a:spcBef>
                        <a:spcAft>
                          <a:spcPts val="0"/>
                        </a:spcAft>
                      </a:pPr>
                      <a:r>
                        <a:rPr lang="en-US" sz="2000" b="1" dirty="0">
                          <a:effectLst/>
                          <a:latin typeface="+mn-lt"/>
                        </a:rPr>
                        <a:t>CNE Affiliate</a:t>
                      </a:r>
                      <a:endParaRPr lang="en-US" sz="2000" b="1" dirty="0">
                        <a:effectLst/>
                        <a:latin typeface="+mn-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b="1" dirty="0">
                          <a:effectLst/>
                          <a:latin typeface="+mn-lt"/>
                        </a:rPr>
                        <a:t>2020 </a:t>
                      </a:r>
                      <a:endParaRPr lang="en-US" sz="2000" b="1" dirty="0">
                        <a:effectLst/>
                        <a:latin typeface="+mn-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b="1">
                          <a:effectLst/>
                          <a:latin typeface="+mn-lt"/>
                        </a:rPr>
                        <a:t>2021 </a:t>
                      </a:r>
                      <a:endParaRPr lang="en-US" sz="2000" b="1">
                        <a:effectLst/>
                        <a:latin typeface="+mn-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b="1">
                          <a:effectLst/>
                          <a:latin typeface="+mn-lt"/>
                        </a:rPr>
                        <a:t>2022 </a:t>
                      </a:r>
                      <a:endParaRPr lang="en-US" sz="2000" b="1">
                        <a:effectLst/>
                        <a:latin typeface="+mn-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b="1" dirty="0">
                          <a:effectLst/>
                          <a:latin typeface="+mn-lt"/>
                        </a:rPr>
                        <a:t>2023 </a:t>
                      </a:r>
                      <a:endParaRPr lang="en-US" sz="2000" b="1" dirty="0">
                        <a:effectLst/>
                        <a:latin typeface="+mn-lt"/>
                        <a:ea typeface="Calibri" panose="020F0502020204030204" pitchFamily="34" charset="0"/>
                      </a:endParaRPr>
                    </a:p>
                  </a:txBody>
                  <a:tcPr marL="120496" marR="120496" marT="0" marB="0" anchor="ctr"/>
                </a:tc>
                <a:extLst>
                  <a:ext uri="{0D108BD9-81ED-4DB2-BD59-A6C34878D82A}">
                    <a16:rowId xmlns:a16="http://schemas.microsoft.com/office/drawing/2014/main" val="433173724"/>
                  </a:ext>
                </a:extLst>
              </a:tr>
              <a:tr h="654877">
                <a:tc>
                  <a:txBody>
                    <a:bodyPr/>
                    <a:lstStyle/>
                    <a:p>
                      <a:pPr marL="0" marR="0" algn="ctr">
                        <a:spcBef>
                          <a:spcPts val="0"/>
                        </a:spcBef>
                        <a:spcAft>
                          <a:spcPts val="0"/>
                        </a:spcAft>
                      </a:pPr>
                      <a:r>
                        <a:rPr lang="en-US" sz="2000">
                          <a:effectLst/>
                          <a:latin typeface="+mj-lt"/>
                        </a:rPr>
                        <a:t>Field Hospital</a:t>
                      </a:r>
                      <a:endParaRPr lang="en-US" sz="200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dirty="0">
                          <a:effectLst/>
                          <a:latin typeface="+mj-lt"/>
                        </a:rPr>
                        <a:t>23</a:t>
                      </a:r>
                      <a:endParaRPr lang="en-US" sz="2000" dirty="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dirty="0">
                          <a:effectLst/>
                          <a:latin typeface="+mj-lt"/>
                        </a:rPr>
                        <a:t>52</a:t>
                      </a:r>
                      <a:endParaRPr lang="en-US" sz="2000" dirty="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dirty="0">
                          <a:effectLst/>
                          <a:latin typeface="+mj-lt"/>
                        </a:rPr>
                        <a:t>- </a:t>
                      </a:r>
                      <a:endParaRPr lang="en-US" sz="2000" dirty="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dirty="0">
                          <a:effectLst/>
                          <a:latin typeface="+mj-lt"/>
                        </a:rPr>
                        <a:t> -</a:t>
                      </a:r>
                      <a:endParaRPr lang="en-US" sz="2000" dirty="0">
                        <a:effectLst/>
                        <a:latin typeface="+mj-lt"/>
                        <a:ea typeface="Calibri" panose="020F0502020204030204" pitchFamily="34" charset="0"/>
                      </a:endParaRPr>
                    </a:p>
                  </a:txBody>
                  <a:tcPr marL="120496" marR="120496" marT="0" marB="0" anchor="ctr"/>
                </a:tc>
                <a:extLst>
                  <a:ext uri="{0D108BD9-81ED-4DB2-BD59-A6C34878D82A}">
                    <a16:rowId xmlns:a16="http://schemas.microsoft.com/office/drawing/2014/main" val="3659300718"/>
                  </a:ext>
                </a:extLst>
              </a:tr>
              <a:tr h="654877">
                <a:tc>
                  <a:txBody>
                    <a:bodyPr/>
                    <a:lstStyle/>
                    <a:p>
                      <a:pPr marL="0" marR="0" algn="ctr">
                        <a:spcBef>
                          <a:spcPts val="0"/>
                        </a:spcBef>
                        <a:spcAft>
                          <a:spcPts val="0"/>
                        </a:spcAft>
                      </a:pPr>
                      <a:r>
                        <a:rPr lang="en-US" sz="2000">
                          <a:effectLst/>
                          <a:latin typeface="+mj-lt"/>
                        </a:rPr>
                        <a:t>Kent Hospital</a:t>
                      </a:r>
                      <a:endParaRPr lang="en-US" sz="200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a:effectLst/>
                          <a:latin typeface="+mj-lt"/>
                        </a:rPr>
                        <a:t>41</a:t>
                      </a:r>
                      <a:endParaRPr lang="en-US" sz="200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a:effectLst/>
                          <a:latin typeface="+mj-lt"/>
                        </a:rPr>
                        <a:t>175</a:t>
                      </a:r>
                      <a:endParaRPr lang="en-US" sz="200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dirty="0">
                          <a:effectLst/>
                          <a:latin typeface="+mj-lt"/>
                        </a:rPr>
                        <a:t>127</a:t>
                      </a:r>
                      <a:endParaRPr lang="en-US" sz="2000" dirty="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dirty="0">
                          <a:effectLst/>
                          <a:latin typeface="+mj-lt"/>
                        </a:rPr>
                        <a:t>32</a:t>
                      </a:r>
                      <a:endParaRPr lang="en-US" sz="2000" dirty="0">
                        <a:effectLst/>
                        <a:latin typeface="+mj-lt"/>
                        <a:ea typeface="Calibri" panose="020F0502020204030204" pitchFamily="34" charset="0"/>
                      </a:endParaRPr>
                    </a:p>
                  </a:txBody>
                  <a:tcPr marL="120496" marR="120496" marT="0" marB="0" anchor="ctr"/>
                </a:tc>
                <a:extLst>
                  <a:ext uri="{0D108BD9-81ED-4DB2-BD59-A6C34878D82A}">
                    <a16:rowId xmlns:a16="http://schemas.microsoft.com/office/drawing/2014/main" val="2204542412"/>
                  </a:ext>
                </a:extLst>
              </a:tr>
              <a:tr h="654877">
                <a:tc>
                  <a:txBody>
                    <a:bodyPr/>
                    <a:lstStyle/>
                    <a:p>
                      <a:pPr marL="0" marR="0" algn="ctr">
                        <a:spcBef>
                          <a:spcPts val="0"/>
                        </a:spcBef>
                        <a:spcAft>
                          <a:spcPts val="0"/>
                        </a:spcAft>
                      </a:pPr>
                      <a:r>
                        <a:rPr lang="en-US" sz="2000">
                          <a:effectLst/>
                          <a:latin typeface="+mj-lt"/>
                        </a:rPr>
                        <a:t>VNA of CNE</a:t>
                      </a:r>
                      <a:endParaRPr lang="en-US" sz="200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a:effectLst/>
                          <a:latin typeface="+mj-lt"/>
                        </a:rPr>
                        <a:t> -</a:t>
                      </a:r>
                      <a:endParaRPr lang="en-US" sz="200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a:effectLst/>
                          <a:latin typeface="+mj-lt"/>
                        </a:rPr>
                        <a:t> -</a:t>
                      </a:r>
                      <a:endParaRPr lang="en-US" sz="200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dirty="0">
                          <a:effectLst/>
                          <a:latin typeface="+mj-lt"/>
                        </a:rPr>
                        <a:t>2</a:t>
                      </a:r>
                      <a:endParaRPr lang="en-US" sz="2000" dirty="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dirty="0">
                          <a:effectLst/>
                          <a:latin typeface="+mj-lt"/>
                        </a:rPr>
                        <a:t>1</a:t>
                      </a:r>
                      <a:endParaRPr lang="en-US" sz="2000" dirty="0">
                        <a:effectLst/>
                        <a:latin typeface="+mj-lt"/>
                        <a:ea typeface="Calibri" panose="020F0502020204030204" pitchFamily="34" charset="0"/>
                      </a:endParaRPr>
                    </a:p>
                  </a:txBody>
                  <a:tcPr marL="120496" marR="120496" marT="0" marB="0" anchor="ctr"/>
                </a:tc>
                <a:extLst>
                  <a:ext uri="{0D108BD9-81ED-4DB2-BD59-A6C34878D82A}">
                    <a16:rowId xmlns:a16="http://schemas.microsoft.com/office/drawing/2014/main" val="2793009936"/>
                  </a:ext>
                </a:extLst>
              </a:tr>
              <a:tr h="654877">
                <a:tc>
                  <a:txBody>
                    <a:bodyPr/>
                    <a:lstStyle/>
                    <a:p>
                      <a:pPr marL="0" marR="0" algn="ctr">
                        <a:spcBef>
                          <a:spcPts val="0"/>
                        </a:spcBef>
                        <a:spcAft>
                          <a:spcPts val="0"/>
                        </a:spcAft>
                      </a:pPr>
                      <a:r>
                        <a:rPr lang="en-US" sz="2000">
                          <a:effectLst/>
                          <a:latin typeface="+mj-lt"/>
                        </a:rPr>
                        <a:t>W&amp;I Hospital</a:t>
                      </a:r>
                      <a:endParaRPr lang="en-US" sz="200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a:effectLst/>
                          <a:latin typeface="+mj-lt"/>
                        </a:rPr>
                        <a:t>1</a:t>
                      </a:r>
                      <a:endParaRPr lang="en-US" sz="200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a:effectLst/>
                          <a:latin typeface="+mj-lt"/>
                        </a:rPr>
                        <a:t>24</a:t>
                      </a:r>
                      <a:endParaRPr lang="en-US" sz="200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dirty="0">
                          <a:effectLst/>
                          <a:latin typeface="+mj-lt"/>
                        </a:rPr>
                        <a:t>34</a:t>
                      </a:r>
                      <a:endParaRPr lang="en-US" sz="2000" dirty="0">
                        <a:effectLst/>
                        <a:latin typeface="+mj-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dirty="0">
                          <a:effectLst/>
                          <a:latin typeface="+mj-lt"/>
                        </a:rPr>
                        <a:t>17</a:t>
                      </a:r>
                      <a:endParaRPr lang="en-US" sz="2000" dirty="0">
                        <a:effectLst/>
                        <a:latin typeface="+mj-lt"/>
                        <a:ea typeface="Calibri" panose="020F0502020204030204" pitchFamily="34" charset="0"/>
                      </a:endParaRPr>
                    </a:p>
                  </a:txBody>
                  <a:tcPr marL="120496" marR="120496" marT="0" marB="0" anchor="ctr"/>
                </a:tc>
                <a:extLst>
                  <a:ext uri="{0D108BD9-81ED-4DB2-BD59-A6C34878D82A}">
                    <a16:rowId xmlns:a16="http://schemas.microsoft.com/office/drawing/2014/main" val="1524569346"/>
                  </a:ext>
                </a:extLst>
              </a:tr>
              <a:tr h="345138">
                <a:tc>
                  <a:txBody>
                    <a:bodyPr/>
                    <a:lstStyle/>
                    <a:p>
                      <a:pPr marL="0" marR="0" algn="ctr">
                        <a:spcBef>
                          <a:spcPts val="0"/>
                        </a:spcBef>
                        <a:spcAft>
                          <a:spcPts val="0"/>
                        </a:spcAft>
                      </a:pPr>
                      <a:r>
                        <a:rPr lang="en-US" sz="2000" b="1">
                          <a:effectLst/>
                          <a:latin typeface="+mn-lt"/>
                        </a:rPr>
                        <a:t>Total</a:t>
                      </a:r>
                      <a:endParaRPr lang="en-US" sz="2000" b="1">
                        <a:effectLst/>
                        <a:latin typeface="+mn-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b="1">
                          <a:effectLst/>
                          <a:latin typeface="+mn-lt"/>
                        </a:rPr>
                        <a:t>65</a:t>
                      </a:r>
                      <a:endParaRPr lang="en-US" sz="2000" b="1">
                        <a:effectLst/>
                        <a:latin typeface="+mn-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b="1">
                          <a:effectLst/>
                          <a:latin typeface="+mn-lt"/>
                        </a:rPr>
                        <a:t>251</a:t>
                      </a:r>
                      <a:endParaRPr lang="en-US" sz="2000" b="1">
                        <a:effectLst/>
                        <a:latin typeface="+mn-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b="1" dirty="0">
                          <a:effectLst/>
                          <a:latin typeface="+mn-lt"/>
                        </a:rPr>
                        <a:t>163</a:t>
                      </a:r>
                      <a:endParaRPr lang="en-US" sz="2000" b="1" dirty="0">
                        <a:effectLst/>
                        <a:latin typeface="+mn-lt"/>
                        <a:ea typeface="Calibri" panose="020F0502020204030204" pitchFamily="34" charset="0"/>
                      </a:endParaRPr>
                    </a:p>
                  </a:txBody>
                  <a:tcPr marL="120496" marR="120496" marT="0" marB="0" anchor="ctr"/>
                </a:tc>
                <a:tc>
                  <a:txBody>
                    <a:bodyPr/>
                    <a:lstStyle/>
                    <a:p>
                      <a:pPr marL="0" marR="0" algn="ctr">
                        <a:spcBef>
                          <a:spcPts val="0"/>
                        </a:spcBef>
                        <a:spcAft>
                          <a:spcPts val="0"/>
                        </a:spcAft>
                      </a:pPr>
                      <a:r>
                        <a:rPr lang="en-US" sz="2000" b="1" dirty="0">
                          <a:effectLst/>
                          <a:latin typeface="+mn-lt"/>
                        </a:rPr>
                        <a:t>50</a:t>
                      </a:r>
                      <a:endParaRPr lang="en-US" sz="2000" b="1" dirty="0">
                        <a:effectLst/>
                        <a:latin typeface="+mn-lt"/>
                        <a:ea typeface="Calibri" panose="020F0502020204030204" pitchFamily="34" charset="0"/>
                      </a:endParaRPr>
                    </a:p>
                  </a:txBody>
                  <a:tcPr marL="120496" marR="120496" marT="0" marB="0" anchor="ctr"/>
                </a:tc>
                <a:extLst>
                  <a:ext uri="{0D108BD9-81ED-4DB2-BD59-A6C34878D82A}">
                    <a16:rowId xmlns:a16="http://schemas.microsoft.com/office/drawing/2014/main" val="1307671934"/>
                  </a:ext>
                </a:extLst>
              </a:tr>
            </a:tbl>
          </a:graphicData>
        </a:graphic>
      </p:graphicFrame>
    </p:spTree>
    <p:extLst>
      <p:ext uri="{BB962C8B-B14F-4D97-AF65-F5344CB8AC3E}">
        <p14:creationId xmlns:p14="http://schemas.microsoft.com/office/powerpoint/2010/main" val="107698106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7BF2CB0387FE43A1945B27F475B681" ma:contentTypeVersion="" ma:contentTypeDescription="Create a new document." ma:contentTypeScope="" ma:versionID="c4c7d59919035163796a7a63e99444c3">
  <xsd:schema xmlns:xsd="http://www.w3.org/2001/XMLSchema" xmlns:xs="http://www.w3.org/2001/XMLSchema" xmlns:p="http://schemas.microsoft.com/office/2006/metadata/properties" targetNamespace="http://schemas.microsoft.com/office/2006/metadata/properties" ma:root="true" ma:fieldsID="8051ad49ee3a4811ed0efdd12919ad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0BC805-1B11-497D-A9A3-D8CC50D29645}"/>
</file>

<file path=customXml/itemProps2.xml><?xml version="1.0" encoding="utf-8"?>
<ds:datastoreItem xmlns:ds="http://schemas.openxmlformats.org/officeDocument/2006/customXml" ds:itemID="{90CB9279-DE34-45FA-9911-4D52F2C1915F}"/>
</file>

<file path=customXml/itemProps3.xml><?xml version="1.0" encoding="utf-8"?>
<ds:datastoreItem xmlns:ds="http://schemas.openxmlformats.org/officeDocument/2006/customXml" ds:itemID="{E3BE23F3-9B46-49E3-A4DD-95C3DB2CDE92}"/>
</file>

<file path=docProps/app.xml><?xml version="1.0" encoding="utf-8"?>
<Properties xmlns="http://schemas.openxmlformats.org/officeDocument/2006/extended-properties" xmlns:vt="http://schemas.openxmlformats.org/officeDocument/2006/docPropsVTypes">
  <Template/>
  <TotalTime>1853</TotalTime>
  <Words>811</Words>
  <Application>Microsoft Office PowerPoint</Application>
  <PresentationFormat>On-screen Show (16:9)</PresentationFormat>
  <Paragraphs>114</Paragraphs>
  <Slides>12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Barlow ExtraBold</vt:lpstr>
      <vt:lpstr>Barlow</vt:lpstr>
      <vt:lpstr>Arial</vt:lpstr>
      <vt:lpstr>Calibri</vt:lpstr>
      <vt:lpstr>Calibri Light</vt:lpstr>
      <vt:lpstr>Custom Design</vt:lpstr>
      <vt:lpstr>Nurse Licensure Compact Rhode Island House of Representatives Special Commission April 18, 2023</vt:lpstr>
      <vt:lpstr>PowerPoint Presentation</vt:lpstr>
      <vt:lpstr>National Nursing Turnover by Region </vt:lpstr>
      <vt:lpstr>National Nursing Vacancy Rate</vt:lpstr>
      <vt:lpstr>National Travel &amp; Agency Use</vt:lpstr>
      <vt:lpstr>Care New England Health System</vt:lpstr>
      <vt:lpstr>Care New England Health System</vt:lpstr>
      <vt:lpstr>CNE Nursing Turnover &amp; Vacancy</vt:lpstr>
      <vt:lpstr>CNE Travel &amp; Agency Use</vt:lpstr>
      <vt:lpstr>Addressing Quality Through Competency</vt:lpstr>
      <vt:lpstr>Addressing Quality Through Competency</vt:lpstr>
      <vt:lpstr>Benefits of NCL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Carlson, Dean</dc:creator>
  <cp:lastModifiedBy>Sprague, Sherri</cp:lastModifiedBy>
  <cp:revision>33</cp:revision>
  <dcterms:modified xsi:type="dcterms:W3CDTF">2023-04-18T12:45:33Z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0x010100697BF2CB0387FE43A1945B27F475B681</vt:lpwstr>
  </property>
</Properties>
</file>