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3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charts/colors1.xml" ContentType="application/vnd.ms-office.chartcolorstyle+xml"/>
  <Override PartName="/ppt/charts/style1.xml" ContentType="application/vnd.ms-office.chartstyle+xml"/>
  <Override PartName="/ppt/charts/chart1.xml" ContentType="application/vnd.openxmlformats-officedocument.drawingml.chart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1"/>
  </p:sldMasterIdLst>
  <p:sldIdLst>
    <p:sldId id="256" r:id="rId2"/>
    <p:sldId id="258" r:id="rId3"/>
    <p:sldId id="259" r:id="rId4"/>
    <p:sldId id="260" r:id="rId5"/>
    <p:sldId id="262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Relationship Id="rId14" Type="http://schemas.openxmlformats.org/officeDocument/2006/relationships/customXml" Target="../customXml/item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knorman\Desktop\Workforce%20Data%20Average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en-US"/>
              <a:t>Total Hours Wored by Licensed Nurses in RI Nursing Facilities Quarter 3, 2022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hade val="76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hade val="76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shade val="76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/>
              </a:scene3d>
              <a:sp3d prstMaterial="plastic">
                <a:bevelT w="25400" h="25400"/>
              </a:sp3d>
            </c:spPr>
            <c:extLst>
              <c:ext xmlns:c16="http://schemas.microsoft.com/office/drawing/2014/chart" uri="{C3380CC4-5D6E-409C-BE32-E72D297353CC}">
                <c16:uniqueId val="{00000001-2FC2-481E-BEA8-AACFCB61083C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1">
                      <a:tint val="77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tint val="77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tint val="77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/>
              </a:scene3d>
              <a:sp3d prstMaterial="plastic">
                <a:bevelT w="25400" h="25400"/>
              </a:sp3d>
            </c:spPr>
            <c:extLst>
              <c:ext xmlns:c16="http://schemas.microsoft.com/office/drawing/2014/chart" uri="{C3380CC4-5D6E-409C-BE32-E72D297353CC}">
                <c16:uniqueId val="{00000003-2FC2-481E-BEA8-AACFCB61083C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>
                  <a:solidFill>
                    <a:schemeClr val="lt1">
                      <a:lumMod val="95000"/>
                      <a:alpha val="54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Sheet3!$C$18:$C$19</c:f>
              <c:strCache>
                <c:ptCount val="2"/>
                <c:pt idx="0">
                  <c:v>RN</c:v>
                </c:pt>
                <c:pt idx="1">
                  <c:v>LPN</c:v>
                </c:pt>
              </c:strCache>
            </c:strRef>
          </c:cat>
          <c:val>
            <c:numRef>
              <c:f>Sheet3!$D$18:$D$19</c:f>
              <c:numCache>
                <c:formatCode>#,##0</c:formatCode>
                <c:ptCount val="2"/>
                <c:pt idx="0">
                  <c:v>900000</c:v>
                </c:pt>
                <c:pt idx="1">
                  <c:v>604100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2FC2-481E-BEA8-AACFCB61083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style1.xml><?xml version="1.0" encoding="utf-8"?>
<cs:chartStyle xmlns:cs="http://schemas.microsoft.com/office/drawing/2012/chartStyle" xmlns:a="http://schemas.openxmlformats.org/drawingml/2006/main" id="257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8FCD7-1C20-4E41-BFB6-4B7D855341FC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92C0E-0F1D-4850-A4D3-D942095D09A5}" type="slidenum">
              <a:rPr lang="en-US" smtClean="0"/>
              <a:t>‹#›</a:t>
            </a:fld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936943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8FCD7-1C20-4E41-BFB6-4B7D855341FC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92C0E-0F1D-4850-A4D3-D942095D09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135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8FCD7-1C20-4E41-BFB6-4B7D855341FC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92C0E-0F1D-4850-A4D3-D942095D09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7497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8FCD7-1C20-4E41-BFB6-4B7D855341FC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92C0E-0F1D-4850-A4D3-D942095D09A5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469108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8FCD7-1C20-4E41-BFB6-4B7D855341FC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92C0E-0F1D-4850-A4D3-D942095D09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1723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8FCD7-1C20-4E41-BFB6-4B7D855341FC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92C0E-0F1D-4850-A4D3-D942095D09A5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57591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8FCD7-1C20-4E41-BFB6-4B7D855341FC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92C0E-0F1D-4850-A4D3-D942095D09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7873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8FCD7-1C20-4E41-BFB6-4B7D855341FC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92C0E-0F1D-4850-A4D3-D942095D09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16123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8FCD7-1C20-4E41-BFB6-4B7D855341FC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92C0E-0F1D-4850-A4D3-D942095D09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7124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8FCD7-1C20-4E41-BFB6-4B7D855341FC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92C0E-0F1D-4850-A4D3-D942095D09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7802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8FCD7-1C20-4E41-BFB6-4B7D855341FC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92C0E-0F1D-4850-A4D3-D942095D09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4283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8FCD7-1C20-4E41-BFB6-4B7D855341FC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92C0E-0F1D-4850-A4D3-D942095D09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27926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8FCD7-1C20-4E41-BFB6-4B7D855341FC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92C0E-0F1D-4850-A4D3-D942095D09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1675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8FCD7-1C20-4E41-BFB6-4B7D855341FC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92C0E-0F1D-4850-A4D3-D942095D09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0866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8FCD7-1C20-4E41-BFB6-4B7D855341FC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92C0E-0F1D-4850-A4D3-D942095D09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7280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8FCD7-1C20-4E41-BFB6-4B7D855341FC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92C0E-0F1D-4850-A4D3-D942095D09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2321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8FCD7-1C20-4E41-BFB6-4B7D855341FC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92C0E-0F1D-4850-A4D3-D942095D09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0606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EEA8FCD7-1C20-4E41-BFB6-4B7D855341FC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84792C0E-0F1D-4850-A4D3-D942095D09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120309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  <p:sldLayoutId id="2147483714" r:id="rId12"/>
    <p:sldLayoutId id="2147483715" r:id="rId13"/>
    <p:sldLayoutId id="2147483716" r:id="rId14"/>
    <p:sldLayoutId id="2147483717" r:id="rId15"/>
    <p:sldLayoutId id="2147483718" r:id="rId16"/>
    <p:sldLayoutId id="214748371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4C2AF9-8E23-86E6-8227-020E15F489D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b="1" dirty="0"/>
              <a:t>Rhode Island Health Care Association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F79C484-00C2-830D-EEF4-4F9184DA4BE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 Workforce Crisis in Long Term Care</a:t>
            </a:r>
          </a:p>
          <a:p>
            <a:r>
              <a:rPr lang="en-US" dirty="0"/>
              <a:t>Presented by Katie Norman, Vice President</a:t>
            </a:r>
          </a:p>
          <a:p>
            <a:r>
              <a:rPr lang="en-US" dirty="0"/>
              <a:t>March 21, 2023</a:t>
            </a:r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41ED67E7-95F6-D60F-A064-491B1C2AE94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85212" y="5275897"/>
            <a:ext cx="3123045" cy="10306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23709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6AB317-EDA5-E5D9-1E94-8E2085B5EC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85012" y="1422567"/>
            <a:ext cx="3657600" cy="1371600"/>
          </a:xfrm>
        </p:spPr>
        <p:txBody>
          <a:bodyPr>
            <a:noAutofit/>
          </a:bodyPr>
          <a:lstStyle/>
          <a:p>
            <a:r>
              <a:rPr lang="en-US" sz="2500" b="1" dirty="0"/>
              <a:t>Workforce Shortfalls in Rhode Island Skilled Nursing Facilities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B1E2489-8328-F166-D2E6-E51C82EC39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085012" y="2908912"/>
            <a:ext cx="3657600" cy="2091267"/>
          </a:xfrm>
        </p:spPr>
        <p:txBody>
          <a:bodyPr>
            <a:normAutofit lnSpcReduction="10000"/>
          </a:bodyPr>
          <a:lstStyle/>
          <a:p>
            <a:r>
              <a:rPr lang="en-US" dirty="0"/>
              <a:t>Rhode Island Skilled Nursing Facilities remain 20% below their workforce needs per a recent study conducted by accounting firm Clifton Larson Allen. </a:t>
            </a:r>
          </a:p>
          <a:p>
            <a:r>
              <a:rPr lang="en-US" dirty="0"/>
              <a:t>Home Health and Hospitals have returned to pre-pandemic staffing levels…</a:t>
            </a:r>
          </a:p>
        </p:txBody>
      </p:sp>
      <p:pic>
        <p:nvPicPr>
          <p:cNvPr id="10" name="Content Placeholder 9" descr="Chart, bar chart&#10;&#10;Description automatically generated">
            <a:extLst>
              <a:ext uri="{FF2B5EF4-FFF2-40B4-BE49-F238E27FC236}">
                <a16:creationId xmlns:a16="http://schemas.microsoft.com/office/drawing/2014/main" id="{D0717A87-0DD1-57BB-BC4E-D5A0DBD1029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563" y="1698792"/>
            <a:ext cx="6307138" cy="3749508"/>
          </a:xfrm>
        </p:spPr>
      </p:pic>
    </p:spTree>
    <p:extLst>
      <p:ext uri="{BB962C8B-B14F-4D97-AF65-F5344CB8AC3E}">
        <p14:creationId xmlns:p14="http://schemas.microsoft.com/office/powerpoint/2010/main" val="25129303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EA4D83-EAA4-E5B0-2A85-A83FCDEE48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Impacts of Staffing Shortages and Unfunded staffing Mandate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EA42ACF-BB81-D71A-460F-AB05D37AD0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4213" y="2819400"/>
            <a:ext cx="8535988" cy="2489200"/>
          </a:xfrm>
        </p:spPr>
        <p:txBody>
          <a:bodyPr>
            <a:normAutofit fontScale="32500" lnSpcReduction="20000"/>
          </a:bodyPr>
          <a:lstStyle/>
          <a:p>
            <a:r>
              <a:rPr lang="en-US" sz="4900" dirty="0"/>
              <a:t>Nearly 60% of Rhode Island Nursing Facilities have limited or considered limiting admissions since January 1, 2023.</a:t>
            </a:r>
          </a:p>
          <a:p>
            <a:r>
              <a:rPr lang="en-US" sz="4900" dirty="0"/>
              <a:t>70% of Rhode Island Nursing Facilities were unable to meet the unfunded staffing mandate in the second quarter of 2022, which would have resulted in 11.4 million dollars in fines per RIDOH</a:t>
            </a:r>
          </a:p>
          <a:p>
            <a:r>
              <a:rPr lang="en-US" sz="4900" dirty="0"/>
              <a:t>60% of Rhode Island Nursing facilities would have been on an admission freeze currently if the unfunded staffing mandate penalties were in effect</a:t>
            </a:r>
          </a:p>
          <a:p>
            <a:r>
              <a:rPr lang="en-US" sz="4900" dirty="0"/>
              <a:t>It is estimated that fines in year one alone as a result of the unfunded staffing mandate would be $60 million.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69251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5B9AF7-5B66-5135-FC89-1A28E6B2BC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Hours worked by licensed nurses in Rhode island nursing homes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64857A5-18A6-E977-266F-EDB719C61B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25592" y="3032449"/>
            <a:ext cx="8535988" cy="1879600"/>
          </a:xfrm>
        </p:spPr>
        <p:txBody>
          <a:bodyPr/>
          <a:lstStyle/>
          <a:p>
            <a:r>
              <a:rPr lang="en-US" dirty="0"/>
              <a:t>Based on PBJ Reports from Quarter 3 of 2022</a:t>
            </a:r>
          </a:p>
          <a:p>
            <a:r>
              <a:rPr lang="en-US" dirty="0"/>
              <a:t>76 Facilities Reported </a:t>
            </a:r>
          </a:p>
          <a:p>
            <a:r>
              <a:rPr lang="en-US" dirty="0"/>
              <a:t>900,000 RN Hours</a:t>
            </a:r>
          </a:p>
          <a:p>
            <a:r>
              <a:rPr lang="en-US" dirty="0"/>
              <a:t>604,100 LPN Hours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B2539C9B-28EE-2612-0E4C-7C53ABB7B50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39028145"/>
              </p:ext>
            </p:extLst>
          </p:nvPr>
        </p:nvGraphicFramePr>
        <p:xfrm>
          <a:off x="6422570" y="2482797"/>
          <a:ext cx="4923453" cy="32275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828224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607FA9-FD3D-C774-6283-DDFC4F1315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0413" y="200025"/>
            <a:ext cx="10058400" cy="2743200"/>
          </a:xfrm>
        </p:spPr>
        <p:txBody>
          <a:bodyPr/>
          <a:lstStyle/>
          <a:p>
            <a:r>
              <a:rPr lang="en-US" b="1" dirty="0"/>
              <a:t>Nurse hours worked per patient per day in Rhode island nursing facilities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7414AD-6C3A-B591-EF5B-896991F550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48474" y="2524125"/>
            <a:ext cx="3314701" cy="3470275"/>
          </a:xfrm>
        </p:spPr>
        <p:txBody>
          <a:bodyPr/>
          <a:lstStyle/>
          <a:p>
            <a:r>
              <a:rPr lang="en-US" dirty="0"/>
              <a:t>Based on Quarter 3, 2022 CMS Payroll Based Journal Data (76 Reporting Nursing Facilities) </a:t>
            </a:r>
          </a:p>
          <a:p>
            <a:r>
              <a:rPr lang="en-US" dirty="0"/>
              <a:t>RI significantly above the National Average </a:t>
            </a:r>
          </a:p>
        </p:txBody>
      </p:sp>
      <p:pic>
        <p:nvPicPr>
          <p:cNvPr id="5" name="Picture 4" descr="Chart, line chart&#10;&#10;Description automatically generated">
            <a:extLst>
              <a:ext uri="{FF2B5EF4-FFF2-40B4-BE49-F238E27FC236}">
                <a16:creationId xmlns:a16="http://schemas.microsoft.com/office/drawing/2014/main" id="{93371565-B7EF-39CC-8748-8A7640C4E03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212" y="2524125"/>
            <a:ext cx="5839640" cy="37533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26122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29854A-BFD9-D785-CB1D-D81CDFB6E1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3263" y="152222"/>
            <a:ext cx="10058400" cy="2311578"/>
          </a:xfrm>
        </p:spPr>
        <p:txBody>
          <a:bodyPr/>
          <a:lstStyle/>
          <a:p>
            <a:r>
              <a:rPr lang="en-US" b="1" dirty="0"/>
              <a:t>Retention of Nurses in Rhode Island nursing facilities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A4991C-1C17-4F64-A7DC-CE17A613D9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454318" y="2194669"/>
            <a:ext cx="3307345" cy="3708400"/>
          </a:xfrm>
        </p:spPr>
        <p:txBody>
          <a:bodyPr/>
          <a:lstStyle/>
          <a:p>
            <a:r>
              <a:rPr lang="en-US" dirty="0"/>
              <a:t>Based on Quarter 3, 2022 CMS Payroll Based Journal Data (76 Reporting Nursing Facilities) </a:t>
            </a:r>
          </a:p>
          <a:p>
            <a:r>
              <a:rPr lang="en-US" dirty="0"/>
              <a:t>RI Nursing Turnover: 48.8%</a:t>
            </a:r>
          </a:p>
          <a:p>
            <a:r>
              <a:rPr lang="en-US" dirty="0"/>
              <a:t>Flaws in CMS Turnover Number</a:t>
            </a:r>
          </a:p>
        </p:txBody>
      </p:sp>
      <p:pic>
        <p:nvPicPr>
          <p:cNvPr id="5" name="Picture 4" descr="Chart, line chart&#10;&#10;Description automatically generated">
            <a:extLst>
              <a:ext uri="{FF2B5EF4-FFF2-40B4-BE49-F238E27FC236}">
                <a16:creationId xmlns:a16="http://schemas.microsoft.com/office/drawing/2014/main" id="{2888E1E9-482A-3D27-8F88-FCD93F8433F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5" y="2540000"/>
            <a:ext cx="6678338" cy="3241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8796868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97BF2CB0387FE43A1945B27F475B681" ma:contentTypeVersion="" ma:contentTypeDescription="Create a new document." ma:contentTypeScope="" ma:versionID="c4c7d59919035163796a7a63e99444c3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051ad49ee3a4811ed0efdd12919ad99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920C12C-4B8C-47C4-A975-02701E327CF1}"/>
</file>

<file path=customXml/itemProps2.xml><?xml version="1.0" encoding="utf-8"?>
<ds:datastoreItem xmlns:ds="http://schemas.openxmlformats.org/officeDocument/2006/customXml" ds:itemID="{3FBA35BA-38CE-4365-9043-F6EAA7A0B9D4}"/>
</file>

<file path=customXml/itemProps3.xml><?xml version="1.0" encoding="utf-8"?>
<ds:datastoreItem xmlns:ds="http://schemas.openxmlformats.org/officeDocument/2006/customXml" ds:itemID="{C30C556D-F311-49C2-BD56-7E2C806F8A60}"/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186</TotalTime>
  <Words>288</Words>
  <Application>Microsoft Office PowerPoint</Application>
  <PresentationFormat>Widescreen</PresentationFormat>
  <Paragraphs>25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Century Gothic</vt:lpstr>
      <vt:lpstr>Wingdings 3</vt:lpstr>
      <vt:lpstr>Slice</vt:lpstr>
      <vt:lpstr>Rhode Island Health Care Association</vt:lpstr>
      <vt:lpstr>Workforce Shortfalls in Rhode Island Skilled Nursing Facilities</vt:lpstr>
      <vt:lpstr>Impacts of Staffing Shortages and Unfunded staffing Mandate</vt:lpstr>
      <vt:lpstr>Hours worked by licensed nurses in Rhode island nursing homes</vt:lpstr>
      <vt:lpstr>Nurse hours worked per patient per day in Rhode island nursing facilities </vt:lpstr>
      <vt:lpstr>Retention of Nurses in Rhode Island nursing facilities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Rhode Island Health Care Association</dc:title>
  <dc:creator>Katie Norman</dc:creator>
  <cp:lastModifiedBy>Thomas H. OBrien</cp:lastModifiedBy>
  <cp:revision>4</cp:revision>
  <dcterms:created xsi:type="dcterms:W3CDTF">2023-03-20T17:44:18Z</dcterms:created>
  <dcterms:modified xsi:type="dcterms:W3CDTF">2023-03-21T15:43:00Z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0x010100697BF2CB0387FE43A1945B27F475B681</vt:lpwstr>
  </property>
</Properties>
</file>