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norman\Desktop\Workforce%20Data%20Averag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Hours Wored by Licensed Nurses in RI Nursing Facilities Quarter 3,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  <a:sp3d prstMaterial="plastic">
                <a:bevelT w="25400" h="25400"/>
              </a:sp3d>
            </c:spPr>
            <c:extLst>
              <c:ext xmlns:c16="http://schemas.microsoft.com/office/drawing/2014/chart" uri="{C3380CC4-5D6E-409C-BE32-E72D297353CC}">
                <c16:uniqueId val="{00000001-2FC2-481E-BEA8-AACFCB61083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  <a:sp3d prstMaterial="plastic">
                <a:bevelT w="25400" h="25400"/>
              </a:sp3d>
            </c:spPr>
            <c:extLst>
              <c:ext xmlns:c16="http://schemas.microsoft.com/office/drawing/2014/chart" uri="{C3380CC4-5D6E-409C-BE32-E72D297353CC}">
                <c16:uniqueId val="{00000003-2FC2-481E-BEA8-AACFCB6108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Sheet3!$C$18:$C$19</c:f>
              <c:strCache>
                <c:ptCount val="2"/>
                <c:pt idx="0">
                  <c:v>RN</c:v>
                </c:pt>
                <c:pt idx="1">
                  <c:v>LPN</c:v>
                </c:pt>
              </c:strCache>
            </c:strRef>
          </c:cat>
          <c:val>
            <c:numRef>
              <c:f>Sheet3!$D$18:$D$19</c:f>
              <c:numCache>
                <c:formatCode>#,##0</c:formatCode>
                <c:ptCount val="2"/>
                <c:pt idx="0">
                  <c:v>900000</c:v>
                </c:pt>
                <c:pt idx="1">
                  <c:v>604100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C2-481E-BEA8-AACFCB610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69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49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6910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72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59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87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1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1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8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2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9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6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2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6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A8FCD7-1C20-4E41-BFB6-4B7D855341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792C0E-0F1D-4850-A4D3-D942095D0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030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2AF9-8E23-86E6-8227-020E15F48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Rhode Island Health Care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9C484-00C2-830D-EEF4-4F9184DA4B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Workforce Crisis in Long Term Care</a:t>
            </a:r>
          </a:p>
          <a:p>
            <a:r>
              <a:rPr lang="en-US" dirty="0"/>
              <a:t>Presented by Katie Norman, Vice President</a:t>
            </a:r>
          </a:p>
          <a:p>
            <a:r>
              <a:rPr lang="en-US" dirty="0"/>
              <a:t>March 21, 2023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1ED67E7-95F6-D60F-A064-491B1C2AE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212" y="5275897"/>
            <a:ext cx="3123045" cy="103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7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B317-EDA5-E5D9-1E94-8E2085B5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1422567"/>
            <a:ext cx="3657600" cy="1371600"/>
          </a:xfrm>
        </p:spPr>
        <p:txBody>
          <a:bodyPr>
            <a:noAutofit/>
          </a:bodyPr>
          <a:lstStyle/>
          <a:p>
            <a:r>
              <a:rPr lang="en-US" sz="2500" b="1" dirty="0"/>
              <a:t>Workforce Shortfalls in Rhode Island Skilled Nursing Facilities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2489-8328-F166-D2E6-E51C82EC3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012" y="2908912"/>
            <a:ext cx="3657600" cy="20912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Rhode Island Skilled Nursing Facilities remain 20% below their workforce needs per a recent study conducted by accounting firm Clifton Larson Allen. </a:t>
            </a:r>
          </a:p>
          <a:p>
            <a:r>
              <a:rPr lang="en-US" dirty="0"/>
              <a:t>Home Health and Hospitals have returned to pre-pandemic staffing levels…</a:t>
            </a:r>
          </a:p>
        </p:txBody>
      </p:sp>
      <p:pic>
        <p:nvPicPr>
          <p:cNvPr id="10" name="Content Placeholder 9" descr="Chart, bar chart&#10;&#10;Description automatically generated">
            <a:extLst>
              <a:ext uri="{FF2B5EF4-FFF2-40B4-BE49-F238E27FC236}">
                <a16:creationId xmlns:a16="http://schemas.microsoft.com/office/drawing/2014/main" id="{D0717A87-0DD1-57BB-BC4E-D5A0DBD102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63" y="1698792"/>
            <a:ext cx="6307138" cy="3749508"/>
          </a:xfrm>
        </p:spPr>
      </p:pic>
    </p:spTree>
    <p:extLst>
      <p:ext uri="{BB962C8B-B14F-4D97-AF65-F5344CB8AC3E}">
        <p14:creationId xmlns:p14="http://schemas.microsoft.com/office/powerpoint/2010/main" val="251293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A4D83-EAA4-E5B0-2A85-A83FCDEE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Impacts of Staffing Shortages and Unfunded staffing Mandate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42ACF-BB81-D71A-460F-AB05D37AD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819400"/>
            <a:ext cx="8535988" cy="2489200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/>
              <a:t>Nearly 60% of Rhode Island Nursing Facilities have limited or considered limiting admissions since January 1, 2023.</a:t>
            </a:r>
          </a:p>
          <a:p>
            <a:r>
              <a:rPr lang="en-US" sz="4900" dirty="0"/>
              <a:t>70% of Rhode Island Nursing Facilities were unable to meet the unfunded staffing mandate in the second quarter of 2022, which would have resulted in 11.4 million dollars in fines per RIDOH</a:t>
            </a:r>
          </a:p>
          <a:p>
            <a:r>
              <a:rPr lang="en-US" sz="4900" dirty="0"/>
              <a:t>60% of Rhode Island Nursing facilities would have been on an admission freeze currently if the unfunded staffing mandate penalties were in effect</a:t>
            </a:r>
          </a:p>
          <a:p>
            <a:r>
              <a:rPr lang="en-US" sz="4900" dirty="0"/>
              <a:t>It is estimated that fines in year one alone as a result of the unfunded staffing mandate would be $60 million.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25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9AF7-5B66-5135-FC89-1A28E6B2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Hours worked by licensed nurses in Rhode island nursing homes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857A5-18A6-E977-266F-EDB719C61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92" y="3032449"/>
            <a:ext cx="8535988" cy="1879600"/>
          </a:xfrm>
        </p:spPr>
        <p:txBody>
          <a:bodyPr/>
          <a:lstStyle/>
          <a:p>
            <a:r>
              <a:rPr lang="en-US" dirty="0"/>
              <a:t>Based on PBJ Reports from Quarter 3 of 2022</a:t>
            </a:r>
          </a:p>
          <a:p>
            <a:r>
              <a:rPr lang="en-US" dirty="0"/>
              <a:t>76 Facilities Reported </a:t>
            </a:r>
          </a:p>
          <a:p>
            <a:r>
              <a:rPr lang="en-US" dirty="0"/>
              <a:t>900,000 RN Hours</a:t>
            </a:r>
          </a:p>
          <a:p>
            <a:r>
              <a:rPr lang="en-US" dirty="0"/>
              <a:t>604,100 LPN Hours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2539C9B-28EE-2612-0E4C-7C53ABB7B5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028145"/>
              </p:ext>
            </p:extLst>
          </p:nvPr>
        </p:nvGraphicFramePr>
        <p:xfrm>
          <a:off x="6422570" y="2482797"/>
          <a:ext cx="4923453" cy="32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82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07FA9-FD3D-C774-6283-DDFC4F131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413" y="200025"/>
            <a:ext cx="10058400" cy="2743200"/>
          </a:xfrm>
        </p:spPr>
        <p:txBody>
          <a:bodyPr/>
          <a:lstStyle/>
          <a:p>
            <a:r>
              <a:rPr lang="en-US" b="1" dirty="0"/>
              <a:t>Nurse hours worked per patient per day in Rhode island nursing facilities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414AD-6C3A-B591-EF5B-896991F5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8474" y="2524125"/>
            <a:ext cx="3314701" cy="3470275"/>
          </a:xfrm>
        </p:spPr>
        <p:txBody>
          <a:bodyPr/>
          <a:lstStyle/>
          <a:p>
            <a:r>
              <a:rPr lang="en-US" dirty="0"/>
              <a:t>Based on Quarter 3, 2022 CMS Payroll Based Journal Data (76 Reporting Nursing Facilities) </a:t>
            </a:r>
          </a:p>
          <a:p>
            <a:r>
              <a:rPr lang="en-US" dirty="0"/>
              <a:t>RI significantly above the National Average 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93371565-B7EF-39CC-8748-8A7640C4E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524125"/>
            <a:ext cx="5839640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1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854A-BFD9-D785-CB1D-D81CDFB6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3" y="152222"/>
            <a:ext cx="10058400" cy="2311578"/>
          </a:xfrm>
        </p:spPr>
        <p:txBody>
          <a:bodyPr/>
          <a:lstStyle/>
          <a:p>
            <a:r>
              <a:rPr lang="en-US" b="1" dirty="0"/>
              <a:t>Retention of Nurses in Rhode Island nursing facilities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4991C-1C17-4F64-A7DC-CE17A613D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54318" y="2194669"/>
            <a:ext cx="3307345" cy="3708400"/>
          </a:xfrm>
        </p:spPr>
        <p:txBody>
          <a:bodyPr/>
          <a:lstStyle/>
          <a:p>
            <a:r>
              <a:rPr lang="en-US" dirty="0"/>
              <a:t>Based on Quarter 3, 2022 CMS Payroll Based Journal Data (76 Reporting Nursing Facilities) </a:t>
            </a:r>
          </a:p>
          <a:p>
            <a:r>
              <a:rPr lang="en-US" dirty="0"/>
              <a:t>RI Nursing Turnover: 48.8%</a:t>
            </a:r>
          </a:p>
          <a:p>
            <a:r>
              <a:rPr lang="en-US" dirty="0"/>
              <a:t>Flaws in CMS Turnover Number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888E1E9-482A-3D27-8F88-FCD93F843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5" y="2540000"/>
            <a:ext cx="6678338" cy="324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9686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BF2CB0387FE43A1945B27F475B681" ma:contentTypeVersion="" ma:contentTypeDescription="Create a new document." ma:contentTypeScope="" ma:versionID="c4c7d59919035163796a7a63e99444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51ad49ee3a4811ed0efdd12919ad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20C12C-4B8C-47C4-A975-02701E327CF1}"/>
</file>

<file path=customXml/itemProps2.xml><?xml version="1.0" encoding="utf-8"?>
<ds:datastoreItem xmlns:ds="http://schemas.openxmlformats.org/officeDocument/2006/customXml" ds:itemID="{3FBA35BA-38CE-4365-9043-F6EAA7A0B9D4}"/>
</file>

<file path=customXml/itemProps3.xml><?xml version="1.0" encoding="utf-8"?>
<ds:datastoreItem xmlns:ds="http://schemas.openxmlformats.org/officeDocument/2006/customXml" ds:itemID="{C30C556D-F311-49C2-BD56-7E2C806F8A60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186</TotalTime>
  <Words>288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Slice</vt:lpstr>
      <vt:lpstr>Rhode Island Health Care Association</vt:lpstr>
      <vt:lpstr>Workforce Shortfalls in Rhode Island Skilled Nursing Facilities</vt:lpstr>
      <vt:lpstr>Impacts of Staffing Shortages and Unfunded staffing Mandate</vt:lpstr>
      <vt:lpstr>Hours worked by licensed nurses in Rhode island nursing homes</vt:lpstr>
      <vt:lpstr>Nurse hours worked per patient per day in Rhode island nursing facilities </vt:lpstr>
      <vt:lpstr>Retention of Nurses in Rhode Island nursing facilities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Rhode Island Health Care Association</dc:title>
  <dc:creator>Katie Norman</dc:creator>
  <cp:lastModifiedBy>Thomas H. OBrien</cp:lastModifiedBy>
  <cp:revision>4</cp:revision>
  <dcterms:created xsi:type="dcterms:W3CDTF">2023-03-20T17:44:18Z</dcterms:created>
  <dcterms:modified xsi:type="dcterms:W3CDTF">2023-03-21T15:43:00Z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0x010100697BF2CB0387FE43A1945B27F475B681</vt:lpwstr>
  </property>
</Properties>
</file>