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71" r:id="rId5"/>
    <p:sldId id="272" r:id="rId6"/>
    <p:sldId id="260" r:id="rId7"/>
    <p:sldId id="269" r:id="rId8"/>
    <p:sldId id="265" r:id="rId9"/>
    <p:sldId id="266" r:id="rId10"/>
    <p:sldId id="267" r:id="rId11"/>
    <p:sldId id="262" r:id="rId12"/>
    <p:sldId id="270" r:id="rId13"/>
    <p:sldId id="268" r:id="rId14"/>
    <p:sldId id="264"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789B9-1CB4-48D8-9E87-89308704CB97}"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3053B7C2-F850-4741-9A9F-24AA38810B0B}">
      <dgm:prSet custT="1"/>
      <dgm:spPr/>
      <dgm:t>
        <a:bodyPr/>
        <a:lstStyle/>
        <a:p>
          <a:r>
            <a:rPr lang="en-US" sz="1800" b="1" dirty="0"/>
            <a:t>Telenursing</a:t>
          </a:r>
        </a:p>
      </dgm:t>
    </dgm:pt>
    <dgm:pt modelId="{60F9CD53-264F-4D4E-B841-8904DCDCF202}" type="parTrans" cxnId="{4A4C1CEB-4D4E-460C-A59E-02F7FD0FF691}">
      <dgm:prSet/>
      <dgm:spPr/>
      <dgm:t>
        <a:bodyPr/>
        <a:lstStyle/>
        <a:p>
          <a:endParaRPr lang="en-US"/>
        </a:p>
      </dgm:t>
    </dgm:pt>
    <dgm:pt modelId="{1CCA48F0-B61C-49B1-B32C-3F9B12948A65}" type="sibTrans" cxnId="{4A4C1CEB-4D4E-460C-A59E-02F7FD0FF691}">
      <dgm:prSet/>
      <dgm:spPr/>
      <dgm:t>
        <a:bodyPr/>
        <a:lstStyle/>
        <a:p>
          <a:endParaRPr lang="en-US"/>
        </a:p>
      </dgm:t>
    </dgm:pt>
    <dgm:pt modelId="{1E679842-059B-40F7-8451-0A800C80AB6E}">
      <dgm:prSet custT="1"/>
      <dgm:spPr/>
      <dgm:t>
        <a:bodyPr/>
        <a:lstStyle/>
        <a:p>
          <a:r>
            <a:rPr lang="en-US" sz="1800" dirty="0"/>
            <a:t>Nurses in </a:t>
          </a:r>
          <a:r>
            <a:rPr lang="en-US" sz="1800" dirty="0" err="1"/>
            <a:t>eNLC</a:t>
          </a:r>
          <a:r>
            <a:rPr lang="en-US" sz="1800" dirty="0"/>
            <a:t> states with multistate licenses are able to practice telenursing in all </a:t>
          </a:r>
          <a:r>
            <a:rPr lang="en-US" sz="1800" dirty="0" err="1"/>
            <a:t>eNLC</a:t>
          </a:r>
          <a:r>
            <a:rPr lang="en-US" sz="1800" dirty="0"/>
            <a:t> states.</a:t>
          </a:r>
        </a:p>
      </dgm:t>
    </dgm:pt>
    <dgm:pt modelId="{F5476225-4E72-4D49-878F-198AD3CC4B72}" type="parTrans" cxnId="{E9A43CA2-EBBF-4F37-84F3-0788BA2F01A3}">
      <dgm:prSet/>
      <dgm:spPr/>
      <dgm:t>
        <a:bodyPr/>
        <a:lstStyle/>
        <a:p>
          <a:endParaRPr lang="en-US"/>
        </a:p>
      </dgm:t>
    </dgm:pt>
    <dgm:pt modelId="{A4B48409-C634-44FB-84DE-2A0E030B6BE9}" type="sibTrans" cxnId="{E9A43CA2-EBBF-4F37-84F3-0788BA2F01A3}">
      <dgm:prSet/>
      <dgm:spPr/>
      <dgm:t>
        <a:bodyPr/>
        <a:lstStyle/>
        <a:p>
          <a:endParaRPr lang="en-US"/>
        </a:p>
      </dgm:t>
    </dgm:pt>
    <dgm:pt modelId="{31B9E0B0-1B02-4672-82E8-C7B32EB121DE}">
      <dgm:prSet custT="1"/>
      <dgm:spPr/>
      <dgm:t>
        <a:bodyPr/>
        <a:lstStyle/>
        <a:p>
          <a:r>
            <a:rPr lang="en-US" sz="1800" b="1" dirty="0"/>
            <a:t>Disaster Response</a:t>
          </a:r>
        </a:p>
      </dgm:t>
    </dgm:pt>
    <dgm:pt modelId="{F7D14992-B4BD-44E2-B534-8B3E1E79A418}" type="parTrans" cxnId="{9F72C51C-476B-41FC-84FF-0389BB637204}">
      <dgm:prSet/>
      <dgm:spPr/>
      <dgm:t>
        <a:bodyPr/>
        <a:lstStyle/>
        <a:p>
          <a:endParaRPr lang="en-US"/>
        </a:p>
      </dgm:t>
    </dgm:pt>
    <dgm:pt modelId="{D1F6858D-38E5-4A37-BAB3-516B8C2D58A6}" type="sibTrans" cxnId="{9F72C51C-476B-41FC-84FF-0389BB637204}">
      <dgm:prSet/>
      <dgm:spPr/>
      <dgm:t>
        <a:bodyPr/>
        <a:lstStyle/>
        <a:p>
          <a:endParaRPr lang="en-US"/>
        </a:p>
      </dgm:t>
    </dgm:pt>
    <dgm:pt modelId="{76D7C02D-E3E3-4C9F-BEB4-D43D47C86192}">
      <dgm:prSet custT="1"/>
      <dgm:spPr/>
      <dgm:t>
        <a:bodyPr/>
        <a:lstStyle/>
        <a:p>
          <a:r>
            <a:rPr lang="en-US" sz="1800" dirty="0"/>
            <a:t>Allowing nurses to quickly cross state borders and provide vital services in the event of a disaster.</a:t>
          </a:r>
        </a:p>
      </dgm:t>
    </dgm:pt>
    <dgm:pt modelId="{2191C3F4-F00B-4B73-AE3D-30589B2E4BF7}" type="parTrans" cxnId="{1EC809DE-2090-4B4C-A39C-DFBBEBC94E78}">
      <dgm:prSet/>
      <dgm:spPr/>
      <dgm:t>
        <a:bodyPr/>
        <a:lstStyle/>
        <a:p>
          <a:endParaRPr lang="en-US"/>
        </a:p>
      </dgm:t>
    </dgm:pt>
    <dgm:pt modelId="{9A701BAA-CF1D-4CC8-9A4F-06D052131546}" type="sibTrans" cxnId="{1EC809DE-2090-4B4C-A39C-DFBBEBC94E78}">
      <dgm:prSet/>
      <dgm:spPr/>
      <dgm:t>
        <a:bodyPr/>
        <a:lstStyle/>
        <a:p>
          <a:endParaRPr lang="en-US"/>
        </a:p>
      </dgm:t>
    </dgm:pt>
    <dgm:pt modelId="{80DD1B09-3C30-4C05-8597-DDA6CDCE7D99}">
      <dgm:prSet custT="1"/>
      <dgm:spPr/>
      <dgm:t>
        <a:bodyPr/>
        <a:lstStyle/>
        <a:p>
          <a:r>
            <a:rPr lang="en-US" sz="1800" b="1" dirty="0"/>
            <a:t>Online Nursing Education</a:t>
          </a:r>
        </a:p>
      </dgm:t>
    </dgm:pt>
    <dgm:pt modelId="{EBA6348E-1739-4B20-A082-73FC74D5CBFA}" type="parTrans" cxnId="{9E04357A-ADBC-450D-A062-5D15652FB002}">
      <dgm:prSet/>
      <dgm:spPr/>
      <dgm:t>
        <a:bodyPr/>
        <a:lstStyle/>
        <a:p>
          <a:endParaRPr lang="en-US"/>
        </a:p>
      </dgm:t>
    </dgm:pt>
    <dgm:pt modelId="{BBB403DB-723D-4648-A849-6F2126FCFB3C}" type="sibTrans" cxnId="{9E04357A-ADBC-450D-A062-5D15652FB002}">
      <dgm:prSet/>
      <dgm:spPr/>
      <dgm:t>
        <a:bodyPr/>
        <a:lstStyle/>
        <a:p>
          <a:endParaRPr lang="en-US"/>
        </a:p>
      </dgm:t>
    </dgm:pt>
    <dgm:pt modelId="{F9645794-CD6C-4EDC-A73D-20A1787EC388}">
      <dgm:prSet custT="1"/>
      <dgm:spPr/>
      <dgm:t>
        <a:bodyPr/>
        <a:lstStyle/>
        <a:p>
          <a:r>
            <a:rPr lang="en-US" sz="1800" dirty="0"/>
            <a:t>Nurse educators in </a:t>
          </a:r>
          <a:r>
            <a:rPr lang="en-US" sz="1800" dirty="0" err="1"/>
            <a:t>eNLC</a:t>
          </a:r>
          <a:r>
            <a:rPr lang="en-US" sz="1800" dirty="0"/>
            <a:t> states with multistate licenses are able to teach via distance education in all </a:t>
          </a:r>
          <a:r>
            <a:rPr lang="en-US" sz="1800" dirty="0" err="1"/>
            <a:t>eNLC</a:t>
          </a:r>
          <a:r>
            <a:rPr lang="en-US" sz="1800" dirty="0"/>
            <a:t> states.</a:t>
          </a:r>
        </a:p>
      </dgm:t>
    </dgm:pt>
    <dgm:pt modelId="{619BDDE6-F83B-4523-8B16-6CAE5C0F8546}" type="parTrans" cxnId="{6559CF0F-4659-4DD1-A5B7-E46235BC2805}">
      <dgm:prSet/>
      <dgm:spPr/>
      <dgm:t>
        <a:bodyPr/>
        <a:lstStyle/>
        <a:p>
          <a:endParaRPr lang="en-US"/>
        </a:p>
      </dgm:t>
    </dgm:pt>
    <dgm:pt modelId="{94CEDD25-C6A7-4CD8-86F2-0F75E50E448B}" type="sibTrans" cxnId="{6559CF0F-4659-4DD1-A5B7-E46235BC2805}">
      <dgm:prSet/>
      <dgm:spPr/>
      <dgm:t>
        <a:bodyPr/>
        <a:lstStyle/>
        <a:p>
          <a:endParaRPr lang="en-US"/>
        </a:p>
      </dgm:t>
    </dgm:pt>
    <dgm:pt modelId="{891429B0-4761-457F-BA44-1714E76A7758}">
      <dgm:prSet custT="1"/>
      <dgm:spPr/>
      <dgm:t>
        <a:bodyPr/>
        <a:lstStyle/>
        <a:p>
          <a:r>
            <a:rPr lang="en-US" sz="1800" b="1" dirty="0"/>
            <a:t>Workforce Mobility</a:t>
          </a:r>
        </a:p>
      </dgm:t>
    </dgm:pt>
    <dgm:pt modelId="{F84A4760-643D-4C17-B477-CC915FD07743}" type="parTrans" cxnId="{1E9FD568-9006-4C24-9AF4-F9B0975BE417}">
      <dgm:prSet/>
      <dgm:spPr/>
      <dgm:t>
        <a:bodyPr/>
        <a:lstStyle/>
        <a:p>
          <a:endParaRPr lang="en-US"/>
        </a:p>
      </dgm:t>
    </dgm:pt>
    <dgm:pt modelId="{85A812D3-3E74-4736-90E7-2B7329006665}" type="sibTrans" cxnId="{1E9FD568-9006-4C24-9AF4-F9B0975BE417}">
      <dgm:prSet/>
      <dgm:spPr/>
      <dgm:t>
        <a:bodyPr/>
        <a:lstStyle/>
        <a:p>
          <a:endParaRPr lang="en-US"/>
        </a:p>
      </dgm:t>
    </dgm:pt>
    <dgm:pt modelId="{37839457-3BB6-4DEE-B5B9-D03C017749BC}">
      <dgm:prSet custT="1"/>
      <dgm:spPr/>
      <dgm:t>
        <a:bodyPr/>
        <a:lstStyle/>
        <a:p>
          <a:r>
            <a:rPr lang="en-US" sz="1800"/>
            <a:t>Making practicing across state borders affordable and convenient.</a:t>
          </a:r>
        </a:p>
      </dgm:t>
    </dgm:pt>
    <dgm:pt modelId="{3C866A68-AE18-4A61-9DAC-64ADA54FE1FD}" type="parTrans" cxnId="{35D9B0A6-9F03-4849-A9DD-792F87D0C5F6}">
      <dgm:prSet/>
      <dgm:spPr/>
      <dgm:t>
        <a:bodyPr/>
        <a:lstStyle/>
        <a:p>
          <a:endParaRPr lang="en-US"/>
        </a:p>
      </dgm:t>
    </dgm:pt>
    <dgm:pt modelId="{A5853116-6EC1-42D8-B614-B63B96444A30}" type="sibTrans" cxnId="{35D9B0A6-9F03-4849-A9DD-792F87D0C5F6}">
      <dgm:prSet/>
      <dgm:spPr/>
      <dgm:t>
        <a:bodyPr/>
        <a:lstStyle/>
        <a:p>
          <a:endParaRPr lang="en-US"/>
        </a:p>
      </dgm:t>
    </dgm:pt>
    <dgm:pt modelId="{7168BF6E-7C91-46AE-ABE2-CB8E9A624E52}">
      <dgm:prSet custT="1"/>
      <dgm:spPr/>
      <dgm:t>
        <a:bodyPr/>
        <a:lstStyle/>
        <a:p>
          <a:r>
            <a:rPr lang="en-US" sz="1800" b="1" dirty="0"/>
            <a:t>Military Families</a:t>
          </a:r>
        </a:p>
      </dgm:t>
    </dgm:pt>
    <dgm:pt modelId="{99BAB22A-76CD-4B33-9CAD-51CF0DF2D0CD}" type="parTrans" cxnId="{D1EF93CE-9B87-4A36-A577-D1387BEC3C0F}">
      <dgm:prSet/>
      <dgm:spPr/>
      <dgm:t>
        <a:bodyPr/>
        <a:lstStyle/>
        <a:p>
          <a:endParaRPr lang="en-US"/>
        </a:p>
      </dgm:t>
    </dgm:pt>
    <dgm:pt modelId="{267C3B04-6194-4043-BA63-E0945E4FAC1F}" type="sibTrans" cxnId="{D1EF93CE-9B87-4A36-A577-D1387BEC3C0F}">
      <dgm:prSet/>
      <dgm:spPr/>
      <dgm:t>
        <a:bodyPr/>
        <a:lstStyle/>
        <a:p>
          <a:endParaRPr lang="en-US"/>
        </a:p>
      </dgm:t>
    </dgm:pt>
    <dgm:pt modelId="{908A4A98-E3E6-422E-8B6B-67106750E2DF}">
      <dgm:prSet custT="1"/>
      <dgm:spPr/>
      <dgm:t>
        <a:bodyPr/>
        <a:lstStyle/>
        <a:p>
          <a:r>
            <a:rPr lang="en-US" sz="1800" b="1" dirty="0"/>
            <a:t>Efficiency</a:t>
          </a:r>
        </a:p>
      </dgm:t>
    </dgm:pt>
    <dgm:pt modelId="{DDB5DF83-004E-440A-A343-5EEA8F5FDC81}" type="parTrans" cxnId="{371FDB79-2587-43D9-82EB-7E62DE0185A6}">
      <dgm:prSet/>
      <dgm:spPr/>
      <dgm:t>
        <a:bodyPr/>
        <a:lstStyle/>
        <a:p>
          <a:endParaRPr lang="en-US"/>
        </a:p>
      </dgm:t>
    </dgm:pt>
    <dgm:pt modelId="{78323C92-9D7B-4E9B-8AF4-2F1F1992E249}" type="sibTrans" cxnId="{371FDB79-2587-43D9-82EB-7E62DE0185A6}">
      <dgm:prSet/>
      <dgm:spPr/>
      <dgm:t>
        <a:bodyPr/>
        <a:lstStyle/>
        <a:p>
          <a:endParaRPr lang="en-US"/>
        </a:p>
      </dgm:t>
    </dgm:pt>
    <dgm:pt modelId="{1FB597A7-7D43-4233-BEFD-B54247BE1897}">
      <dgm:prSet custT="1"/>
      <dgm:spPr/>
      <dgm:t>
        <a:bodyPr/>
        <a:lstStyle/>
        <a:p>
          <a:r>
            <a:rPr lang="en-US" sz="1800" dirty="0"/>
            <a:t>Allows military spouse nurses to seamlessly continue working without having to obtain a new license each time they relocate.</a:t>
          </a:r>
        </a:p>
      </dgm:t>
    </dgm:pt>
    <dgm:pt modelId="{4FCA6F3B-B633-4708-98BE-FE6DECEFBB2D}" type="parTrans" cxnId="{D0CC4834-9166-4AD9-B80F-C10E0F10DF36}">
      <dgm:prSet/>
      <dgm:spPr/>
      <dgm:t>
        <a:bodyPr/>
        <a:lstStyle/>
        <a:p>
          <a:endParaRPr lang="en-US"/>
        </a:p>
      </dgm:t>
    </dgm:pt>
    <dgm:pt modelId="{9E9937B6-C7D5-4A0F-BEF2-D9BDA3D37F1C}" type="sibTrans" cxnId="{D0CC4834-9166-4AD9-B80F-C10E0F10DF36}">
      <dgm:prSet/>
      <dgm:spPr/>
      <dgm:t>
        <a:bodyPr/>
        <a:lstStyle/>
        <a:p>
          <a:endParaRPr lang="en-US"/>
        </a:p>
      </dgm:t>
    </dgm:pt>
    <dgm:pt modelId="{BCECE0AD-5551-4B55-942A-276F00FE7578}">
      <dgm:prSet custT="1"/>
      <dgm:spPr/>
      <dgm:t>
        <a:bodyPr/>
        <a:lstStyle/>
        <a:p>
          <a:r>
            <a:rPr lang="en-US" sz="1800" dirty="0"/>
            <a:t>Eliminates redundancy, duplicative regulatory processes and unnecessary fees.</a:t>
          </a:r>
        </a:p>
      </dgm:t>
    </dgm:pt>
    <dgm:pt modelId="{10AA9C66-3DF3-4D50-8D84-CB79F6F7C007}" type="parTrans" cxnId="{0362D5DB-8689-4920-B6E0-0E9720CA9F19}">
      <dgm:prSet/>
      <dgm:spPr/>
      <dgm:t>
        <a:bodyPr/>
        <a:lstStyle/>
        <a:p>
          <a:endParaRPr lang="en-US"/>
        </a:p>
      </dgm:t>
    </dgm:pt>
    <dgm:pt modelId="{EA146ED9-9FE8-4382-B189-8448009F6829}" type="sibTrans" cxnId="{0362D5DB-8689-4920-B6E0-0E9720CA9F19}">
      <dgm:prSet/>
      <dgm:spPr/>
      <dgm:t>
        <a:bodyPr/>
        <a:lstStyle/>
        <a:p>
          <a:endParaRPr lang="en-US"/>
        </a:p>
      </dgm:t>
    </dgm:pt>
    <dgm:pt modelId="{36A774CB-A730-4330-98F9-41AB3489A3AD}" type="pres">
      <dgm:prSet presAssocID="{B4E789B9-1CB4-48D8-9E87-89308704CB97}" presName="Name0" presStyleCnt="0">
        <dgm:presLayoutVars>
          <dgm:dir/>
          <dgm:animLvl val="lvl"/>
          <dgm:resizeHandles val="exact"/>
        </dgm:presLayoutVars>
      </dgm:prSet>
      <dgm:spPr/>
    </dgm:pt>
    <dgm:pt modelId="{A8AB8636-DE26-4BB5-9DD3-5FF7A395580B}" type="pres">
      <dgm:prSet presAssocID="{3053B7C2-F850-4741-9A9F-24AA38810B0B}" presName="linNode" presStyleCnt="0"/>
      <dgm:spPr/>
    </dgm:pt>
    <dgm:pt modelId="{132DBB06-E68C-4E13-8B4C-A1AC2DC5E7A4}" type="pres">
      <dgm:prSet presAssocID="{3053B7C2-F850-4741-9A9F-24AA38810B0B}" presName="parentText" presStyleLbl="solidFgAcc1" presStyleIdx="0" presStyleCnt="6">
        <dgm:presLayoutVars>
          <dgm:chMax val="1"/>
          <dgm:bulletEnabled/>
        </dgm:presLayoutVars>
      </dgm:prSet>
      <dgm:spPr/>
    </dgm:pt>
    <dgm:pt modelId="{8402F503-3374-4FC6-83E4-B00CDA2039F0}" type="pres">
      <dgm:prSet presAssocID="{3053B7C2-F850-4741-9A9F-24AA38810B0B}" presName="descendantText" presStyleLbl="alignNode1" presStyleIdx="0" presStyleCnt="6">
        <dgm:presLayoutVars>
          <dgm:bulletEnabled/>
        </dgm:presLayoutVars>
      </dgm:prSet>
      <dgm:spPr/>
    </dgm:pt>
    <dgm:pt modelId="{B322E280-9B10-4678-A68D-F27EB59C8F31}" type="pres">
      <dgm:prSet presAssocID="{1CCA48F0-B61C-49B1-B32C-3F9B12948A65}" presName="sp" presStyleCnt="0"/>
      <dgm:spPr/>
    </dgm:pt>
    <dgm:pt modelId="{0335069E-1194-4689-A5B0-B80E1BB2CB30}" type="pres">
      <dgm:prSet presAssocID="{31B9E0B0-1B02-4672-82E8-C7B32EB121DE}" presName="linNode" presStyleCnt="0"/>
      <dgm:spPr/>
    </dgm:pt>
    <dgm:pt modelId="{F4513D2F-AD9A-42B9-8346-EC65A5B95879}" type="pres">
      <dgm:prSet presAssocID="{31B9E0B0-1B02-4672-82E8-C7B32EB121DE}" presName="parentText" presStyleLbl="solidFgAcc1" presStyleIdx="1" presStyleCnt="6">
        <dgm:presLayoutVars>
          <dgm:chMax val="1"/>
          <dgm:bulletEnabled/>
        </dgm:presLayoutVars>
      </dgm:prSet>
      <dgm:spPr/>
    </dgm:pt>
    <dgm:pt modelId="{F6683EA3-9B62-4198-83AC-BA8684D21FD1}" type="pres">
      <dgm:prSet presAssocID="{31B9E0B0-1B02-4672-82E8-C7B32EB121DE}" presName="descendantText" presStyleLbl="alignNode1" presStyleIdx="1" presStyleCnt="6">
        <dgm:presLayoutVars>
          <dgm:bulletEnabled/>
        </dgm:presLayoutVars>
      </dgm:prSet>
      <dgm:spPr/>
    </dgm:pt>
    <dgm:pt modelId="{F8D020B0-AA07-4125-8F0A-8FA888667ADB}" type="pres">
      <dgm:prSet presAssocID="{D1F6858D-38E5-4A37-BAB3-516B8C2D58A6}" presName="sp" presStyleCnt="0"/>
      <dgm:spPr/>
    </dgm:pt>
    <dgm:pt modelId="{5E35E448-FCDF-440D-8824-9BE8F677798E}" type="pres">
      <dgm:prSet presAssocID="{80DD1B09-3C30-4C05-8597-DDA6CDCE7D99}" presName="linNode" presStyleCnt="0"/>
      <dgm:spPr/>
    </dgm:pt>
    <dgm:pt modelId="{1F03D2D0-D995-4666-8465-CF9B9D2ECC37}" type="pres">
      <dgm:prSet presAssocID="{80DD1B09-3C30-4C05-8597-DDA6CDCE7D99}" presName="parentText" presStyleLbl="solidFgAcc1" presStyleIdx="2" presStyleCnt="6">
        <dgm:presLayoutVars>
          <dgm:chMax val="1"/>
          <dgm:bulletEnabled/>
        </dgm:presLayoutVars>
      </dgm:prSet>
      <dgm:spPr/>
    </dgm:pt>
    <dgm:pt modelId="{23849267-F054-4A30-A755-F4CD60888737}" type="pres">
      <dgm:prSet presAssocID="{80DD1B09-3C30-4C05-8597-DDA6CDCE7D99}" presName="descendantText" presStyleLbl="alignNode1" presStyleIdx="2" presStyleCnt="6">
        <dgm:presLayoutVars>
          <dgm:bulletEnabled/>
        </dgm:presLayoutVars>
      </dgm:prSet>
      <dgm:spPr/>
    </dgm:pt>
    <dgm:pt modelId="{E5CD7CAA-7BD5-4E9D-A3F1-A289148D43BB}" type="pres">
      <dgm:prSet presAssocID="{BBB403DB-723D-4648-A849-6F2126FCFB3C}" presName="sp" presStyleCnt="0"/>
      <dgm:spPr/>
    </dgm:pt>
    <dgm:pt modelId="{8D642AAD-3519-4B92-ADF6-FB523699BF84}" type="pres">
      <dgm:prSet presAssocID="{891429B0-4761-457F-BA44-1714E76A7758}" presName="linNode" presStyleCnt="0"/>
      <dgm:spPr/>
    </dgm:pt>
    <dgm:pt modelId="{B33FC076-09F8-4EA5-AAD8-8247005DD34A}" type="pres">
      <dgm:prSet presAssocID="{891429B0-4761-457F-BA44-1714E76A7758}" presName="parentText" presStyleLbl="solidFgAcc1" presStyleIdx="3" presStyleCnt="6">
        <dgm:presLayoutVars>
          <dgm:chMax val="1"/>
          <dgm:bulletEnabled/>
        </dgm:presLayoutVars>
      </dgm:prSet>
      <dgm:spPr/>
    </dgm:pt>
    <dgm:pt modelId="{5D3533C3-4C41-4E12-B3D3-D6454E2A54C2}" type="pres">
      <dgm:prSet presAssocID="{891429B0-4761-457F-BA44-1714E76A7758}" presName="descendantText" presStyleLbl="alignNode1" presStyleIdx="3" presStyleCnt="6">
        <dgm:presLayoutVars>
          <dgm:bulletEnabled/>
        </dgm:presLayoutVars>
      </dgm:prSet>
      <dgm:spPr/>
    </dgm:pt>
    <dgm:pt modelId="{3C37B479-1154-4698-B903-737B8DAAD9C4}" type="pres">
      <dgm:prSet presAssocID="{85A812D3-3E74-4736-90E7-2B7329006665}" presName="sp" presStyleCnt="0"/>
      <dgm:spPr/>
    </dgm:pt>
    <dgm:pt modelId="{799F482F-F30E-4A21-8DD1-956CC1C5287A}" type="pres">
      <dgm:prSet presAssocID="{7168BF6E-7C91-46AE-ABE2-CB8E9A624E52}" presName="linNode" presStyleCnt="0"/>
      <dgm:spPr/>
    </dgm:pt>
    <dgm:pt modelId="{ACCBAE34-2BC0-421E-854F-D1DA963129F4}" type="pres">
      <dgm:prSet presAssocID="{7168BF6E-7C91-46AE-ABE2-CB8E9A624E52}" presName="parentText" presStyleLbl="solidFgAcc1" presStyleIdx="4" presStyleCnt="6">
        <dgm:presLayoutVars>
          <dgm:chMax val="1"/>
          <dgm:bulletEnabled/>
        </dgm:presLayoutVars>
      </dgm:prSet>
      <dgm:spPr/>
    </dgm:pt>
    <dgm:pt modelId="{88F7FF37-AE93-4F0D-843D-07325D0E791A}" type="pres">
      <dgm:prSet presAssocID="{7168BF6E-7C91-46AE-ABE2-CB8E9A624E52}" presName="descendantText" presStyleLbl="alignNode1" presStyleIdx="4" presStyleCnt="6">
        <dgm:presLayoutVars>
          <dgm:bulletEnabled/>
        </dgm:presLayoutVars>
      </dgm:prSet>
      <dgm:spPr/>
    </dgm:pt>
    <dgm:pt modelId="{8E71D19F-6506-46F2-8919-E69365398BA0}" type="pres">
      <dgm:prSet presAssocID="{267C3B04-6194-4043-BA63-E0945E4FAC1F}" presName="sp" presStyleCnt="0"/>
      <dgm:spPr/>
    </dgm:pt>
    <dgm:pt modelId="{081EBE9D-A0C2-4414-A2CD-1C0572953E1C}" type="pres">
      <dgm:prSet presAssocID="{908A4A98-E3E6-422E-8B6B-67106750E2DF}" presName="linNode" presStyleCnt="0"/>
      <dgm:spPr/>
    </dgm:pt>
    <dgm:pt modelId="{567B3AB4-9294-4D77-B3C8-AB98D3E5A011}" type="pres">
      <dgm:prSet presAssocID="{908A4A98-E3E6-422E-8B6B-67106750E2DF}" presName="parentText" presStyleLbl="solidFgAcc1" presStyleIdx="5" presStyleCnt="6">
        <dgm:presLayoutVars>
          <dgm:chMax val="1"/>
          <dgm:bulletEnabled/>
        </dgm:presLayoutVars>
      </dgm:prSet>
      <dgm:spPr/>
    </dgm:pt>
    <dgm:pt modelId="{5A902937-6A8C-40A5-9F28-A54AEA1372F7}" type="pres">
      <dgm:prSet presAssocID="{908A4A98-E3E6-422E-8B6B-67106750E2DF}" presName="descendantText" presStyleLbl="alignNode1" presStyleIdx="5" presStyleCnt="6">
        <dgm:presLayoutVars>
          <dgm:bulletEnabled/>
        </dgm:presLayoutVars>
      </dgm:prSet>
      <dgm:spPr/>
    </dgm:pt>
  </dgm:ptLst>
  <dgm:cxnLst>
    <dgm:cxn modelId="{402F3B06-8D3D-4FC3-8A88-ECDB0D345AE4}" type="presOf" srcId="{80DD1B09-3C30-4C05-8597-DDA6CDCE7D99}" destId="{1F03D2D0-D995-4666-8465-CF9B9D2ECC37}" srcOrd="0" destOrd="0" presId="urn:microsoft.com/office/officeart/2016/7/layout/VerticalHollowActionList"/>
    <dgm:cxn modelId="{422EA706-684E-4449-B0E1-D9B5660C2556}" type="presOf" srcId="{908A4A98-E3E6-422E-8B6B-67106750E2DF}" destId="{567B3AB4-9294-4D77-B3C8-AB98D3E5A011}" srcOrd="0" destOrd="0" presId="urn:microsoft.com/office/officeart/2016/7/layout/VerticalHollowActionList"/>
    <dgm:cxn modelId="{6559CF0F-4659-4DD1-A5B7-E46235BC2805}" srcId="{80DD1B09-3C30-4C05-8597-DDA6CDCE7D99}" destId="{F9645794-CD6C-4EDC-A73D-20A1787EC388}" srcOrd="0" destOrd="0" parTransId="{619BDDE6-F83B-4523-8B16-6CAE5C0F8546}" sibTransId="{94CEDD25-C6A7-4CD8-86F2-0F75E50E448B}"/>
    <dgm:cxn modelId="{9F72C51C-476B-41FC-84FF-0389BB637204}" srcId="{B4E789B9-1CB4-48D8-9E87-89308704CB97}" destId="{31B9E0B0-1B02-4672-82E8-C7B32EB121DE}" srcOrd="1" destOrd="0" parTransId="{F7D14992-B4BD-44E2-B534-8B3E1E79A418}" sibTransId="{D1F6858D-38E5-4A37-BAB3-516B8C2D58A6}"/>
    <dgm:cxn modelId="{F7014C2C-7A68-46D6-AFB3-F854273B7A21}" type="presOf" srcId="{31B9E0B0-1B02-4672-82E8-C7B32EB121DE}" destId="{F4513D2F-AD9A-42B9-8346-EC65A5B95879}" srcOrd="0" destOrd="0" presId="urn:microsoft.com/office/officeart/2016/7/layout/VerticalHollowActionList"/>
    <dgm:cxn modelId="{D0CC4834-9166-4AD9-B80F-C10E0F10DF36}" srcId="{7168BF6E-7C91-46AE-ABE2-CB8E9A624E52}" destId="{1FB597A7-7D43-4233-BEFD-B54247BE1897}" srcOrd="0" destOrd="0" parTransId="{4FCA6F3B-B633-4708-98BE-FE6DECEFBB2D}" sibTransId="{9E9937B6-C7D5-4A0F-BEF2-D9BDA3D37F1C}"/>
    <dgm:cxn modelId="{1E9FD568-9006-4C24-9AF4-F9B0975BE417}" srcId="{B4E789B9-1CB4-48D8-9E87-89308704CB97}" destId="{891429B0-4761-457F-BA44-1714E76A7758}" srcOrd="3" destOrd="0" parTransId="{F84A4760-643D-4C17-B477-CC915FD07743}" sibTransId="{85A812D3-3E74-4736-90E7-2B7329006665}"/>
    <dgm:cxn modelId="{9637526F-689E-4549-A45A-79361CA9B8C5}" type="presOf" srcId="{1FB597A7-7D43-4233-BEFD-B54247BE1897}" destId="{88F7FF37-AE93-4F0D-843D-07325D0E791A}" srcOrd="0" destOrd="0" presId="urn:microsoft.com/office/officeart/2016/7/layout/VerticalHollowActionList"/>
    <dgm:cxn modelId="{371FDB79-2587-43D9-82EB-7E62DE0185A6}" srcId="{B4E789B9-1CB4-48D8-9E87-89308704CB97}" destId="{908A4A98-E3E6-422E-8B6B-67106750E2DF}" srcOrd="5" destOrd="0" parTransId="{DDB5DF83-004E-440A-A343-5EEA8F5FDC81}" sibTransId="{78323C92-9D7B-4E9B-8AF4-2F1F1992E249}"/>
    <dgm:cxn modelId="{9E04357A-ADBC-450D-A062-5D15652FB002}" srcId="{B4E789B9-1CB4-48D8-9E87-89308704CB97}" destId="{80DD1B09-3C30-4C05-8597-DDA6CDCE7D99}" srcOrd="2" destOrd="0" parTransId="{EBA6348E-1739-4B20-A082-73FC74D5CBFA}" sibTransId="{BBB403DB-723D-4648-A849-6F2126FCFB3C}"/>
    <dgm:cxn modelId="{FBB1D586-C22F-4F91-9A61-B151FE3D9594}" type="presOf" srcId="{37839457-3BB6-4DEE-B5B9-D03C017749BC}" destId="{5D3533C3-4C41-4E12-B3D3-D6454E2A54C2}" srcOrd="0" destOrd="0" presId="urn:microsoft.com/office/officeart/2016/7/layout/VerticalHollowActionList"/>
    <dgm:cxn modelId="{F6B56F8C-46B6-4FCD-B8A9-9E22B4D680A7}" type="presOf" srcId="{891429B0-4761-457F-BA44-1714E76A7758}" destId="{B33FC076-09F8-4EA5-AAD8-8247005DD34A}" srcOrd="0" destOrd="0" presId="urn:microsoft.com/office/officeart/2016/7/layout/VerticalHollowActionList"/>
    <dgm:cxn modelId="{16E21193-1970-40DA-8996-F44E0B23B811}" type="presOf" srcId="{1E679842-059B-40F7-8451-0A800C80AB6E}" destId="{8402F503-3374-4FC6-83E4-B00CDA2039F0}" srcOrd="0" destOrd="0" presId="urn:microsoft.com/office/officeart/2016/7/layout/VerticalHollowActionList"/>
    <dgm:cxn modelId="{6544659F-F7F4-4D9E-95D3-EDD43344475C}" type="presOf" srcId="{3053B7C2-F850-4741-9A9F-24AA38810B0B}" destId="{132DBB06-E68C-4E13-8B4C-A1AC2DC5E7A4}" srcOrd="0" destOrd="0" presId="urn:microsoft.com/office/officeart/2016/7/layout/VerticalHollowActionList"/>
    <dgm:cxn modelId="{E9A43CA2-EBBF-4F37-84F3-0788BA2F01A3}" srcId="{3053B7C2-F850-4741-9A9F-24AA38810B0B}" destId="{1E679842-059B-40F7-8451-0A800C80AB6E}" srcOrd="0" destOrd="0" parTransId="{F5476225-4E72-4D49-878F-198AD3CC4B72}" sibTransId="{A4B48409-C634-44FB-84DE-2A0E030B6BE9}"/>
    <dgm:cxn modelId="{35D9B0A6-9F03-4849-A9DD-792F87D0C5F6}" srcId="{891429B0-4761-457F-BA44-1714E76A7758}" destId="{37839457-3BB6-4DEE-B5B9-D03C017749BC}" srcOrd="0" destOrd="0" parTransId="{3C866A68-AE18-4A61-9DAC-64ADA54FE1FD}" sibTransId="{A5853116-6EC1-42D8-B614-B63B96444A30}"/>
    <dgm:cxn modelId="{B8011FB3-5D0B-4E81-8A7E-811504907F08}" type="presOf" srcId="{B4E789B9-1CB4-48D8-9E87-89308704CB97}" destId="{36A774CB-A730-4330-98F9-41AB3489A3AD}" srcOrd="0" destOrd="0" presId="urn:microsoft.com/office/officeart/2016/7/layout/VerticalHollowActionList"/>
    <dgm:cxn modelId="{FE12AFB6-D0E1-4DA3-889A-60B8816ABBC5}" type="presOf" srcId="{76D7C02D-E3E3-4C9F-BEB4-D43D47C86192}" destId="{F6683EA3-9B62-4198-83AC-BA8684D21FD1}" srcOrd="0" destOrd="0" presId="urn:microsoft.com/office/officeart/2016/7/layout/VerticalHollowActionList"/>
    <dgm:cxn modelId="{837895C9-A331-4E8E-9A1F-04B01EF4BB12}" type="presOf" srcId="{F9645794-CD6C-4EDC-A73D-20A1787EC388}" destId="{23849267-F054-4A30-A755-F4CD60888737}" srcOrd="0" destOrd="0" presId="urn:microsoft.com/office/officeart/2016/7/layout/VerticalHollowActionList"/>
    <dgm:cxn modelId="{34C396CC-058E-40C8-ACCD-BCAC40EFC5EB}" type="presOf" srcId="{BCECE0AD-5551-4B55-942A-276F00FE7578}" destId="{5A902937-6A8C-40A5-9F28-A54AEA1372F7}" srcOrd="0" destOrd="0" presId="urn:microsoft.com/office/officeart/2016/7/layout/VerticalHollowActionList"/>
    <dgm:cxn modelId="{D1EF93CE-9B87-4A36-A577-D1387BEC3C0F}" srcId="{B4E789B9-1CB4-48D8-9E87-89308704CB97}" destId="{7168BF6E-7C91-46AE-ABE2-CB8E9A624E52}" srcOrd="4" destOrd="0" parTransId="{99BAB22A-76CD-4B33-9CAD-51CF0DF2D0CD}" sibTransId="{267C3B04-6194-4043-BA63-E0945E4FAC1F}"/>
    <dgm:cxn modelId="{159F27D5-DEC9-42E4-87AB-6F2B6C864A0B}" type="presOf" srcId="{7168BF6E-7C91-46AE-ABE2-CB8E9A624E52}" destId="{ACCBAE34-2BC0-421E-854F-D1DA963129F4}" srcOrd="0" destOrd="0" presId="urn:microsoft.com/office/officeart/2016/7/layout/VerticalHollowActionList"/>
    <dgm:cxn modelId="{0362D5DB-8689-4920-B6E0-0E9720CA9F19}" srcId="{908A4A98-E3E6-422E-8B6B-67106750E2DF}" destId="{BCECE0AD-5551-4B55-942A-276F00FE7578}" srcOrd="0" destOrd="0" parTransId="{10AA9C66-3DF3-4D50-8D84-CB79F6F7C007}" sibTransId="{EA146ED9-9FE8-4382-B189-8448009F6829}"/>
    <dgm:cxn modelId="{1EC809DE-2090-4B4C-A39C-DFBBEBC94E78}" srcId="{31B9E0B0-1B02-4672-82E8-C7B32EB121DE}" destId="{76D7C02D-E3E3-4C9F-BEB4-D43D47C86192}" srcOrd="0" destOrd="0" parTransId="{2191C3F4-F00B-4B73-AE3D-30589B2E4BF7}" sibTransId="{9A701BAA-CF1D-4CC8-9A4F-06D052131546}"/>
    <dgm:cxn modelId="{4A4C1CEB-4D4E-460C-A59E-02F7FD0FF691}" srcId="{B4E789B9-1CB4-48D8-9E87-89308704CB97}" destId="{3053B7C2-F850-4741-9A9F-24AA38810B0B}" srcOrd="0" destOrd="0" parTransId="{60F9CD53-264F-4D4E-B841-8904DCDCF202}" sibTransId="{1CCA48F0-B61C-49B1-B32C-3F9B12948A65}"/>
    <dgm:cxn modelId="{49B9C564-4BC8-4306-90D0-0264C5376DC1}" type="presParOf" srcId="{36A774CB-A730-4330-98F9-41AB3489A3AD}" destId="{A8AB8636-DE26-4BB5-9DD3-5FF7A395580B}" srcOrd="0" destOrd="0" presId="urn:microsoft.com/office/officeart/2016/7/layout/VerticalHollowActionList"/>
    <dgm:cxn modelId="{F635BF0A-0FA7-435C-A983-0FFF8FF0C6D2}" type="presParOf" srcId="{A8AB8636-DE26-4BB5-9DD3-5FF7A395580B}" destId="{132DBB06-E68C-4E13-8B4C-A1AC2DC5E7A4}" srcOrd="0" destOrd="0" presId="urn:microsoft.com/office/officeart/2016/7/layout/VerticalHollowActionList"/>
    <dgm:cxn modelId="{0C7448C7-182E-4DC0-A0FB-34F53AC981A1}" type="presParOf" srcId="{A8AB8636-DE26-4BB5-9DD3-5FF7A395580B}" destId="{8402F503-3374-4FC6-83E4-B00CDA2039F0}" srcOrd="1" destOrd="0" presId="urn:microsoft.com/office/officeart/2016/7/layout/VerticalHollowActionList"/>
    <dgm:cxn modelId="{1AAD2157-61A4-4A7F-AFD8-DD185B923C18}" type="presParOf" srcId="{36A774CB-A730-4330-98F9-41AB3489A3AD}" destId="{B322E280-9B10-4678-A68D-F27EB59C8F31}" srcOrd="1" destOrd="0" presId="urn:microsoft.com/office/officeart/2016/7/layout/VerticalHollowActionList"/>
    <dgm:cxn modelId="{C43C6D11-E6E9-4C1D-8EB2-B0854B3F751B}" type="presParOf" srcId="{36A774CB-A730-4330-98F9-41AB3489A3AD}" destId="{0335069E-1194-4689-A5B0-B80E1BB2CB30}" srcOrd="2" destOrd="0" presId="urn:microsoft.com/office/officeart/2016/7/layout/VerticalHollowActionList"/>
    <dgm:cxn modelId="{F9CFD05F-CAA8-4BA4-B242-414D2092A955}" type="presParOf" srcId="{0335069E-1194-4689-A5B0-B80E1BB2CB30}" destId="{F4513D2F-AD9A-42B9-8346-EC65A5B95879}" srcOrd="0" destOrd="0" presId="urn:microsoft.com/office/officeart/2016/7/layout/VerticalHollowActionList"/>
    <dgm:cxn modelId="{72ACC853-A67C-43C2-AB66-8F14EA4DE0D4}" type="presParOf" srcId="{0335069E-1194-4689-A5B0-B80E1BB2CB30}" destId="{F6683EA3-9B62-4198-83AC-BA8684D21FD1}" srcOrd="1" destOrd="0" presId="urn:microsoft.com/office/officeart/2016/7/layout/VerticalHollowActionList"/>
    <dgm:cxn modelId="{F989D93E-F959-4810-833D-EF143B66D555}" type="presParOf" srcId="{36A774CB-A730-4330-98F9-41AB3489A3AD}" destId="{F8D020B0-AA07-4125-8F0A-8FA888667ADB}" srcOrd="3" destOrd="0" presId="urn:microsoft.com/office/officeart/2016/7/layout/VerticalHollowActionList"/>
    <dgm:cxn modelId="{F213AAF2-D365-4D4A-8BA0-382683082E13}" type="presParOf" srcId="{36A774CB-A730-4330-98F9-41AB3489A3AD}" destId="{5E35E448-FCDF-440D-8824-9BE8F677798E}" srcOrd="4" destOrd="0" presId="urn:microsoft.com/office/officeart/2016/7/layout/VerticalHollowActionList"/>
    <dgm:cxn modelId="{A37940D0-D740-48D2-BF08-BF93EA1083F3}" type="presParOf" srcId="{5E35E448-FCDF-440D-8824-9BE8F677798E}" destId="{1F03D2D0-D995-4666-8465-CF9B9D2ECC37}" srcOrd="0" destOrd="0" presId="urn:microsoft.com/office/officeart/2016/7/layout/VerticalHollowActionList"/>
    <dgm:cxn modelId="{E4AE9E78-BC14-42BC-B985-EB25B99B946B}" type="presParOf" srcId="{5E35E448-FCDF-440D-8824-9BE8F677798E}" destId="{23849267-F054-4A30-A755-F4CD60888737}" srcOrd="1" destOrd="0" presId="urn:microsoft.com/office/officeart/2016/7/layout/VerticalHollowActionList"/>
    <dgm:cxn modelId="{21930D56-614F-4D72-8C41-3B87212A13F5}" type="presParOf" srcId="{36A774CB-A730-4330-98F9-41AB3489A3AD}" destId="{E5CD7CAA-7BD5-4E9D-A3F1-A289148D43BB}" srcOrd="5" destOrd="0" presId="urn:microsoft.com/office/officeart/2016/7/layout/VerticalHollowActionList"/>
    <dgm:cxn modelId="{2830DB25-64F0-4896-BF00-A5FBA6E56899}" type="presParOf" srcId="{36A774CB-A730-4330-98F9-41AB3489A3AD}" destId="{8D642AAD-3519-4B92-ADF6-FB523699BF84}" srcOrd="6" destOrd="0" presId="urn:microsoft.com/office/officeart/2016/7/layout/VerticalHollowActionList"/>
    <dgm:cxn modelId="{9FD65FC6-AC69-420D-BF48-52FC533FF086}" type="presParOf" srcId="{8D642AAD-3519-4B92-ADF6-FB523699BF84}" destId="{B33FC076-09F8-4EA5-AAD8-8247005DD34A}" srcOrd="0" destOrd="0" presId="urn:microsoft.com/office/officeart/2016/7/layout/VerticalHollowActionList"/>
    <dgm:cxn modelId="{74459C84-695E-4A26-B86C-986564B4DAB8}" type="presParOf" srcId="{8D642AAD-3519-4B92-ADF6-FB523699BF84}" destId="{5D3533C3-4C41-4E12-B3D3-D6454E2A54C2}" srcOrd="1" destOrd="0" presId="urn:microsoft.com/office/officeart/2016/7/layout/VerticalHollowActionList"/>
    <dgm:cxn modelId="{CD3809BB-BEE2-4E21-87D6-61D5166CBA63}" type="presParOf" srcId="{36A774CB-A730-4330-98F9-41AB3489A3AD}" destId="{3C37B479-1154-4698-B903-737B8DAAD9C4}" srcOrd="7" destOrd="0" presId="urn:microsoft.com/office/officeart/2016/7/layout/VerticalHollowActionList"/>
    <dgm:cxn modelId="{A791763F-3C4F-4DBC-9686-DBE94E3AEF2F}" type="presParOf" srcId="{36A774CB-A730-4330-98F9-41AB3489A3AD}" destId="{799F482F-F30E-4A21-8DD1-956CC1C5287A}" srcOrd="8" destOrd="0" presId="urn:microsoft.com/office/officeart/2016/7/layout/VerticalHollowActionList"/>
    <dgm:cxn modelId="{376A3A07-41FC-402F-91DA-CC173D56974A}" type="presParOf" srcId="{799F482F-F30E-4A21-8DD1-956CC1C5287A}" destId="{ACCBAE34-2BC0-421E-854F-D1DA963129F4}" srcOrd="0" destOrd="0" presId="urn:microsoft.com/office/officeart/2016/7/layout/VerticalHollowActionList"/>
    <dgm:cxn modelId="{83D6C474-B24D-4E91-A7C0-CF098E15E8BB}" type="presParOf" srcId="{799F482F-F30E-4A21-8DD1-956CC1C5287A}" destId="{88F7FF37-AE93-4F0D-843D-07325D0E791A}" srcOrd="1" destOrd="0" presId="urn:microsoft.com/office/officeart/2016/7/layout/VerticalHollowActionList"/>
    <dgm:cxn modelId="{09DEA600-015D-4000-87C9-DCCDB586BA13}" type="presParOf" srcId="{36A774CB-A730-4330-98F9-41AB3489A3AD}" destId="{8E71D19F-6506-46F2-8919-E69365398BA0}" srcOrd="9" destOrd="0" presId="urn:microsoft.com/office/officeart/2016/7/layout/VerticalHollowActionList"/>
    <dgm:cxn modelId="{8EB1535A-2FA0-4FAA-87BF-D6DEB4E34770}" type="presParOf" srcId="{36A774CB-A730-4330-98F9-41AB3489A3AD}" destId="{081EBE9D-A0C2-4414-A2CD-1C0572953E1C}" srcOrd="10" destOrd="0" presId="urn:microsoft.com/office/officeart/2016/7/layout/VerticalHollowActionList"/>
    <dgm:cxn modelId="{7E40D4A2-2F22-4FC6-AD96-164B15ED67AE}" type="presParOf" srcId="{081EBE9D-A0C2-4414-A2CD-1C0572953E1C}" destId="{567B3AB4-9294-4D77-B3C8-AB98D3E5A011}" srcOrd="0" destOrd="0" presId="urn:microsoft.com/office/officeart/2016/7/layout/VerticalHollowActionList"/>
    <dgm:cxn modelId="{4B11CD06-F150-4392-BA68-79702E881B5B}" type="presParOf" srcId="{081EBE9D-A0C2-4414-A2CD-1C0572953E1C}" destId="{5A902937-6A8C-40A5-9F28-A54AEA1372F7}"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5DCD90-B53F-479E-8AB5-131096BAA9B2}"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D0925A79-5D19-4F51-AC6B-9C21D985794A}">
      <dgm:prSet/>
      <dgm:spPr/>
      <dgm:t>
        <a:bodyPr/>
        <a:lstStyle/>
        <a:p>
          <a:r>
            <a:rPr lang="en-US"/>
            <a:t>The current system limits mobility of nurses and access to care for patients</a:t>
          </a:r>
        </a:p>
      </dgm:t>
    </dgm:pt>
    <dgm:pt modelId="{09276F2D-8B7D-413D-B045-DB3891D7DB4A}" type="parTrans" cxnId="{54D03F77-FEF5-4DAB-89F7-67F7DBCC88DE}">
      <dgm:prSet/>
      <dgm:spPr/>
      <dgm:t>
        <a:bodyPr/>
        <a:lstStyle/>
        <a:p>
          <a:endParaRPr lang="en-US"/>
        </a:p>
      </dgm:t>
    </dgm:pt>
    <dgm:pt modelId="{49390C7E-59C7-428B-807A-6F1E8F6CB7D3}" type="sibTrans" cxnId="{54D03F77-FEF5-4DAB-89F7-67F7DBCC88DE}">
      <dgm:prSet/>
      <dgm:spPr/>
      <dgm:t>
        <a:bodyPr/>
        <a:lstStyle/>
        <a:p>
          <a:endParaRPr lang="en-US"/>
        </a:p>
      </dgm:t>
    </dgm:pt>
    <dgm:pt modelId="{E4D47C7A-8604-40E6-BB18-6A70F6735481}">
      <dgm:prSet/>
      <dgm:spPr/>
      <dgm:t>
        <a:bodyPr/>
        <a:lstStyle/>
        <a:p>
          <a:r>
            <a:rPr lang="en-US" dirty="0"/>
            <a:t>Nurse educators that teach online students across the country need to hold multiple licenses</a:t>
          </a:r>
        </a:p>
      </dgm:t>
    </dgm:pt>
    <dgm:pt modelId="{9BEAEE6A-2EF3-45FE-862C-3A708344D980}" type="parTrans" cxnId="{94EA06D2-0F90-41F1-92CE-A97A343C492D}">
      <dgm:prSet/>
      <dgm:spPr/>
      <dgm:t>
        <a:bodyPr/>
        <a:lstStyle/>
        <a:p>
          <a:endParaRPr lang="en-US"/>
        </a:p>
      </dgm:t>
    </dgm:pt>
    <dgm:pt modelId="{8DF51ABE-0C76-4170-A885-EBD2F3B57878}" type="sibTrans" cxnId="{94EA06D2-0F90-41F1-92CE-A97A343C492D}">
      <dgm:prSet/>
      <dgm:spPr/>
      <dgm:t>
        <a:bodyPr/>
        <a:lstStyle/>
        <a:p>
          <a:endParaRPr lang="en-US"/>
        </a:p>
      </dgm:t>
    </dgm:pt>
    <dgm:pt modelId="{9FBD421C-B2F9-46D7-BBC9-223AFD906625}">
      <dgm:prSet/>
      <dgm:spPr/>
      <dgm:t>
        <a:bodyPr/>
        <a:lstStyle/>
        <a:p>
          <a:r>
            <a:rPr lang="en-US" dirty="0"/>
            <a:t>Delayed health care responses to natural disasters and other emergencies</a:t>
          </a:r>
        </a:p>
      </dgm:t>
    </dgm:pt>
    <dgm:pt modelId="{1804F50F-13B3-422C-9FEE-ECFB46E63EE3}" type="parTrans" cxnId="{701CC447-8D52-4B6A-B3EF-73355F5AB1CC}">
      <dgm:prSet/>
      <dgm:spPr/>
      <dgm:t>
        <a:bodyPr/>
        <a:lstStyle/>
        <a:p>
          <a:endParaRPr lang="en-US"/>
        </a:p>
      </dgm:t>
    </dgm:pt>
    <dgm:pt modelId="{E6FDB361-B81A-4EC4-9B4C-B3D702DA7C12}" type="sibTrans" cxnId="{701CC447-8D52-4B6A-B3EF-73355F5AB1CC}">
      <dgm:prSet/>
      <dgm:spPr/>
      <dgm:t>
        <a:bodyPr/>
        <a:lstStyle/>
        <a:p>
          <a:endParaRPr lang="en-US"/>
        </a:p>
      </dgm:t>
    </dgm:pt>
    <dgm:pt modelId="{A5B4DBE3-E176-4B73-AABF-905D29E7568B}">
      <dgm:prSet/>
      <dgm:spPr/>
      <dgm:t>
        <a:bodyPr/>
        <a:lstStyle/>
        <a:p>
          <a:r>
            <a:rPr lang="en-US"/>
            <a:t>Traditional licensure imposes unnecessary burden on military families</a:t>
          </a:r>
        </a:p>
      </dgm:t>
    </dgm:pt>
    <dgm:pt modelId="{8B594B79-2C29-451C-9FED-E7E69A1E3D3F}" type="parTrans" cxnId="{1DA345F1-26D6-4B57-A3AD-0FEC1C6BA7E7}">
      <dgm:prSet/>
      <dgm:spPr/>
      <dgm:t>
        <a:bodyPr/>
        <a:lstStyle/>
        <a:p>
          <a:endParaRPr lang="en-US"/>
        </a:p>
      </dgm:t>
    </dgm:pt>
    <dgm:pt modelId="{3867F9A5-FA55-47B6-89E6-0EE2CECCFD49}" type="sibTrans" cxnId="{1DA345F1-26D6-4B57-A3AD-0FEC1C6BA7E7}">
      <dgm:prSet/>
      <dgm:spPr/>
      <dgm:t>
        <a:bodyPr/>
        <a:lstStyle/>
        <a:p>
          <a:endParaRPr lang="en-US"/>
        </a:p>
      </dgm:t>
    </dgm:pt>
    <dgm:pt modelId="{BB10D572-7947-4182-9CA3-CFCE4B572C20}" type="pres">
      <dgm:prSet presAssocID="{DC5DCD90-B53F-479E-8AB5-131096BAA9B2}" presName="matrix" presStyleCnt="0">
        <dgm:presLayoutVars>
          <dgm:chMax val="1"/>
          <dgm:dir/>
          <dgm:resizeHandles val="exact"/>
        </dgm:presLayoutVars>
      </dgm:prSet>
      <dgm:spPr/>
    </dgm:pt>
    <dgm:pt modelId="{FD5FFA84-F616-46B6-8B46-8848FACD44B0}" type="pres">
      <dgm:prSet presAssocID="{DC5DCD90-B53F-479E-8AB5-131096BAA9B2}" presName="diamond" presStyleLbl="bgShp" presStyleIdx="0" presStyleCnt="1"/>
      <dgm:spPr/>
    </dgm:pt>
    <dgm:pt modelId="{E45C532F-859A-4F1B-B93B-6A4D505521CA}" type="pres">
      <dgm:prSet presAssocID="{DC5DCD90-B53F-479E-8AB5-131096BAA9B2}" presName="quad1" presStyleLbl="node1" presStyleIdx="0" presStyleCnt="4">
        <dgm:presLayoutVars>
          <dgm:chMax val="0"/>
          <dgm:chPref val="0"/>
          <dgm:bulletEnabled val="1"/>
        </dgm:presLayoutVars>
      </dgm:prSet>
      <dgm:spPr/>
    </dgm:pt>
    <dgm:pt modelId="{B02847F8-207E-40A4-A5AD-F5EBCB2E70E5}" type="pres">
      <dgm:prSet presAssocID="{DC5DCD90-B53F-479E-8AB5-131096BAA9B2}" presName="quad2" presStyleLbl="node1" presStyleIdx="1" presStyleCnt="4">
        <dgm:presLayoutVars>
          <dgm:chMax val="0"/>
          <dgm:chPref val="0"/>
          <dgm:bulletEnabled val="1"/>
        </dgm:presLayoutVars>
      </dgm:prSet>
      <dgm:spPr/>
    </dgm:pt>
    <dgm:pt modelId="{EE9FB428-78A2-4F04-B0F6-231F29848278}" type="pres">
      <dgm:prSet presAssocID="{DC5DCD90-B53F-479E-8AB5-131096BAA9B2}" presName="quad3" presStyleLbl="node1" presStyleIdx="2" presStyleCnt="4">
        <dgm:presLayoutVars>
          <dgm:chMax val="0"/>
          <dgm:chPref val="0"/>
          <dgm:bulletEnabled val="1"/>
        </dgm:presLayoutVars>
      </dgm:prSet>
      <dgm:spPr/>
    </dgm:pt>
    <dgm:pt modelId="{0229D974-3076-4DBE-9DCC-1E79BDB77B47}" type="pres">
      <dgm:prSet presAssocID="{DC5DCD90-B53F-479E-8AB5-131096BAA9B2}" presName="quad4" presStyleLbl="node1" presStyleIdx="3" presStyleCnt="4">
        <dgm:presLayoutVars>
          <dgm:chMax val="0"/>
          <dgm:chPref val="0"/>
          <dgm:bulletEnabled val="1"/>
        </dgm:presLayoutVars>
      </dgm:prSet>
      <dgm:spPr/>
    </dgm:pt>
  </dgm:ptLst>
  <dgm:cxnLst>
    <dgm:cxn modelId="{9225A546-B790-4EB8-AA02-E51562524C27}" type="presOf" srcId="{A5B4DBE3-E176-4B73-AABF-905D29E7568B}" destId="{0229D974-3076-4DBE-9DCC-1E79BDB77B47}" srcOrd="0" destOrd="0" presId="urn:microsoft.com/office/officeart/2005/8/layout/matrix3"/>
    <dgm:cxn modelId="{701CC447-8D52-4B6A-B3EF-73355F5AB1CC}" srcId="{DC5DCD90-B53F-479E-8AB5-131096BAA9B2}" destId="{9FBD421C-B2F9-46D7-BBC9-223AFD906625}" srcOrd="2" destOrd="0" parTransId="{1804F50F-13B3-422C-9FEE-ECFB46E63EE3}" sibTransId="{E6FDB361-B81A-4EC4-9B4C-B3D702DA7C12}"/>
    <dgm:cxn modelId="{54D03F77-FEF5-4DAB-89F7-67F7DBCC88DE}" srcId="{DC5DCD90-B53F-479E-8AB5-131096BAA9B2}" destId="{D0925A79-5D19-4F51-AC6B-9C21D985794A}" srcOrd="0" destOrd="0" parTransId="{09276F2D-8B7D-413D-B045-DB3891D7DB4A}" sibTransId="{49390C7E-59C7-428B-807A-6F1E8F6CB7D3}"/>
    <dgm:cxn modelId="{F42A10B6-F692-44EB-BBCD-C1B52473FCB6}" type="presOf" srcId="{9FBD421C-B2F9-46D7-BBC9-223AFD906625}" destId="{EE9FB428-78A2-4F04-B0F6-231F29848278}" srcOrd="0" destOrd="0" presId="urn:microsoft.com/office/officeart/2005/8/layout/matrix3"/>
    <dgm:cxn modelId="{A437C2CC-2C18-47E3-8FDF-F24CFE193EE2}" type="presOf" srcId="{D0925A79-5D19-4F51-AC6B-9C21D985794A}" destId="{E45C532F-859A-4F1B-B93B-6A4D505521CA}" srcOrd="0" destOrd="0" presId="urn:microsoft.com/office/officeart/2005/8/layout/matrix3"/>
    <dgm:cxn modelId="{94EA06D2-0F90-41F1-92CE-A97A343C492D}" srcId="{DC5DCD90-B53F-479E-8AB5-131096BAA9B2}" destId="{E4D47C7A-8604-40E6-BB18-6A70F6735481}" srcOrd="1" destOrd="0" parTransId="{9BEAEE6A-2EF3-45FE-862C-3A708344D980}" sibTransId="{8DF51ABE-0C76-4170-A885-EBD2F3B57878}"/>
    <dgm:cxn modelId="{86004EDF-DB45-4DF9-841B-B092FEB0162F}" type="presOf" srcId="{DC5DCD90-B53F-479E-8AB5-131096BAA9B2}" destId="{BB10D572-7947-4182-9CA3-CFCE4B572C20}" srcOrd="0" destOrd="0" presId="urn:microsoft.com/office/officeart/2005/8/layout/matrix3"/>
    <dgm:cxn modelId="{090D50E5-6E05-4595-B711-F72641EFCAED}" type="presOf" srcId="{E4D47C7A-8604-40E6-BB18-6A70F6735481}" destId="{B02847F8-207E-40A4-A5AD-F5EBCB2E70E5}" srcOrd="0" destOrd="0" presId="urn:microsoft.com/office/officeart/2005/8/layout/matrix3"/>
    <dgm:cxn modelId="{1DA345F1-26D6-4B57-A3AD-0FEC1C6BA7E7}" srcId="{DC5DCD90-B53F-479E-8AB5-131096BAA9B2}" destId="{A5B4DBE3-E176-4B73-AABF-905D29E7568B}" srcOrd="3" destOrd="0" parTransId="{8B594B79-2C29-451C-9FED-E7E69A1E3D3F}" sibTransId="{3867F9A5-FA55-47B6-89E6-0EE2CECCFD49}"/>
    <dgm:cxn modelId="{2D6A0849-17B5-461F-B3C4-D202A3B06A02}" type="presParOf" srcId="{BB10D572-7947-4182-9CA3-CFCE4B572C20}" destId="{FD5FFA84-F616-46B6-8B46-8848FACD44B0}" srcOrd="0" destOrd="0" presId="urn:microsoft.com/office/officeart/2005/8/layout/matrix3"/>
    <dgm:cxn modelId="{B2CA112E-9CD1-4E21-9669-38D1BE79C63D}" type="presParOf" srcId="{BB10D572-7947-4182-9CA3-CFCE4B572C20}" destId="{E45C532F-859A-4F1B-B93B-6A4D505521CA}" srcOrd="1" destOrd="0" presId="urn:microsoft.com/office/officeart/2005/8/layout/matrix3"/>
    <dgm:cxn modelId="{BBF7E6D2-8B2B-437C-ACA7-4F9FF5167CCD}" type="presParOf" srcId="{BB10D572-7947-4182-9CA3-CFCE4B572C20}" destId="{B02847F8-207E-40A4-A5AD-F5EBCB2E70E5}" srcOrd="2" destOrd="0" presId="urn:microsoft.com/office/officeart/2005/8/layout/matrix3"/>
    <dgm:cxn modelId="{D16D6AC3-6470-4EEF-AD3A-EB18D7B8A792}" type="presParOf" srcId="{BB10D572-7947-4182-9CA3-CFCE4B572C20}" destId="{EE9FB428-78A2-4F04-B0F6-231F29848278}" srcOrd="3" destOrd="0" presId="urn:microsoft.com/office/officeart/2005/8/layout/matrix3"/>
    <dgm:cxn modelId="{F220489E-7B08-49A1-B9F5-F3DF255254BE}" type="presParOf" srcId="{BB10D572-7947-4182-9CA3-CFCE4B572C20}" destId="{0229D974-3076-4DBE-9DCC-1E79BDB77B4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2F503-3374-4FC6-83E4-B00CDA2039F0}">
      <dsp:nvSpPr>
        <dsp:cNvPr id="0" name=""/>
        <dsp:cNvSpPr/>
      </dsp:nvSpPr>
      <dsp:spPr>
        <a:xfrm>
          <a:off x="2103120" y="531"/>
          <a:ext cx="8412480" cy="6905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75392" rIns="163225" bIns="175392" numCol="1" spcCol="1270" anchor="ctr" anchorCtr="0">
          <a:noAutofit/>
        </a:bodyPr>
        <a:lstStyle/>
        <a:p>
          <a:pPr marL="0" lvl="0" indent="0" algn="l" defTabSz="800100">
            <a:lnSpc>
              <a:spcPct val="90000"/>
            </a:lnSpc>
            <a:spcBef>
              <a:spcPct val="0"/>
            </a:spcBef>
            <a:spcAft>
              <a:spcPct val="35000"/>
            </a:spcAft>
            <a:buNone/>
          </a:pPr>
          <a:r>
            <a:rPr lang="en-US" sz="1800" kern="1200" dirty="0"/>
            <a:t>Nurses in </a:t>
          </a:r>
          <a:r>
            <a:rPr lang="en-US" sz="1800" kern="1200" dirty="0" err="1"/>
            <a:t>eNLC</a:t>
          </a:r>
          <a:r>
            <a:rPr lang="en-US" sz="1800" kern="1200" dirty="0"/>
            <a:t> states with multistate licenses are able to practice telenursing in all </a:t>
          </a:r>
          <a:r>
            <a:rPr lang="en-US" sz="1800" kern="1200" dirty="0" err="1"/>
            <a:t>eNLC</a:t>
          </a:r>
          <a:r>
            <a:rPr lang="en-US" sz="1800" kern="1200" dirty="0"/>
            <a:t> states.</a:t>
          </a:r>
        </a:p>
      </dsp:txBody>
      <dsp:txXfrm>
        <a:off x="2103120" y="531"/>
        <a:ext cx="8412480" cy="690519"/>
      </dsp:txXfrm>
    </dsp:sp>
    <dsp:sp modelId="{132DBB06-E68C-4E13-8B4C-A1AC2DC5E7A4}">
      <dsp:nvSpPr>
        <dsp:cNvPr id="0" name=""/>
        <dsp:cNvSpPr/>
      </dsp:nvSpPr>
      <dsp:spPr>
        <a:xfrm>
          <a:off x="0" y="531"/>
          <a:ext cx="2103120" cy="69051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68208" rIns="111290" bIns="68208" numCol="1" spcCol="1270" anchor="ctr" anchorCtr="0">
          <a:noAutofit/>
        </a:bodyPr>
        <a:lstStyle/>
        <a:p>
          <a:pPr marL="0" lvl="0" indent="0" algn="ctr" defTabSz="800100">
            <a:lnSpc>
              <a:spcPct val="90000"/>
            </a:lnSpc>
            <a:spcBef>
              <a:spcPct val="0"/>
            </a:spcBef>
            <a:spcAft>
              <a:spcPct val="35000"/>
            </a:spcAft>
            <a:buNone/>
          </a:pPr>
          <a:r>
            <a:rPr lang="en-US" sz="1800" b="1" kern="1200" dirty="0"/>
            <a:t>Telenursing</a:t>
          </a:r>
        </a:p>
      </dsp:txBody>
      <dsp:txXfrm>
        <a:off x="0" y="531"/>
        <a:ext cx="2103120" cy="690519"/>
      </dsp:txXfrm>
    </dsp:sp>
    <dsp:sp modelId="{F6683EA3-9B62-4198-83AC-BA8684D21FD1}">
      <dsp:nvSpPr>
        <dsp:cNvPr id="0" name=""/>
        <dsp:cNvSpPr/>
      </dsp:nvSpPr>
      <dsp:spPr>
        <a:xfrm>
          <a:off x="2103120" y="732482"/>
          <a:ext cx="8412480" cy="6905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75392" rIns="163225" bIns="175392" numCol="1" spcCol="1270" anchor="ctr" anchorCtr="0">
          <a:noAutofit/>
        </a:bodyPr>
        <a:lstStyle/>
        <a:p>
          <a:pPr marL="0" lvl="0" indent="0" algn="l" defTabSz="800100">
            <a:lnSpc>
              <a:spcPct val="90000"/>
            </a:lnSpc>
            <a:spcBef>
              <a:spcPct val="0"/>
            </a:spcBef>
            <a:spcAft>
              <a:spcPct val="35000"/>
            </a:spcAft>
            <a:buNone/>
          </a:pPr>
          <a:r>
            <a:rPr lang="en-US" sz="1800" kern="1200" dirty="0"/>
            <a:t>Allowing nurses to quickly cross state borders and provide vital services in the event of a disaster.</a:t>
          </a:r>
        </a:p>
      </dsp:txBody>
      <dsp:txXfrm>
        <a:off x="2103120" y="732482"/>
        <a:ext cx="8412480" cy="690519"/>
      </dsp:txXfrm>
    </dsp:sp>
    <dsp:sp modelId="{F4513D2F-AD9A-42B9-8346-EC65A5B95879}">
      <dsp:nvSpPr>
        <dsp:cNvPr id="0" name=""/>
        <dsp:cNvSpPr/>
      </dsp:nvSpPr>
      <dsp:spPr>
        <a:xfrm>
          <a:off x="0" y="732482"/>
          <a:ext cx="2103120" cy="69051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68208" rIns="111290" bIns="68208" numCol="1" spcCol="1270" anchor="ctr" anchorCtr="0">
          <a:noAutofit/>
        </a:bodyPr>
        <a:lstStyle/>
        <a:p>
          <a:pPr marL="0" lvl="0" indent="0" algn="ctr" defTabSz="800100">
            <a:lnSpc>
              <a:spcPct val="90000"/>
            </a:lnSpc>
            <a:spcBef>
              <a:spcPct val="0"/>
            </a:spcBef>
            <a:spcAft>
              <a:spcPct val="35000"/>
            </a:spcAft>
            <a:buNone/>
          </a:pPr>
          <a:r>
            <a:rPr lang="en-US" sz="1800" b="1" kern="1200" dirty="0"/>
            <a:t>Disaster Response</a:t>
          </a:r>
        </a:p>
      </dsp:txBody>
      <dsp:txXfrm>
        <a:off x="0" y="732482"/>
        <a:ext cx="2103120" cy="690519"/>
      </dsp:txXfrm>
    </dsp:sp>
    <dsp:sp modelId="{23849267-F054-4A30-A755-F4CD60888737}">
      <dsp:nvSpPr>
        <dsp:cNvPr id="0" name=""/>
        <dsp:cNvSpPr/>
      </dsp:nvSpPr>
      <dsp:spPr>
        <a:xfrm>
          <a:off x="2103120" y="1464433"/>
          <a:ext cx="8412480" cy="6905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75392" rIns="163225" bIns="175392" numCol="1" spcCol="1270" anchor="ctr" anchorCtr="0">
          <a:noAutofit/>
        </a:bodyPr>
        <a:lstStyle/>
        <a:p>
          <a:pPr marL="0" lvl="0" indent="0" algn="l" defTabSz="800100">
            <a:lnSpc>
              <a:spcPct val="90000"/>
            </a:lnSpc>
            <a:spcBef>
              <a:spcPct val="0"/>
            </a:spcBef>
            <a:spcAft>
              <a:spcPct val="35000"/>
            </a:spcAft>
            <a:buNone/>
          </a:pPr>
          <a:r>
            <a:rPr lang="en-US" sz="1800" kern="1200" dirty="0"/>
            <a:t>Nurse educators in </a:t>
          </a:r>
          <a:r>
            <a:rPr lang="en-US" sz="1800" kern="1200" dirty="0" err="1"/>
            <a:t>eNLC</a:t>
          </a:r>
          <a:r>
            <a:rPr lang="en-US" sz="1800" kern="1200" dirty="0"/>
            <a:t> states with multistate licenses are able to teach via distance education in all </a:t>
          </a:r>
          <a:r>
            <a:rPr lang="en-US" sz="1800" kern="1200" dirty="0" err="1"/>
            <a:t>eNLC</a:t>
          </a:r>
          <a:r>
            <a:rPr lang="en-US" sz="1800" kern="1200" dirty="0"/>
            <a:t> states.</a:t>
          </a:r>
        </a:p>
      </dsp:txBody>
      <dsp:txXfrm>
        <a:off x="2103120" y="1464433"/>
        <a:ext cx="8412480" cy="690519"/>
      </dsp:txXfrm>
    </dsp:sp>
    <dsp:sp modelId="{1F03D2D0-D995-4666-8465-CF9B9D2ECC37}">
      <dsp:nvSpPr>
        <dsp:cNvPr id="0" name=""/>
        <dsp:cNvSpPr/>
      </dsp:nvSpPr>
      <dsp:spPr>
        <a:xfrm>
          <a:off x="0" y="1464433"/>
          <a:ext cx="2103120" cy="69051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68208" rIns="111290" bIns="68208" numCol="1" spcCol="1270" anchor="ctr" anchorCtr="0">
          <a:noAutofit/>
        </a:bodyPr>
        <a:lstStyle/>
        <a:p>
          <a:pPr marL="0" lvl="0" indent="0" algn="ctr" defTabSz="800100">
            <a:lnSpc>
              <a:spcPct val="90000"/>
            </a:lnSpc>
            <a:spcBef>
              <a:spcPct val="0"/>
            </a:spcBef>
            <a:spcAft>
              <a:spcPct val="35000"/>
            </a:spcAft>
            <a:buNone/>
          </a:pPr>
          <a:r>
            <a:rPr lang="en-US" sz="1800" b="1" kern="1200" dirty="0"/>
            <a:t>Online Nursing Education</a:t>
          </a:r>
        </a:p>
      </dsp:txBody>
      <dsp:txXfrm>
        <a:off x="0" y="1464433"/>
        <a:ext cx="2103120" cy="690519"/>
      </dsp:txXfrm>
    </dsp:sp>
    <dsp:sp modelId="{5D3533C3-4C41-4E12-B3D3-D6454E2A54C2}">
      <dsp:nvSpPr>
        <dsp:cNvPr id="0" name=""/>
        <dsp:cNvSpPr/>
      </dsp:nvSpPr>
      <dsp:spPr>
        <a:xfrm>
          <a:off x="2103120" y="2196384"/>
          <a:ext cx="8412480" cy="6905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75392" rIns="163225" bIns="175392" numCol="1" spcCol="1270" anchor="ctr" anchorCtr="0">
          <a:noAutofit/>
        </a:bodyPr>
        <a:lstStyle/>
        <a:p>
          <a:pPr marL="0" lvl="0" indent="0" algn="l" defTabSz="800100">
            <a:lnSpc>
              <a:spcPct val="90000"/>
            </a:lnSpc>
            <a:spcBef>
              <a:spcPct val="0"/>
            </a:spcBef>
            <a:spcAft>
              <a:spcPct val="35000"/>
            </a:spcAft>
            <a:buNone/>
          </a:pPr>
          <a:r>
            <a:rPr lang="en-US" sz="1800" kern="1200"/>
            <a:t>Making practicing across state borders affordable and convenient.</a:t>
          </a:r>
        </a:p>
      </dsp:txBody>
      <dsp:txXfrm>
        <a:off x="2103120" y="2196384"/>
        <a:ext cx="8412480" cy="690519"/>
      </dsp:txXfrm>
    </dsp:sp>
    <dsp:sp modelId="{B33FC076-09F8-4EA5-AAD8-8247005DD34A}">
      <dsp:nvSpPr>
        <dsp:cNvPr id="0" name=""/>
        <dsp:cNvSpPr/>
      </dsp:nvSpPr>
      <dsp:spPr>
        <a:xfrm>
          <a:off x="0" y="2196384"/>
          <a:ext cx="2103120" cy="69051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68208" rIns="111290" bIns="68208" numCol="1" spcCol="1270" anchor="ctr" anchorCtr="0">
          <a:noAutofit/>
        </a:bodyPr>
        <a:lstStyle/>
        <a:p>
          <a:pPr marL="0" lvl="0" indent="0" algn="ctr" defTabSz="800100">
            <a:lnSpc>
              <a:spcPct val="90000"/>
            </a:lnSpc>
            <a:spcBef>
              <a:spcPct val="0"/>
            </a:spcBef>
            <a:spcAft>
              <a:spcPct val="35000"/>
            </a:spcAft>
            <a:buNone/>
          </a:pPr>
          <a:r>
            <a:rPr lang="en-US" sz="1800" b="1" kern="1200" dirty="0"/>
            <a:t>Workforce Mobility</a:t>
          </a:r>
        </a:p>
      </dsp:txBody>
      <dsp:txXfrm>
        <a:off x="0" y="2196384"/>
        <a:ext cx="2103120" cy="690519"/>
      </dsp:txXfrm>
    </dsp:sp>
    <dsp:sp modelId="{88F7FF37-AE93-4F0D-843D-07325D0E791A}">
      <dsp:nvSpPr>
        <dsp:cNvPr id="0" name=""/>
        <dsp:cNvSpPr/>
      </dsp:nvSpPr>
      <dsp:spPr>
        <a:xfrm>
          <a:off x="2103120" y="2928335"/>
          <a:ext cx="8412480" cy="6905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75392" rIns="163225" bIns="175392" numCol="1" spcCol="1270" anchor="ctr" anchorCtr="0">
          <a:noAutofit/>
        </a:bodyPr>
        <a:lstStyle/>
        <a:p>
          <a:pPr marL="0" lvl="0" indent="0" algn="l" defTabSz="800100">
            <a:lnSpc>
              <a:spcPct val="90000"/>
            </a:lnSpc>
            <a:spcBef>
              <a:spcPct val="0"/>
            </a:spcBef>
            <a:spcAft>
              <a:spcPct val="35000"/>
            </a:spcAft>
            <a:buNone/>
          </a:pPr>
          <a:r>
            <a:rPr lang="en-US" sz="1800" kern="1200" dirty="0"/>
            <a:t>Allows military spouse nurses to seamlessly continue working without having to obtain a new license each time they relocate.</a:t>
          </a:r>
        </a:p>
      </dsp:txBody>
      <dsp:txXfrm>
        <a:off x="2103120" y="2928335"/>
        <a:ext cx="8412480" cy="690519"/>
      </dsp:txXfrm>
    </dsp:sp>
    <dsp:sp modelId="{ACCBAE34-2BC0-421E-854F-D1DA963129F4}">
      <dsp:nvSpPr>
        <dsp:cNvPr id="0" name=""/>
        <dsp:cNvSpPr/>
      </dsp:nvSpPr>
      <dsp:spPr>
        <a:xfrm>
          <a:off x="0" y="2928335"/>
          <a:ext cx="2103120" cy="69051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68208" rIns="111290" bIns="68208" numCol="1" spcCol="1270" anchor="ctr" anchorCtr="0">
          <a:noAutofit/>
        </a:bodyPr>
        <a:lstStyle/>
        <a:p>
          <a:pPr marL="0" lvl="0" indent="0" algn="ctr" defTabSz="800100">
            <a:lnSpc>
              <a:spcPct val="90000"/>
            </a:lnSpc>
            <a:spcBef>
              <a:spcPct val="0"/>
            </a:spcBef>
            <a:spcAft>
              <a:spcPct val="35000"/>
            </a:spcAft>
            <a:buNone/>
          </a:pPr>
          <a:r>
            <a:rPr lang="en-US" sz="1800" b="1" kern="1200" dirty="0"/>
            <a:t>Military Families</a:t>
          </a:r>
        </a:p>
      </dsp:txBody>
      <dsp:txXfrm>
        <a:off x="0" y="2928335"/>
        <a:ext cx="2103120" cy="690519"/>
      </dsp:txXfrm>
    </dsp:sp>
    <dsp:sp modelId="{5A902937-6A8C-40A5-9F28-A54AEA1372F7}">
      <dsp:nvSpPr>
        <dsp:cNvPr id="0" name=""/>
        <dsp:cNvSpPr/>
      </dsp:nvSpPr>
      <dsp:spPr>
        <a:xfrm>
          <a:off x="2103120" y="3660286"/>
          <a:ext cx="8412480" cy="69051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175392" rIns="163225" bIns="175392" numCol="1" spcCol="1270" anchor="ctr" anchorCtr="0">
          <a:noAutofit/>
        </a:bodyPr>
        <a:lstStyle/>
        <a:p>
          <a:pPr marL="0" lvl="0" indent="0" algn="l" defTabSz="800100">
            <a:lnSpc>
              <a:spcPct val="90000"/>
            </a:lnSpc>
            <a:spcBef>
              <a:spcPct val="0"/>
            </a:spcBef>
            <a:spcAft>
              <a:spcPct val="35000"/>
            </a:spcAft>
            <a:buNone/>
          </a:pPr>
          <a:r>
            <a:rPr lang="en-US" sz="1800" kern="1200" dirty="0"/>
            <a:t>Eliminates redundancy, duplicative regulatory processes and unnecessary fees.</a:t>
          </a:r>
        </a:p>
      </dsp:txBody>
      <dsp:txXfrm>
        <a:off x="2103120" y="3660286"/>
        <a:ext cx="8412480" cy="690519"/>
      </dsp:txXfrm>
    </dsp:sp>
    <dsp:sp modelId="{567B3AB4-9294-4D77-B3C8-AB98D3E5A011}">
      <dsp:nvSpPr>
        <dsp:cNvPr id="0" name=""/>
        <dsp:cNvSpPr/>
      </dsp:nvSpPr>
      <dsp:spPr>
        <a:xfrm>
          <a:off x="0" y="3660286"/>
          <a:ext cx="2103120" cy="69051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68208" rIns="111290" bIns="68208" numCol="1" spcCol="1270" anchor="ctr" anchorCtr="0">
          <a:noAutofit/>
        </a:bodyPr>
        <a:lstStyle/>
        <a:p>
          <a:pPr marL="0" lvl="0" indent="0" algn="ctr" defTabSz="800100">
            <a:lnSpc>
              <a:spcPct val="90000"/>
            </a:lnSpc>
            <a:spcBef>
              <a:spcPct val="0"/>
            </a:spcBef>
            <a:spcAft>
              <a:spcPct val="35000"/>
            </a:spcAft>
            <a:buNone/>
          </a:pPr>
          <a:r>
            <a:rPr lang="en-US" sz="1800" b="1" kern="1200" dirty="0"/>
            <a:t>Efficiency</a:t>
          </a:r>
        </a:p>
      </dsp:txBody>
      <dsp:txXfrm>
        <a:off x="0" y="3660286"/>
        <a:ext cx="2103120" cy="690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FFA84-F616-46B6-8B46-8848FACD44B0}">
      <dsp:nvSpPr>
        <dsp:cNvPr id="0" name=""/>
        <dsp:cNvSpPr/>
      </dsp:nvSpPr>
      <dsp:spPr>
        <a:xfrm>
          <a:off x="379476" y="0"/>
          <a:ext cx="5504687" cy="5504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5C532F-859A-4F1B-B93B-6A4D505521CA}">
      <dsp:nvSpPr>
        <dsp:cNvPr id="0" name=""/>
        <dsp:cNvSpPr/>
      </dsp:nvSpPr>
      <dsp:spPr>
        <a:xfrm>
          <a:off x="902421" y="522945"/>
          <a:ext cx="2146828" cy="21468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current system limits mobility of nurses and access to care for patients</a:t>
          </a:r>
        </a:p>
      </dsp:txBody>
      <dsp:txXfrm>
        <a:off x="1007221" y="627745"/>
        <a:ext cx="1937228" cy="1937228"/>
      </dsp:txXfrm>
    </dsp:sp>
    <dsp:sp modelId="{B02847F8-207E-40A4-A5AD-F5EBCB2E70E5}">
      <dsp:nvSpPr>
        <dsp:cNvPr id="0" name=""/>
        <dsp:cNvSpPr/>
      </dsp:nvSpPr>
      <dsp:spPr>
        <a:xfrm>
          <a:off x="3214390" y="522945"/>
          <a:ext cx="2146828" cy="21468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Nurse educators that teach online students across the country need to hold multiple licenses</a:t>
          </a:r>
        </a:p>
      </dsp:txBody>
      <dsp:txXfrm>
        <a:off x="3319190" y="627745"/>
        <a:ext cx="1937228" cy="1937228"/>
      </dsp:txXfrm>
    </dsp:sp>
    <dsp:sp modelId="{EE9FB428-78A2-4F04-B0F6-231F29848278}">
      <dsp:nvSpPr>
        <dsp:cNvPr id="0" name=""/>
        <dsp:cNvSpPr/>
      </dsp:nvSpPr>
      <dsp:spPr>
        <a:xfrm>
          <a:off x="902421" y="2834914"/>
          <a:ext cx="2146828" cy="21468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Delayed health care responses to natural disasters and other emergencies</a:t>
          </a:r>
        </a:p>
      </dsp:txBody>
      <dsp:txXfrm>
        <a:off x="1007221" y="2939714"/>
        <a:ext cx="1937228" cy="1937228"/>
      </dsp:txXfrm>
    </dsp:sp>
    <dsp:sp modelId="{0229D974-3076-4DBE-9DCC-1E79BDB77B47}">
      <dsp:nvSpPr>
        <dsp:cNvPr id="0" name=""/>
        <dsp:cNvSpPr/>
      </dsp:nvSpPr>
      <dsp:spPr>
        <a:xfrm>
          <a:off x="3214390" y="2834914"/>
          <a:ext cx="2146828" cy="2146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Traditional licensure imposes unnecessary burden on military families</a:t>
          </a:r>
        </a:p>
      </dsp:txBody>
      <dsp:txXfrm>
        <a:off x="3319190" y="2939714"/>
        <a:ext cx="1937228" cy="193722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112F-91B7-C7FA-4873-389C02D7BE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B10A18-0012-C261-C5B8-4ECF6ECAD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CDF591-004F-866F-7D1E-0666B3B9FF3F}"/>
              </a:ext>
            </a:extLst>
          </p:cNvPr>
          <p:cNvSpPr>
            <a:spLocks noGrp="1"/>
          </p:cNvSpPr>
          <p:nvPr>
            <p:ph type="dt" sz="half" idx="10"/>
          </p:nvPr>
        </p:nvSpPr>
        <p:spPr/>
        <p:txBody>
          <a:bodyPr/>
          <a:lstStyle/>
          <a:p>
            <a:fld id="{2093091E-5878-48D9-A6F8-E49AA187C16D}" type="datetimeFigureOut">
              <a:rPr lang="en-US" smtClean="0"/>
              <a:t>3/7/2023</a:t>
            </a:fld>
            <a:endParaRPr lang="en-US"/>
          </a:p>
        </p:txBody>
      </p:sp>
      <p:sp>
        <p:nvSpPr>
          <p:cNvPr id="5" name="Footer Placeholder 4">
            <a:extLst>
              <a:ext uri="{FF2B5EF4-FFF2-40B4-BE49-F238E27FC236}">
                <a16:creationId xmlns:a16="http://schemas.microsoft.com/office/drawing/2014/main" id="{0749F4AC-92D7-8B70-1093-60BEC280F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D71AB-2417-1116-B2E4-DD14505E3B07}"/>
              </a:ext>
            </a:extLst>
          </p:cNvPr>
          <p:cNvSpPr>
            <a:spLocks noGrp="1"/>
          </p:cNvSpPr>
          <p:nvPr>
            <p:ph type="sldNum" sz="quarter" idx="12"/>
          </p:nvPr>
        </p:nvSpPr>
        <p:spPr/>
        <p:txBody>
          <a:bodyPr/>
          <a:lstStyle/>
          <a:p>
            <a:fld id="{4B8A0603-D6A0-4F92-A7CA-CC35F3AAEF04}" type="slidenum">
              <a:rPr lang="en-US" smtClean="0"/>
              <a:t>‹#›</a:t>
            </a:fld>
            <a:endParaRPr lang="en-US"/>
          </a:p>
        </p:txBody>
      </p:sp>
    </p:spTree>
    <p:extLst>
      <p:ext uri="{BB962C8B-B14F-4D97-AF65-F5344CB8AC3E}">
        <p14:creationId xmlns:p14="http://schemas.microsoft.com/office/powerpoint/2010/main" val="2576912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C6C2-E5A2-7F34-FD27-DA671CBB7B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FDB0EB-3DD9-67A8-A4E4-89BA8F8976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DB98F0-57B0-102D-CAA4-BB16B6E89ABA}"/>
              </a:ext>
            </a:extLst>
          </p:cNvPr>
          <p:cNvSpPr>
            <a:spLocks noGrp="1"/>
          </p:cNvSpPr>
          <p:nvPr>
            <p:ph type="dt" sz="half" idx="10"/>
          </p:nvPr>
        </p:nvSpPr>
        <p:spPr/>
        <p:txBody>
          <a:bodyPr/>
          <a:lstStyle/>
          <a:p>
            <a:fld id="{2093091E-5878-48D9-A6F8-E49AA187C16D}" type="datetimeFigureOut">
              <a:rPr lang="en-US" smtClean="0"/>
              <a:t>3/7/2023</a:t>
            </a:fld>
            <a:endParaRPr lang="en-US"/>
          </a:p>
        </p:txBody>
      </p:sp>
      <p:sp>
        <p:nvSpPr>
          <p:cNvPr id="5" name="Footer Placeholder 4">
            <a:extLst>
              <a:ext uri="{FF2B5EF4-FFF2-40B4-BE49-F238E27FC236}">
                <a16:creationId xmlns:a16="http://schemas.microsoft.com/office/drawing/2014/main" id="{78CF1E87-070E-BF10-8F96-A13507B29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D0EAB-540B-8F9A-11A3-4DD48B2E2DDC}"/>
              </a:ext>
            </a:extLst>
          </p:cNvPr>
          <p:cNvSpPr>
            <a:spLocks noGrp="1"/>
          </p:cNvSpPr>
          <p:nvPr>
            <p:ph type="sldNum" sz="quarter" idx="12"/>
          </p:nvPr>
        </p:nvSpPr>
        <p:spPr/>
        <p:txBody>
          <a:bodyPr/>
          <a:lstStyle/>
          <a:p>
            <a:fld id="{4B8A0603-D6A0-4F92-A7CA-CC35F3AAEF04}" type="slidenum">
              <a:rPr lang="en-US" smtClean="0"/>
              <a:t>‹#›</a:t>
            </a:fld>
            <a:endParaRPr lang="en-US"/>
          </a:p>
        </p:txBody>
      </p:sp>
    </p:spTree>
    <p:extLst>
      <p:ext uri="{BB962C8B-B14F-4D97-AF65-F5344CB8AC3E}">
        <p14:creationId xmlns:p14="http://schemas.microsoft.com/office/powerpoint/2010/main" val="373325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671BDD-4997-6EDD-6251-DDDD966A9A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CC0166-B6FC-FBC0-1208-76C0703140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FC126-8C68-EC97-AE5F-33D1BCA3C456}"/>
              </a:ext>
            </a:extLst>
          </p:cNvPr>
          <p:cNvSpPr>
            <a:spLocks noGrp="1"/>
          </p:cNvSpPr>
          <p:nvPr>
            <p:ph type="dt" sz="half" idx="10"/>
          </p:nvPr>
        </p:nvSpPr>
        <p:spPr/>
        <p:txBody>
          <a:bodyPr/>
          <a:lstStyle/>
          <a:p>
            <a:fld id="{2093091E-5878-48D9-A6F8-E49AA187C16D}" type="datetimeFigureOut">
              <a:rPr lang="en-US" smtClean="0"/>
              <a:t>3/7/2023</a:t>
            </a:fld>
            <a:endParaRPr lang="en-US"/>
          </a:p>
        </p:txBody>
      </p:sp>
      <p:sp>
        <p:nvSpPr>
          <p:cNvPr id="5" name="Footer Placeholder 4">
            <a:extLst>
              <a:ext uri="{FF2B5EF4-FFF2-40B4-BE49-F238E27FC236}">
                <a16:creationId xmlns:a16="http://schemas.microsoft.com/office/drawing/2014/main" id="{D7C0AB00-2015-0701-55CE-7C213AB5E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ACD40-934E-892C-CFA8-E980643A65AC}"/>
              </a:ext>
            </a:extLst>
          </p:cNvPr>
          <p:cNvSpPr>
            <a:spLocks noGrp="1"/>
          </p:cNvSpPr>
          <p:nvPr>
            <p:ph type="sldNum" sz="quarter" idx="12"/>
          </p:nvPr>
        </p:nvSpPr>
        <p:spPr/>
        <p:txBody>
          <a:bodyPr/>
          <a:lstStyle/>
          <a:p>
            <a:fld id="{4B8A0603-D6A0-4F92-A7CA-CC35F3AAEF04}" type="slidenum">
              <a:rPr lang="en-US" smtClean="0"/>
              <a:t>‹#›</a:t>
            </a:fld>
            <a:endParaRPr lang="en-US"/>
          </a:p>
        </p:txBody>
      </p:sp>
    </p:spTree>
    <p:extLst>
      <p:ext uri="{BB962C8B-B14F-4D97-AF65-F5344CB8AC3E}">
        <p14:creationId xmlns:p14="http://schemas.microsoft.com/office/powerpoint/2010/main" val="1123315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95967-9A5C-95E1-2936-04BA88BF56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29162B-48E9-F767-2D38-9627C6B3C1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157F0D-6A51-ABD9-591B-AB632B1BB784}"/>
              </a:ext>
            </a:extLst>
          </p:cNvPr>
          <p:cNvSpPr>
            <a:spLocks noGrp="1"/>
          </p:cNvSpPr>
          <p:nvPr>
            <p:ph type="dt" sz="half" idx="10"/>
          </p:nvPr>
        </p:nvSpPr>
        <p:spPr/>
        <p:txBody>
          <a:bodyPr/>
          <a:lstStyle/>
          <a:p>
            <a:fld id="{5176F8DA-2DD2-4E61-9284-D34A76C1692C}" type="datetimeFigureOut">
              <a:rPr lang="en-US" smtClean="0"/>
              <a:t>3/7/2023</a:t>
            </a:fld>
            <a:endParaRPr lang="en-US"/>
          </a:p>
        </p:txBody>
      </p:sp>
      <p:sp>
        <p:nvSpPr>
          <p:cNvPr id="5" name="Footer Placeholder 4">
            <a:extLst>
              <a:ext uri="{FF2B5EF4-FFF2-40B4-BE49-F238E27FC236}">
                <a16:creationId xmlns:a16="http://schemas.microsoft.com/office/drawing/2014/main" id="{A8E172D9-D311-0B8F-426C-469042D9C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8DADA-7309-943E-6C97-4634573D875C}"/>
              </a:ext>
            </a:extLst>
          </p:cNvPr>
          <p:cNvSpPr>
            <a:spLocks noGrp="1"/>
          </p:cNvSpPr>
          <p:nvPr>
            <p:ph type="sldNum" sz="quarter" idx="12"/>
          </p:nvPr>
        </p:nvSpPr>
        <p:spPr/>
        <p:txBody>
          <a:bodyPr/>
          <a:lstStyle/>
          <a:p>
            <a:fld id="{FED88C05-C55A-440C-B152-FF622820F97F}" type="slidenum">
              <a:rPr lang="en-US" smtClean="0"/>
              <a:t>‹#›</a:t>
            </a:fld>
            <a:endParaRPr lang="en-US"/>
          </a:p>
        </p:txBody>
      </p:sp>
    </p:spTree>
    <p:extLst>
      <p:ext uri="{BB962C8B-B14F-4D97-AF65-F5344CB8AC3E}">
        <p14:creationId xmlns:p14="http://schemas.microsoft.com/office/powerpoint/2010/main" val="2419194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481E-1D48-E48C-B5C8-D73132846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7A92B9-45D5-A091-4C85-46FAB4F1D4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DDACB-CD74-2EFB-A506-788ED3863787}"/>
              </a:ext>
            </a:extLst>
          </p:cNvPr>
          <p:cNvSpPr>
            <a:spLocks noGrp="1"/>
          </p:cNvSpPr>
          <p:nvPr>
            <p:ph type="dt" sz="half" idx="10"/>
          </p:nvPr>
        </p:nvSpPr>
        <p:spPr/>
        <p:txBody>
          <a:bodyPr/>
          <a:lstStyle/>
          <a:p>
            <a:fld id="{5176F8DA-2DD2-4E61-9284-D34A76C1692C}" type="datetimeFigureOut">
              <a:rPr lang="en-US" smtClean="0"/>
              <a:t>3/7/2023</a:t>
            </a:fld>
            <a:endParaRPr lang="en-US"/>
          </a:p>
        </p:txBody>
      </p:sp>
      <p:sp>
        <p:nvSpPr>
          <p:cNvPr id="5" name="Footer Placeholder 4">
            <a:extLst>
              <a:ext uri="{FF2B5EF4-FFF2-40B4-BE49-F238E27FC236}">
                <a16:creationId xmlns:a16="http://schemas.microsoft.com/office/drawing/2014/main" id="{0858E76A-C48B-95B7-60C3-9459837C8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BB262-37BB-32DC-EC56-00B601C21B6A}"/>
              </a:ext>
            </a:extLst>
          </p:cNvPr>
          <p:cNvSpPr>
            <a:spLocks noGrp="1"/>
          </p:cNvSpPr>
          <p:nvPr>
            <p:ph type="sldNum" sz="quarter" idx="12"/>
          </p:nvPr>
        </p:nvSpPr>
        <p:spPr/>
        <p:txBody>
          <a:bodyPr/>
          <a:lstStyle/>
          <a:p>
            <a:fld id="{FED88C05-C55A-440C-B152-FF622820F97F}" type="slidenum">
              <a:rPr lang="en-US" smtClean="0"/>
              <a:t>‹#›</a:t>
            </a:fld>
            <a:endParaRPr lang="en-US"/>
          </a:p>
        </p:txBody>
      </p:sp>
    </p:spTree>
    <p:extLst>
      <p:ext uri="{BB962C8B-B14F-4D97-AF65-F5344CB8AC3E}">
        <p14:creationId xmlns:p14="http://schemas.microsoft.com/office/powerpoint/2010/main" val="911398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D22C-FEE0-B848-2858-7DE918AC29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DD3372-529F-F083-DF22-23B2BC1ADE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F7C8D-A0E5-A745-FC43-EE95DEC8278C}"/>
              </a:ext>
            </a:extLst>
          </p:cNvPr>
          <p:cNvSpPr>
            <a:spLocks noGrp="1"/>
          </p:cNvSpPr>
          <p:nvPr>
            <p:ph type="dt" sz="half" idx="10"/>
          </p:nvPr>
        </p:nvSpPr>
        <p:spPr/>
        <p:txBody>
          <a:bodyPr/>
          <a:lstStyle/>
          <a:p>
            <a:fld id="{5176F8DA-2DD2-4E61-9284-D34A76C1692C}" type="datetimeFigureOut">
              <a:rPr lang="en-US" smtClean="0"/>
              <a:t>3/7/2023</a:t>
            </a:fld>
            <a:endParaRPr lang="en-US"/>
          </a:p>
        </p:txBody>
      </p:sp>
      <p:sp>
        <p:nvSpPr>
          <p:cNvPr id="5" name="Footer Placeholder 4">
            <a:extLst>
              <a:ext uri="{FF2B5EF4-FFF2-40B4-BE49-F238E27FC236}">
                <a16:creationId xmlns:a16="http://schemas.microsoft.com/office/drawing/2014/main" id="{41E01448-B760-5652-A69C-C4925C635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6211A-6C76-110B-1A4C-F3D59997224B}"/>
              </a:ext>
            </a:extLst>
          </p:cNvPr>
          <p:cNvSpPr>
            <a:spLocks noGrp="1"/>
          </p:cNvSpPr>
          <p:nvPr>
            <p:ph type="sldNum" sz="quarter" idx="12"/>
          </p:nvPr>
        </p:nvSpPr>
        <p:spPr/>
        <p:txBody>
          <a:bodyPr/>
          <a:lstStyle/>
          <a:p>
            <a:fld id="{FED88C05-C55A-440C-B152-FF622820F97F}" type="slidenum">
              <a:rPr lang="en-US" smtClean="0"/>
              <a:t>‹#›</a:t>
            </a:fld>
            <a:endParaRPr lang="en-US"/>
          </a:p>
        </p:txBody>
      </p:sp>
    </p:spTree>
    <p:extLst>
      <p:ext uri="{BB962C8B-B14F-4D97-AF65-F5344CB8AC3E}">
        <p14:creationId xmlns:p14="http://schemas.microsoft.com/office/powerpoint/2010/main" val="200702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0588-AB9E-69F7-E9B3-EF75B7A7C7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FC18D-697A-1A0F-5EA8-8D7569941D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5C463D-ADD2-52CA-14C5-58663581DA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103BCA-D2EF-CA3D-3E91-53DC6B1657B3}"/>
              </a:ext>
            </a:extLst>
          </p:cNvPr>
          <p:cNvSpPr>
            <a:spLocks noGrp="1"/>
          </p:cNvSpPr>
          <p:nvPr>
            <p:ph type="dt" sz="half" idx="10"/>
          </p:nvPr>
        </p:nvSpPr>
        <p:spPr/>
        <p:txBody>
          <a:bodyPr/>
          <a:lstStyle/>
          <a:p>
            <a:fld id="{5176F8DA-2DD2-4E61-9284-D34A76C1692C}" type="datetimeFigureOut">
              <a:rPr lang="en-US" smtClean="0"/>
              <a:t>3/7/2023</a:t>
            </a:fld>
            <a:endParaRPr lang="en-US"/>
          </a:p>
        </p:txBody>
      </p:sp>
      <p:sp>
        <p:nvSpPr>
          <p:cNvPr id="6" name="Footer Placeholder 5">
            <a:extLst>
              <a:ext uri="{FF2B5EF4-FFF2-40B4-BE49-F238E27FC236}">
                <a16:creationId xmlns:a16="http://schemas.microsoft.com/office/drawing/2014/main" id="{4058ECF6-34A2-3931-2959-39E83380B5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7A4F2-759D-067C-A45E-B404A82F254D}"/>
              </a:ext>
            </a:extLst>
          </p:cNvPr>
          <p:cNvSpPr>
            <a:spLocks noGrp="1"/>
          </p:cNvSpPr>
          <p:nvPr>
            <p:ph type="sldNum" sz="quarter" idx="12"/>
          </p:nvPr>
        </p:nvSpPr>
        <p:spPr/>
        <p:txBody>
          <a:bodyPr/>
          <a:lstStyle/>
          <a:p>
            <a:fld id="{FED88C05-C55A-440C-B152-FF622820F97F}" type="slidenum">
              <a:rPr lang="en-US" smtClean="0"/>
              <a:t>‹#›</a:t>
            </a:fld>
            <a:endParaRPr lang="en-US"/>
          </a:p>
        </p:txBody>
      </p:sp>
    </p:spTree>
    <p:extLst>
      <p:ext uri="{BB962C8B-B14F-4D97-AF65-F5344CB8AC3E}">
        <p14:creationId xmlns:p14="http://schemas.microsoft.com/office/powerpoint/2010/main" val="1053673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7A2AA-C910-C588-A7E3-A175206BEC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498831-7290-4F8F-7158-706C8D6F9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0C2C3C-1FAE-79EB-AF3D-FD69BAD684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D5E1E3-C46D-AA52-5D03-4ADAAE3179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7FD3B9-9E80-DC32-A4DD-863140DBF2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D619AB-D3E5-5A42-0318-FF6463B32D1E}"/>
              </a:ext>
            </a:extLst>
          </p:cNvPr>
          <p:cNvSpPr>
            <a:spLocks noGrp="1"/>
          </p:cNvSpPr>
          <p:nvPr>
            <p:ph type="dt" sz="half" idx="10"/>
          </p:nvPr>
        </p:nvSpPr>
        <p:spPr/>
        <p:txBody>
          <a:bodyPr/>
          <a:lstStyle/>
          <a:p>
            <a:fld id="{5176F8DA-2DD2-4E61-9284-D34A76C1692C}" type="datetimeFigureOut">
              <a:rPr lang="en-US" smtClean="0"/>
              <a:t>3/7/2023</a:t>
            </a:fld>
            <a:endParaRPr lang="en-US"/>
          </a:p>
        </p:txBody>
      </p:sp>
      <p:sp>
        <p:nvSpPr>
          <p:cNvPr id="8" name="Footer Placeholder 7">
            <a:extLst>
              <a:ext uri="{FF2B5EF4-FFF2-40B4-BE49-F238E27FC236}">
                <a16:creationId xmlns:a16="http://schemas.microsoft.com/office/drawing/2014/main" id="{A1D8D3F9-0676-0145-F671-A8782FF65C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842891-D611-7396-434D-17E8150CDB7B}"/>
              </a:ext>
            </a:extLst>
          </p:cNvPr>
          <p:cNvSpPr>
            <a:spLocks noGrp="1"/>
          </p:cNvSpPr>
          <p:nvPr>
            <p:ph type="sldNum" sz="quarter" idx="12"/>
          </p:nvPr>
        </p:nvSpPr>
        <p:spPr/>
        <p:txBody>
          <a:bodyPr/>
          <a:lstStyle/>
          <a:p>
            <a:fld id="{FED88C05-C55A-440C-B152-FF622820F97F}" type="slidenum">
              <a:rPr lang="en-US" smtClean="0"/>
              <a:t>‹#›</a:t>
            </a:fld>
            <a:endParaRPr lang="en-US"/>
          </a:p>
        </p:txBody>
      </p:sp>
    </p:spTree>
    <p:extLst>
      <p:ext uri="{BB962C8B-B14F-4D97-AF65-F5344CB8AC3E}">
        <p14:creationId xmlns:p14="http://schemas.microsoft.com/office/powerpoint/2010/main" val="3558924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9839-A766-D370-9768-75EE4DC783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5F98F6-3EED-CD44-6BF8-60FF468D062F}"/>
              </a:ext>
            </a:extLst>
          </p:cNvPr>
          <p:cNvSpPr>
            <a:spLocks noGrp="1"/>
          </p:cNvSpPr>
          <p:nvPr>
            <p:ph type="dt" sz="half" idx="10"/>
          </p:nvPr>
        </p:nvSpPr>
        <p:spPr/>
        <p:txBody>
          <a:bodyPr/>
          <a:lstStyle/>
          <a:p>
            <a:fld id="{5176F8DA-2DD2-4E61-9284-D34A76C1692C}" type="datetimeFigureOut">
              <a:rPr lang="en-US" smtClean="0"/>
              <a:t>3/7/2023</a:t>
            </a:fld>
            <a:endParaRPr lang="en-US"/>
          </a:p>
        </p:txBody>
      </p:sp>
      <p:sp>
        <p:nvSpPr>
          <p:cNvPr id="4" name="Footer Placeholder 3">
            <a:extLst>
              <a:ext uri="{FF2B5EF4-FFF2-40B4-BE49-F238E27FC236}">
                <a16:creationId xmlns:a16="http://schemas.microsoft.com/office/drawing/2014/main" id="{02A2267D-51CB-5367-3733-F27F9EBBC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E92884-E81A-AAE5-561D-ADE584A8D55D}"/>
              </a:ext>
            </a:extLst>
          </p:cNvPr>
          <p:cNvSpPr>
            <a:spLocks noGrp="1"/>
          </p:cNvSpPr>
          <p:nvPr>
            <p:ph type="sldNum" sz="quarter" idx="12"/>
          </p:nvPr>
        </p:nvSpPr>
        <p:spPr/>
        <p:txBody>
          <a:bodyPr/>
          <a:lstStyle/>
          <a:p>
            <a:fld id="{FED88C05-C55A-440C-B152-FF622820F97F}" type="slidenum">
              <a:rPr lang="en-US" smtClean="0"/>
              <a:t>‹#›</a:t>
            </a:fld>
            <a:endParaRPr lang="en-US"/>
          </a:p>
        </p:txBody>
      </p:sp>
    </p:spTree>
    <p:extLst>
      <p:ext uri="{BB962C8B-B14F-4D97-AF65-F5344CB8AC3E}">
        <p14:creationId xmlns:p14="http://schemas.microsoft.com/office/powerpoint/2010/main" val="4165207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EAACAA-B786-96A4-A17E-93EF3312B5D0}"/>
              </a:ext>
            </a:extLst>
          </p:cNvPr>
          <p:cNvSpPr>
            <a:spLocks noGrp="1"/>
          </p:cNvSpPr>
          <p:nvPr>
            <p:ph type="dt" sz="half" idx="10"/>
          </p:nvPr>
        </p:nvSpPr>
        <p:spPr/>
        <p:txBody>
          <a:bodyPr/>
          <a:lstStyle/>
          <a:p>
            <a:fld id="{5176F8DA-2DD2-4E61-9284-D34A76C1692C}" type="datetimeFigureOut">
              <a:rPr lang="en-US" smtClean="0"/>
              <a:t>3/7/2023</a:t>
            </a:fld>
            <a:endParaRPr lang="en-US"/>
          </a:p>
        </p:txBody>
      </p:sp>
      <p:sp>
        <p:nvSpPr>
          <p:cNvPr id="3" name="Footer Placeholder 2">
            <a:extLst>
              <a:ext uri="{FF2B5EF4-FFF2-40B4-BE49-F238E27FC236}">
                <a16:creationId xmlns:a16="http://schemas.microsoft.com/office/drawing/2014/main" id="{2F41DB9F-1AB7-1847-C7DE-46E1EFFFC6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BF17C0-48E7-70FE-573D-7EA1F5968CB1}"/>
              </a:ext>
            </a:extLst>
          </p:cNvPr>
          <p:cNvSpPr>
            <a:spLocks noGrp="1"/>
          </p:cNvSpPr>
          <p:nvPr>
            <p:ph type="sldNum" sz="quarter" idx="12"/>
          </p:nvPr>
        </p:nvSpPr>
        <p:spPr/>
        <p:txBody>
          <a:bodyPr/>
          <a:lstStyle/>
          <a:p>
            <a:fld id="{FED88C05-C55A-440C-B152-FF622820F97F}" type="slidenum">
              <a:rPr lang="en-US" smtClean="0"/>
              <a:t>‹#›</a:t>
            </a:fld>
            <a:endParaRPr lang="en-US"/>
          </a:p>
        </p:txBody>
      </p:sp>
    </p:spTree>
    <p:extLst>
      <p:ext uri="{BB962C8B-B14F-4D97-AF65-F5344CB8AC3E}">
        <p14:creationId xmlns:p14="http://schemas.microsoft.com/office/powerpoint/2010/main" val="2222773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66C0-07F2-2D20-5F8E-338727A95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A85E4F-0B38-18AE-CF26-3C6BAB9604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DC97C7-A750-0D9F-0B62-272D16CD6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223E4-CAC4-1165-5D08-54DD54F935E6}"/>
              </a:ext>
            </a:extLst>
          </p:cNvPr>
          <p:cNvSpPr>
            <a:spLocks noGrp="1"/>
          </p:cNvSpPr>
          <p:nvPr>
            <p:ph type="dt" sz="half" idx="10"/>
          </p:nvPr>
        </p:nvSpPr>
        <p:spPr/>
        <p:txBody>
          <a:bodyPr/>
          <a:lstStyle/>
          <a:p>
            <a:fld id="{5176F8DA-2DD2-4E61-9284-D34A76C1692C}" type="datetimeFigureOut">
              <a:rPr lang="en-US" smtClean="0"/>
              <a:t>3/7/2023</a:t>
            </a:fld>
            <a:endParaRPr lang="en-US"/>
          </a:p>
        </p:txBody>
      </p:sp>
      <p:sp>
        <p:nvSpPr>
          <p:cNvPr id="6" name="Footer Placeholder 5">
            <a:extLst>
              <a:ext uri="{FF2B5EF4-FFF2-40B4-BE49-F238E27FC236}">
                <a16:creationId xmlns:a16="http://schemas.microsoft.com/office/drawing/2014/main" id="{2CB79B62-0EA5-6EC2-5310-15C0B0013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4C2C31-55B6-F877-9C05-056F38EC6C6E}"/>
              </a:ext>
            </a:extLst>
          </p:cNvPr>
          <p:cNvSpPr>
            <a:spLocks noGrp="1"/>
          </p:cNvSpPr>
          <p:nvPr>
            <p:ph type="sldNum" sz="quarter" idx="12"/>
          </p:nvPr>
        </p:nvSpPr>
        <p:spPr/>
        <p:txBody>
          <a:bodyPr/>
          <a:lstStyle/>
          <a:p>
            <a:fld id="{FED88C05-C55A-440C-B152-FF622820F97F}" type="slidenum">
              <a:rPr lang="en-US" smtClean="0"/>
              <a:t>‹#›</a:t>
            </a:fld>
            <a:endParaRPr lang="en-US"/>
          </a:p>
        </p:txBody>
      </p:sp>
    </p:spTree>
    <p:extLst>
      <p:ext uri="{BB962C8B-B14F-4D97-AF65-F5344CB8AC3E}">
        <p14:creationId xmlns:p14="http://schemas.microsoft.com/office/powerpoint/2010/main" val="238857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7B31C-A08A-1FBE-AD10-1F7D774CD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BEFCFC-154E-ED45-72F0-E617F2DC86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37539-7AB2-A3BF-8C67-61D5D6682B75}"/>
              </a:ext>
            </a:extLst>
          </p:cNvPr>
          <p:cNvSpPr>
            <a:spLocks noGrp="1"/>
          </p:cNvSpPr>
          <p:nvPr>
            <p:ph type="dt" sz="half" idx="10"/>
          </p:nvPr>
        </p:nvSpPr>
        <p:spPr/>
        <p:txBody>
          <a:bodyPr/>
          <a:lstStyle/>
          <a:p>
            <a:fld id="{2093091E-5878-48D9-A6F8-E49AA187C16D}" type="datetimeFigureOut">
              <a:rPr lang="en-US" smtClean="0"/>
              <a:t>3/7/2023</a:t>
            </a:fld>
            <a:endParaRPr lang="en-US"/>
          </a:p>
        </p:txBody>
      </p:sp>
      <p:sp>
        <p:nvSpPr>
          <p:cNvPr id="5" name="Footer Placeholder 4">
            <a:extLst>
              <a:ext uri="{FF2B5EF4-FFF2-40B4-BE49-F238E27FC236}">
                <a16:creationId xmlns:a16="http://schemas.microsoft.com/office/drawing/2014/main" id="{12585543-2675-DC6C-E56E-2C71CEEA58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E0BB7-A039-CFDA-1518-41A1F0C5E3D3}"/>
              </a:ext>
            </a:extLst>
          </p:cNvPr>
          <p:cNvSpPr>
            <a:spLocks noGrp="1"/>
          </p:cNvSpPr>
          <p:nvPr>
            <p:ph type="sldNum" sz="quarter" idx="12"/>
          </p:nvPr>
        </p:nvSpPr>
        <p:spPr/>
        <p:txBody>
          <a:bodyPr/>
          <a:lstStyle/>
          <a:p>
            <a:fld id="{4B8A0603-D6A0-4F92-A7CA-CC35F3AAEF04}" type="slidenum">
              <a:rPr lang="en-US" smtClean="0"/>
              <a:t>‹#›</a:t>
            </a:fld>
            <a:endParaRPr lang="en-US"/>
          </a:p>
        </p:txBody>
      </p:sp>
    </p:spTree>
    <p:extLst>
      <p:ext uri="{BB962C8B-B14F-4D97-AF65-F5344CB8AC3E}">
        <p14:creationId xmlns:p14="http://schemas.microsoft.com/office/powerpoint/2010/main" val="1013139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3EA1-8389-CC23-C904-13E3DAD18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93269F-6AAB-18A5-1C71-BE762BDEE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D6CA99-24CA-9E2F-20ED-4DA6FD317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68862D-8AA5-9F23-E827-AB64566AAC38}"/>
              </a:ext>
            </a:extLst>
          </p:cNvPr>
          <p:cNvSpPr>
            <a:spLocks noGrp="1"/>
          </p:cNvSpPr>
          <p:nvPr>
            <p:ph type="dt" sz="half" idx="10"/>
          </p:nvPr>
        </p:nvSpPr>
        <p:spPr/>
        <p:txBody>
          <a:bodyPr/>
          <a:lstStyle/>
          <a:p>
            <a:fld id="{5176F8DA-2DD2-4E61-9284-D34A76C1692C}" type="datetimeFigureOut">
              <a:rPr lang="en-US" smtClean="0"/>
              <a:t>3/7/2023</a:t>
            </a:fld>
            <a:endParaRPr lang="en-US"/>
          </a:p>
        </p:txBody>
      </p:sp>
      <p:sp>
        <p:nvSpPr>
          <p:cNvPr id="6" name="Footer Placeholder 5">
            <a:extLst>
              <a:ext uri="{FF2B5EF4-FFF2-40B4-BE49-F238E27FC236}">
                <a16:creationId xmlns:a16="http://schemas.microsoft.com/office/drawing/2014/main" id="{87FCC3FE-6904-347F-3EB1-90AAE42EC5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30CB2B-6C28-6210-E415-508C99E429E1}"/>
              </a:ext>
            </a:extLst>
          </p:cNvPr>
          <p:cNvSpPr>
            <a:spLocks noGrp="1"/>
          </p:cNvSpPr>
          <p:nvPr>
            <p:ph type="sldNum" sz="quarter" idx="12"/>
          </p:nvPr>
        </p:nvSpPr>
        <p:spPr/>
        <p:txBody>
          <a:bodyPr/>
          <a:lstStyle/>
          <a:p>
            <a:fld id="{FED88C05-C55A-440C-B152-FF622820F97F}" type="slidenum">
              <a:rPr lang="en-US" smtClean="0"/>
              <a:t>‹#›</a:t>
            </a:fld>
            <a:endParaRPr lang="en-US"/>
          </a:p>
        </p:txBody>
      </p:sp>
    </p:spTree>
    <p:extLst>
      <p:ext uri="{BB962C8B-B14F-4D97-AF65-F5344CB8AC3E}">
        <p14:creationId xmlns:p14="http://schemas.microsoft.com/office/powerpoint/2010/main" val="411362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13C2-9B01-1F06-E9C6-0732EE8281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FC3434-A1E0-BB3C-90A1-6C567AB755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C9160-0797-03A6-87BF-1C7C945AD9C0}"/>
              </a:ext>
            </a:extLst>
          </p:cNvPr>
          <p:cNvSpPr>
            <a:spLocks noGrp="1"/>
          </p:cNvSpPr>
          <p:nvPr>
            <p:ph type="dt" sz="half" idx="10"/>
          </p:nvPr>
        </p:nvSpPr>
        <p:spPr/>
        <p:txBody>
          <a:bodyPr/>
          <a:lstStyle/>
          <a:p>
            <a:fld id="{5176F8DA-2DD2-4E61-9284-D34A76C1692C}" type="datetimeFigureOut">
              <a:rPr lang="en-US" smtClean="0"/>
              <a:t>3/7/2023</a:t>
            </a:fld>
            <a:endParaRPr lang="en-US"/>
          </a:p>
        </p:txBody>
      </p:sp>
      <p:sp>
        <p:nvSpPr>
          <p:cNvPr id="5" name="Footer Placeholder 4">
            <a:extLst>
              <a:ext uri="{FF2B5EF4-FFF2-40B4-BE49-F238E27FC236}">
                <a16:creationId xmlns:a16="http://schemas.microsoft.com/office/drawing/2014/main" id="{F1110CC7-3149-1FC5-AF3A-87EDCF4A2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F1E3F-0099-0093-651F-E571770EFC91}"/>
              </a:ext>
            </a:extLst>
          </p:cNvPr>
          <p:cNvSpPr>
            <a:spLocks noGrp="1"/>
          </p:cNvSpPr>
          <p:nvPr>
            <p:ph type="sldNum" sz="quarter" idx="12"/>
          </p:nvPr>
        </p:nvSpPr>
        <p:spPr/>
        <p:txBody>
          <a:bodyPr/>
          <a:lstStyle/>
          <a:p>
            <a:fld id="{FED88C05-C55A-440C-B152-FF622820F97F}" type="slidenum">
              <a:rPr lang="en-US" smtClean="0"/>
              <a:t>‹#›</a:t>
            </a:fld>
            <a:endParaRPr lang="en-US"/>
          </a:p>
        </p:txBody>
      </p:sp>
    </p:spTree>
    <p:extLst>
      <p:ext uri="{BB962C8B-B14F-4D97-AF65-F5344CB8AC3E}">
        <p14:creationId xmlns:p14="http://schemas.microsoft.com/office/powerpoint/2010/main" val="1458516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43737-11C3-0E52-2B39-9F88F687B2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CE9387-BD70-A303-D21D-4A45589B58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E4D95-1F0D-6302-18BC-FA8B32AF0BA1}"/>
              </a:ext>
            </a:extLst>
          </p:cNvPr>
          <p:cNvSpPr>
            <a:spLocks noGrp="1"/>
          </p:cNvSpPr>
          <p:nvPr>
            <p:ph type="dt" sz="half" idx="10"/>
          </p:nvPr>
        </p:nvSpPr>
        <p:spPr/>
        <p:txBody>
          <a:bodyPr/>
          <a:lstStyle/>
          <a:p>
            <a:fld id="{5176F8DA-2DD2-4E61-9284-D34A76C1692C}" type="datetimeFigureOut">
              <a:rPr lang="en-US" smtClean="0"/>
              <a:t>3/7/2023</a:t>
            </a:fld>
            <a:endParaRPr lang="en-US"/>
          </a:p>
        </p:txBody>
      </p:sp>
      <p:sp>
        <p:nvSpPr>
          <p:cNvPr id="5" name="Footer Placeholder 4">
            <a:extLst>
              <a:ext uri="{FF2B5EF4-FFF2-40B4-BE49-F238E27FC236}">
                <a16:creationId xmlns:a16="http://schemas.microsoft.com/office/drawing/2014/main" id="{6D11E934-2058-6361-AC1D-F73F0CA82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ED18B-6DD2-6EAB-B4EE-186963891912}"/>
              </a:ext>
            </a:extLst>
          </p:cNvPr>
          <p:cNvSpPr>
            <a:spLocks noGrp="1"/>
          </p:cNvSpPr>
          <p:nvPr>
            <p:ph type="sldNum" sz="quarter" idx="12"/>
          </p:nvPr>
        </p:nvSpPr>
        <p:spPr/>
        <p:txBody>
          <a:bodyPr/>
          <a:lstStyle/>
          <a:p>
            <a:fld id="{FED88C05-C55A-440C-B152-FF622820F97F}" type="slidenum">
              <a:rPr lang="en-US" smtClean="0"/>
              <a:t>‹#›</a:t>
            </a:fld>
            <a:endParaRPr lang="en-US"/>
          </a:p>
        </p:txBody>
      </p:sp>
    </p:spTree>
    <p:extLst>
      <p:ext uri="{BB962C8B-B14F-4D97-AF65-F5344CB8AC3E}">
        <p14:creationId xmlns:p14="http://schemas.microsoft.com/office/powerpoint/2010/main" val="350859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210E-1189-7D6E-11A6-CF7D6C829A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E5A697-E88A-8560-0EC1-A14F4BE7E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3EA47E-1952-1C6F-FD82-46C3A666E0AF}"/>
              </a:ext>
            </a:extLst>
          </p:cNvPr>
          <p:cNvSpPr>
            <a:spLocks noGrp="1"/>
          </p:cNvSpPr>
          <p:nvPr>
            <p:ph type="dt" sz="half" idx="10"/>
          </p:nvPr>
        </p:nvSpPr>
        <p:spPr/>
        <p:txBody>
          <a:bodyPr/>
          <a:lstStyle/>
          <a:p>
            <a:fld id="{2093091E-5878-48D9-A6F8-E49AA187C16D}" type="datetimeFigureOut">
              <a:rPr lang="en-US" smtClean="0"/>
              <a:t>3/7/2023</a:t>
            </a:fld>
            <a:endParaRPr lang="en-US"/>
          </a:p>
        </p:txBody>
      </p:sp>
      <p:sp>
        <p:nvSpPr>
          <p:cNvPr id="5" name="Footer Placeholder 4">
            <a:extLst>
              <a:ext uri="{FF2B5EF4-FFF2-40B4-BE49-F238E27FC236}">
                <a16:creationId xmlns:a16="http://schemas.microsoft.com/office/drawing/2014/main" id="{40554447-399D-03D2-A171-8E2F5AC54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DEDF7-B2CB-28A6-E026-70EFE9AE765E}"/>
              </a:ext>
            </a:extLst>
          </p:cNvPr>
          <p:cNvSpPr>
            <a:spLocks noGrp="1"/>
          </p:cNvSpPr>
          <p:nvPr>
            <p:ph type="sldNum" sz="quarter" idx="12"/>
          </p:nvPr>
        </p:nvSpPr>
        <p:spPr/>
        <p:txBody>
          <a:bodyPr/>
          <a:lstStyle/>
          <a:p>
            <a:fld id="{4B8A0603-D6A0-4F92-A7CA-CC35F3AAEF04}" type="slidenum">
              <a:rPr lang="en-US" smtClean="0"/>
              <a:t>‹#›</a:t>
            </a:fld>
            <a:endParaRPr lang="en-US"/>
          </a:p>
        </p:txBody>
      </p:sp>
    </p:spTree>
    <p:extLst>
      <p:ext uri="{BB962C8B-B14F-4D97-AF65-F5344CB8AC3E}">
        <p14:creationId xmlns:p14="http://schemas.microsoft.com/office/powerpoint/2010/main" val="247145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C71E-5C01-6FA3-9E45-531F80243E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33D8E-55A1-3C75-E396-11AB3A9002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700D80-3327-369D-4F97-FCA9C75030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19A46-557B-D179-B1A4-F0FCE88C75D7}"/>
              </a:ext>
            </a:extLst>
          </p:cNvPr>
          <p:cNvSpPr>
            <a:spLocks noGrp="1"/>
          </p:cNvSpPr>
          <p:nvPr>
            <p:ph type="dt" sz="half" idx="10"/>
          </p:nvPr>
        </p:nvSpPr>
        <p:spPr/>
        <p:txBody>
          <a:bodyPr/>
          <a:lstStyle/>
          <a:p>
            <a:fld id="{2093091E-5878-48D9-A6F8-E49AA187C16D}" type="datetimeFigureOut">
              <a:rPr lang="en-US" smtClean="0"/>
              <a:t>3/7/2023</a:t>
            </a:fld>
            <a:endParaRPr lang="en-US"/>
          </a:p>
        </p:txBody>
      </p:sp>
      <p:sp>
        <p:nvSpPr>
          <p:cNvPr id="6" name="Footer Placeholder 5">
            <a:extLst>
              <a:ext uri="{FF2B5EF4-FFF2-40B4-BE49-F238E27FC236}">
                <a16:creationId xmlns:a16="http://schemas.microsoft.com/office/drawing/2014/main" id="{2C66B94C-D615-0E3D-933F-C06F915D1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AF9091-0C3C-E5CE-6505-2D55C70F185A}"/>
              </a:ext>
            </a:extLst>
          </p:cNvPr>
          <p:cNvSpPr>
            <a:spLocks noGrp="1"/>
          </p:cNvSpPr>
          <p:nvPr>
            <p:ph type="sldNum" sz="quarter" idx="12"/>
          </p:nvPr>
        </p:nvSpPr>
        <p:spPr/>
        <p:txBody>
          <a:bodyPr/>
          <a:lstStyle/>
          <a:p>
            <a:fld id="{4B8A0603-D6A0-4F92-A7CA-CC35F3AAEF04}" type="slidenum">
              <a:rPr lang="en-US" smtClean="0"/>
              <a:t>‹#›</a:t>
            </a:fld>
            <a:endParaRPr lang="en-US"/>
          </a:p>
        </p:txBody>
      </p:sp>
    </p:spTree>
    <p:extLst>
      <p:ext uri="{BB962C8B-B14F-4D97-AF65-F5344CB8AC3E}">
        <p14:creationId xmlns:p14="http://schemas.microsoft.com/office/powerpoint/2010/main" val="339055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15A79-EFC5-5C94-1FFE-973912F7C7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2F3F4B-187A-F66B-451A-A275D7AC8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E85CDA-A798-B06C-9755-2E59708D57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C6144-3B2A-0172-E00D-668D5DC187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FCE598-AB24-4CCA-FB59-A5DCAF7AE0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10CE38-8F47-E6DF-5293-F5BDF6CCDD57}"/>
              </a:ext>
            </a:extLst>
          </p:cNvPr>
          <p:cNvSpPr>
            <a:spLocks noGrp="1"/>
          </p:cNvSpPr>
          <p:nvPr>
            <p:ph type="dt" sz="half" idx="10"/>
          </p:nvPr>
        </p:nvSpPr>
        <p:spPr/>
        <p:txBody>
          <a:bodyPr/>
          <a:lstStyle/>
          <a:p>
            <a:fld id="{2093091E-5878-48D9-A6F8-E49AA187C16D}" type="datetimeFigureOut">
              <a:rPr lang="en-US" smtClean="0"/>
              <a:t>3/7/2023</a:t>
            </a:fld>
            <a:endParaRPr lang="en-US"/>
          </a:p>
        </p:txBody>
      </p:sp>
      <p:sp>
        <p:nvSpPr>
          <p:cNvPr id="8" name="Footer Placeholder 7">
            <a:extLst>
              <a:ext uri="{FF2B5EF4-FFF2-40B4-BE49-F238E27FC236}">
                <a16:creationId xmlns:a16="http://schemas.microsoft.com/office/drawing/2014/main" id="{30B86EF1-C05C-32BB-B77D-2AD3879B5C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6BA359-C013-40B0-CF0A-52FF862E204A}"/>
              </a:ext>
            </a:extLst>
          </p:cNvPr>
          <p:cNvSpPr>
            <a:spLocks noGrp="1"/>
          </p:cNvSpPr>
          <p:nvPr>
            <p:ph type="sldNum" sz="quarter" idx="12"/>
          </p:nvPr>
        </p:nvSpPr>
        <p:spPr/>
        <p:txBody>
          <a:bodyPr/>
          <a:lstStyle/>
          <a:p>
            <a:fld id="{4B8A0603-D6A0-4F92-A7CA-CC35F3AAEF04}" type="slidenum">
              <a:rPr lang="en-US" smtClean="0"/>
              <a:t>‹#›</a:t>
            </a:fld>
            <a:endParaRPr lang="en-US"/>
          </a:p>
        </p:txBody>
      </p:sp>
    </p:spTree>
    <p:extLst>
      <p:ext uri="{BB962C8B-B14F-4D97-AF65-F5344CB8AC3E}">
        <p14:creationId xmlns:p14="http://schemas.microsoft.com/office/powerpoint/2010/main" val="71469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7765-9239-6F44-5E86-EF003C03FC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A25480-9E38-B7EE-E756-D91BB7A91250}"/>
              </a:ext>
            </a:extLst>
          </p:cNvPr>
          <p:cNvSpPr>
            <a:spLocks noGrp="1"/>
          </p:cNvSpPr>
          <p:nvPr>
            <p:ph type="dt" sz="half" idx="10"/>
          </p:nvPr>
        </p:nvSpPr>
        <p:spPr/>
        <p:txBody>
          <a:bodyPr/>
          <a:lstStyle/>
          <a:p>
            <a:fld id="{2093091E-5878-48D9-A6F8-E49AA187C16D}" type="datetimeFigureOut">
              <a:rPr lang="en-US" smtClean="0"/>
              <a:t>3/7/2023</a:t>
            </a:fld>
            <a:endParaRPr lang="en-US"/>
          </a:p>
        </p:txBody>
      </p:sp>
      <p:sp>
        <p:nvSpPr>
          <p:cNvPr id="4" name="Footer Placeholder 3">
            <a:extLst>
              <a:ext uri="{FF2B5EF4-FFF2-40B4-BE49-F238E27FC236}">
                <a16:creationId xmlns:a16="http://schemas.microsoft.com/office/drawing/2014/main" id="{F6DED523-932E-49E6-6FE2-EEAFD8795F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6ADEA6-76E6-FFD8-6314-04DB614082ED}"/>
              </a:ext>
            </a:extLst>
          </p:cNvPr>
          <p:cNvSpPr>
            <a:spLocks noGrp="1"/>
          </p:cNvSpPr>
          <p:nvPr>
            <p:ph type="sldNum" sz="quarter" idx="12"/>
          </p:nvPr>
        </p:nvSpPr>
        <p:spPr/>
        <p:txBody>
          <a:bodyPr/>
          <a:lstStyle/>
          <a:p>
            <a:fld id="{4B8A0603-D6A0-4F92-A7CA-CC35F3AAEF04}" type="slidenum">
              <a:rPr lang="en-US" smtClean="0"/>
              <a:t>‹#›</a:t>
            </a:fld>
            <a:endParaRPr lang="en-US"/>
          </a:p>
        </p:txBody>
      </p:sp>
    </p:spTree>
    <p:extLst>
      <p:ext uri="{BB962C8B-B14F-4D97-AF65-F5344CB8AC3E}">
        <p14:creationId xmlns:p14="http://schemas.microsoft.com/office/powerpoint/2010/main" val="411733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F5852C-8998-7A56-F1B1-156ACA27173C}"/>
              </a:ext>
            </a:extLst>
          </p:cNvPr>
          <p:cNvSpPr>
            <a:spLocks noGrp="1"/>
          </p:cNvSpPr>
          <p:nvPr>
            <p:ph type="dt" sz="half" idx="10"/>
          </p:nvPr>
        </p:nvSpPr>
        <p:spPr/>
        <p:txBody>
          <a:bodyPr/>
          <a:lstStyle/>
          <a:p>
            <a:fld id="{2093091E-5878-48D9-A6F8-E49AA187C16D}" type="datetimeFigureOut">
              <a:rPr lang="en-US" smtClean="0"/>
              <a:t>3/7/2023</a:t>
            </a:fld>
            <a:endParaRPr lang="en-US"/>
          </a:p>
        </p:txBody>
      </p:sp>
      <p:sp>
        <p:nvSpPr>
          <p:cNvPr id="3" name="Footer Placeholder 2">
            <a:extLst>
              <a:ext uri="{FF2B5EF4-FFF2-40B4-BE49-F238E27FC236}">
                <a16:creationId xmlns:a16="http://schemas.microsoft.com/office/drawing/2014/main" id="{9C3FE7E4-DD1F-0560-955D-F97DD11E14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82FBD2-AAF6-0EF8-79E8-9C7989593EFF}"/>
              </a:ext>
            </a:extLst>
          </p:cNvPr>
          <p:cNvSpPr>
            <a:spLocks noGrp="1"/>
          </p:cNvSpPr>
          <p:nvPr>
            <p:ph type="sldNum" sz="quarter" idx="12"/>
          </p:nvPr>
        </p:nvSpPr>
        <p:spPr/>
        <p:txBody>
          <a:bodyPr/>
          <a:lstStyle/>
          <a:p>
            <a:fld id="{4B8A0603-D6A0-4F92-A7CA-CC35F3AAEF04}" type="slidenum">
              <a:rPr lang="en-US" smtClean="0"/>
              <a:t>‹#›</a:t>
            </a:fld>
            <a:endParaRPr lang="en-US"/>
          </a:p>
        </p:txBody>
      </p:sp>
    </p:spTree>
    <p:extLst>
      <p:ext uri="{BB962C8B-B14F-4D97-AF65-F5344CB8AC3E}">
        <p14:creationId xmlns:p14="http://schemas.microsoft.com/office/powerpoint/2010/main" val="179104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1587-5F93-787D-CDEA-D9F891AA6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D8CE90-5BFB-4753-B522-5790626EC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C10790-7150-F138-F141-C11F3794B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DF3781-FFA6-91DA-EB21-C64CFD054768}"/>
              </a:ext>
            </a:extLst>
          </p:cNvPr>
          <p:cNvSpPr>
            <a:spLocks noGrp="1"/>
          </p:cNvSpPr>
          <p:nvPr>
            <p:ph type="dt" sz="half" idx="10"/>
          </p:nvPr>
        </p:nvSpPr>
        <p:spPr/>
        <p:txBody>
          <a:bodyPr/>
          <a:lstStyle/>
          <a:p>
            <a:fld id="{2093091E-5878-48D9-A6F8-E49AA187C16D}" type="datetimeFigureOut">
              <a:rPr lang="en-US" smtClean="0"/>
              <a:t>3/7/2023</a:t>
            </a:fld>
            <a:endParaRPr lang="en-US"/>
          </a:p>
        </p:txBody>
      </p:sp>
      <p:sp>
        <p:nvSpPr>
          <p:cNvPr id="6" name="Footer Placeholder 5">
            <a:extLst>
              <a:ext uri="{FF2B5EF4-FFF2-40B4-BE49-F238E27FC236}">
                <a16:creationId xmlns:a16="http://schemas.microsoft.com/office/drawing/2014/main" id="{D14AECBD-9CDC-7D0E-7A32-D29B287A5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046492-6528-3EAF-CB83-B8024F2CDF32}"/>
              </a:ext>
            </a:extLst>
          </p:cNvPr>
          <p:cNvSpPr>
            <a:spLocks noGrp="1"/>
          </p:cNvSpPr>
          <p:nvPr>
            <p:ph type="sldNum" sz="quarter" idx="12"/>
          </p:nvPr>
        </p:nvSpPr>
        <p:spPr/>
        <p:txBody>
          <a:bodyPr/>
          <a:lstStyle/>
          <a:p>
            <a:fld id="{4B8A0603-D6A0-4F92-A7CA-CC35F3AAEF04}" type="slidenum">
              <a:rPr lang="en-US" smtClean="0"/>
              <a:t>‹#›</a:t>
            </a:fld>
            <a:endParaRPr lang="en-US"/>
          </a:p>
        </p:txBody>
      </p:sp>
    </p:spTree>
    <p:extLst>
      <p:ext uri="{BB962C8B-B14F-4D97-AF65-F5344CB8AC3E}">
        <p14:creationId xmlns:p14="http://schemas.microsoft.com/office/powerpoint/2010/main" val="41709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AF11-9A94-A01B-7C6B-0C695B954F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892EB2-570F-319A-9FB1-9C59848FF3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40B927-E6BB-2D58-49A6-1E87749D9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ACBABB-6653-CA1C-ACEC-0158D7AF67F0}"/>
              </a:ext>
            </a:extLst>
          </p:cNvPr>
          <p:cNvSpPr>
            <a:spLocks noGrp="1"/>
          </p:cNvSpPr>
          <p:nvPr>
            <p:ph type="dt" sz="half" idx="10"/>
          </p:nvPr>
        </p:nvSpPr>
        <p:spPr/>
        <p:txBody>
          <a:bodyPr/>
          <a:lstStyle/>
          <a:p>
            <a:fld id="{2093091E-5878-48D9-A6F8-E49AA187C16D}" type="datetimeFigureOut">
              <a:rPr lang="en-US" smtClean="0"/>
              <a:t>3/7/2023</a:t>
            </a:fld>
            <a:endParaRPr lang="en-US"/>
          </a:p>
        </p:txBody>
      </p:sp>
      <p:sp>
        <p:nvSpPr>
          <p:cNvPr id="6" name="Footer Placeholder 5">
            <a:extLst>
              <a:ext uri="{FF2B5EF4-FFF2-40B4-BE49-F238E27FC236}">
                <a16:creationId xmlns:a16="http://schemas.microsoft.com/office/drawing/2014/main" id="{615329F6-417F-E279-D176-74572BC50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901B7-7963-5D3E-0C76-4A68EB6BE3BB}"/>
              </a:ext>
            </a:extLst>
          </p:cNvPr>
          <p:cNvSpPr>
            <a:spLocks noGrp="1"/>
          </p:cNvSpPr>
          <p:nvPr>
            <p:ph type="sldNum" sz="quarter" idx="12"/>
          </p:nvPr>
        </p:nvSpPr>
        <p:spPr/>
        <p:txBody>
          <a:bodyPr/>
          <a:lstStyle/>
          <a:p>
            <a:fld id="{4B8A0603-D6A0-4F92-A7CA-CC35F3AAEF04}" type="slidenum">
              <a:rPr lang="en-US" smtClean="0"/>
              <a:t>‹#›</a:t>
            </a:fld>
            <a:endParaRPr lang="en-US"/>
          </a:p>
        </p:txBody>
      </p:sp>
    </p:spTree>
    <p:extLst>
      <p:ext uri="{BB962C8B-B14F-4D97-AF65-F5344CB8AC3E}">
        <p14:creationId xmlns:p14="http://schemas.microsoft.com/office/powerpoint/2010/main" val="1267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D363BB-AB13-3E90-BACB-DD509AA0A0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4B77C9-E187-8C2F-D7B0-39A994C7A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E6E2F-ED81-2954-9746-8BF7A1EBA1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3091E-5878-48D9-A6F8-E49AA187C16D}" type="datetimeFigureOut">
              <a:rPr lang="en-US" smtClean="0"/>
              <a:t>3/7/2023</a:t>
            </a:fld>
            <a:endParaRPr lang="en-US"/>
          </a:p>
        </p:txBody>
      </p:sp>
      <p:sp>
        <p:nvSpPr>
          <p:cNvPr id="5" name="Footer Placeholder 4">
            <a:extLst>
              <a:ext uri="{FF2B5EF4-FFF2-40B4-BE49-F238E27FC236}">
                <a16:creationId xmlns:a16="http://schemas.microsoft.com/office/drawing/2014/main" id="{4E1FB55A-6EFC-B983-E30D-8ACAE7773D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71A0E8-42B4-16E8-6861-1F62486BE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A0603-D6A0-4F92-A7CA-CC35F3AAEF04}" type="slidenum">
              <a:rPr lang="en-US" smtClean="0"/>
              <a:t>‹#›</a:t>
            </a:fld>
            <a:endParaRPr lang="en-US"/>
          </a:p>
        </p:txBody>
      </p:sp>
    </p:spTree>
    <p:extLst>
      <p:ext uri="{BB962C8B-B14F-4D97-AF65-F5344CB8AC3E}">
        <p14:creationId xmlns:p14="http://schemas.microsoft.com/office/powerpoint/2010/main" val="45924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4C35CA-D5C3-D446-503A-BB50A4EAE5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501DC0-B165-36E1-7A1C-C96297893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D6D9C-A59D-57E9-0106-CF6BAE8354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6F8DA-2DD2-4E61-9284-D34A76C1692C}" type="datetimeFigureOut">
              <a:rPr lang="en-US" smtClean="0"/>
              <a:t>3/7/2023</a:t>
            </a:fld>
            <a:endParaRPr lang="en-US"/>
          </a:p>
        </p:txBody>
      </p:sp>
      <p:sp>
        <p:nvSpPr>
          <p:cNvPr id="5" name="Footer Placeholder 4">
            <a:extLst>
              <a:ext uri="{FF2B5EF4-FFF2-40B4-BE49-F238E27FC236}">
                <a16:creationId xmlns:a16="http://schemas.microsoft.com/office/drawing/2014/main" id="{533B50AD-B668-F4F8-1F36-DC40EB21C3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D81AF8-4BF7-2AC5-ABDF-1B84097A0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88C05-C55A-440C-B152-FF622820F97F}" type="slidenum">
              <a:rPr lang="en-US" smtClean="0"/>
              <a:t>‹#›</a:t>
            </a:fld>
            <a:endParaRPr lang="en-US"/>
          </a:p>
        </p:txBody>
      </p:sp>
    </p:spTree>
    <p:extLst>
      <p:ext uri="{BB962C8B-B14F-4D97-AF65-F5344CB8AC3E}">
        <p14:creationId xmlns:p14="http://schemas.microsoft.com/office/powerpoint/2010/main" val="1521022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F2FF-DC26-F6A4-2C73-256C1857CF1A}"/>
              </a:ext>
            </a:extLst>
          </p:cNvPr>
          <p:cNvSpPr>
            <a:spLocks noGrp="1"/>
          </p:cNvSpPr>
          <p:nvPr>
            <p:ph type="ctrTitle"/>
          </p:nvPr>
        </p:nvSpPr>
        <p:spPr/>
        <p:txBody>
          <a:bodyPr/>
          <a:lstStyle/>
          <a:p>
            <a:r>
              <a:rPr lang="en-US" b="1" dirty="0">
                <a:latin typeface="+mn-lt"/>
              </a:rPr>
              <a:t>Nurse Licensure Compact</a:t>
            </a:r>
          </a:p>
        </p:txBody>
      </p:sp>
      <p:sp>
        <p:nvSpPr>
          <p:cNvPr id="3" name="Subtitle 2">
            <a:extLst>
              <a:ext uri="{FF2B5EF4-FFF2-40B4-BE49-F238E27FC236}">
                <a16:creationId xmlns:a16="http://schemas.microsoft.com/office/drawing/2014/main" id="{59D45612-54D4-0CE3-9BFE-A07115532837}"/>
              </a:ext>
            </a:extLst>
          </p:cNvPr>
          <p:cNvSpPr>
            <a:spLocks noGrp="1"/>
          </p:cNvSpPr>
          <p:nvPr>
            <p:ph type="subTitle" idx="1"/>
          </p:nvPr>
        </p:nvSpPr>
        <p:spPr/>
        <p:txBody>
          <a:bodyPr/>
          <a:lstStyle/>
          <a:p>
            <a:r>
              <a:rPr lang="en-US" dirty="0"/>
              <a:t>Rhode Island House of Representatives Study Commission</a:t>
            </a:r>
          </a:p>
          <a:p>
            <a:r>
              <a:rPr lang="en-US" dirty="0"/>
              <a:t>March 7, 2023</a:t>
            </a:r>
          </a:p>
        </p:txBody>
      </p:sp>
      <p:pic>
        <p:nvPicPr>
          <p:cNvPr id="5" name="Picture 4" descr="Graphical user interface, website&#10;&#10;Description automatically generated">
            <a:extLst>
              <a:ext uri="{FF2B5EF4-FFF2-40B4-BE49-F238E27FC236}">
                <a16:creationId xmlns:a16="http://schemas.microsoft.com/office/drawing/2014/main" id="{F35FF05E-75E5-B7DA-F87A-29DDC58ED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31" y="5535330"/>
            <a:ext cx="3499215" cy="904875"/>
          </a:xfrm>
          <a:prstGeom prst="rect">
            <a:avLst/>
          </a:prstGeom>
        </p:spPr>
      </p:pic>
      <p:pic>
        <p:nvPicPr>
          <p:cNvPr id="7" name="Picture 6">
            <a:extLst>
              <a:ext uri="{FF2B5EF4-FFF2-40B4-BE49-F238E27FC236}">
                <a16:creationId xmlns:a16="http://schemas.microsoft.com/office/drawing/2014/main" id="{185FDE1E-9710-F53D-BADA-B04F13E2344C}"/>
              </a:ext>
            </a:extLst>
          </p:cNvPr>
          <p:cNvPicPr>
            <a:picLocks noChangeAspect="1"/>
          </p:cNvPicPr>
          <p:nvPr/>
        </p:nvPicPr>
        <p:blipFill>
          <a:blip r:embed="rId3"/>
          <a:stretch>
            <a:fillRect/>
          </a:stretch>
        </p:blipFill>
        <p:spPr>
          <a:xfrm>
            <a:off x="3938587" y="5535329"/>
            <a:ext cx="5286375" cy="904875"/>
          </a:xfrm>
          <a:prstGeom prst="rect">
            <a:avLst/>
          </a:prstGeom>
          <a:effectLst>
            <a:softEdge rad="63500"/>
          </a:effectLst>
        </p:spPr>
      </p:pic>
      <p:pic>
        <p:nvPicPr>
          <p:cNvPr id="9" name="Picture 8" descr="Text&#10;&#10;Description automatically generated">
            <a:extLst>
              <a:ext uri="{FF2B5EF4-FFF2-40B4-BE49-F238E27FC236}">
                <a16:creationId xmlns:a16="http://schemas.microsoft.com/office/drawing/2014/main" id="{A5D30D16-80A8-00E8-77A9-6A8215590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7242" y="5463524"/>
            <a:ext cx="2941515" cy="1048483"/>
          </a:xfrm>
          <a:prstGeom prst="rect">
            <a:avLst/>
          </a:prstGeom>
        </p:spPr>
      </p:pic>
    </p:spTree>
    <p:extLst>
      <p:ext uri="{BB962C8B-B14F-4D97-AF65-F5344CB8AC3E}">
        <p14:creationId xmlns:p14="http://schemas.microsoft.com/office/powerpoint/2010/main" val="4038334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E8435A-956F-E64D-9189-998E4866649A}"/>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Why Should RI Join the NLC?</a:t>
            </a:r>
          </a:p>
        </p:txBody>
      </p:sp>
      <p:graphicFrame>
        <p:nvGraphicFramePr>
          <p:cNvPr id="5" name="Content Placeholder 2">
            <a:extLst>
              <a:ext uri="{FF2B5EF4-FFF2-40B4-BE49-F238E27FC236}">
                <a16:creationId xmlns:a16="http://schemas.microsoft.com/office/drawing/2014/main" id="{C792510B-3987-CB52-1FE0-7D5BB885978A}"/>
              </a:ext>
            </a:extLst>
          </p:cNvPr>
          <p:cNvGraphicFramePr>
            <a:graphicFrameLocks noGrp="1"/>
          </p:cNvGraphicFramePr>
          <p:nvPr>
            <p:ph idx="1"/>
            <p:extLst>
              <p:ext uri="{D42A27DB-BD31-4B8C-83A1-F6EECF244321}">
                <p14:modId xmlns:p14="http://schemas.microsoft.com/office/powerpoint/2010/main" val="87900736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3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A1D81-71FA-BE86-C7DF-BF521A48DF64}"/>
              </a:ext>
            </a:extLst>
          </p:cNvPr>
          <p:cNvSpPr>
            <a:spLocks noGrp="1"/>
          </p:cNvSpPr>
          <p:nvPr>
            <p:ph type="title"/>
          </p:nvPr>
        </p:nvSpPr>
        <p:spPr>
          <a:xfrm>
            <a:off x="838200" y="2766218"/>
            <a:ext cx="10515600" cy="1325563"/>
          </a:xfrm>
        </p:spPr>
        <p:txBody>
          <a:bodyPr/>
          <a:lstStyle/>
          <a:p>
            <a:pPr algn="ctr"/>
            <a:r>
              <a:rPr lang="en-US" b="1" dirty="0">
                <a:latin typeface="+mn-lt"/>
              </a:rPr>
              <a:t>APPENDIX</a:t>
            </a:r>
          </a:p>
        </p:txBody>
      </p:sp>
    </p:spTree>
    <p:extLst>
      <p:ext uri="{BB962C8B-B14F-4D97-AF65-F5344CB8AC3E}">
        <p14:creationId xmlns:p14="http://schemas.microsoft.com/office/powerpoint/2010/main" val="1293446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EE03-861F-9A3E-DA4D-4EF0748211FA}"/>
              </a:ext>
            </a:extLst>
          </p:cNvPr>
          <p:cNvSpPr>
            <a:spLocks noGrp="1"/>
          </p:cNvSpPr>
          <p:nvPr>
            <p:ph type="title"/>
          </p:nvPr>
        </p:nvSpPr>
        <p:spPr/>
        <p:txBody>
          <a:bodyPr/>
          <a:lstStyle/>
          <a:p>
            <a:pPr algn="ctr"/>
            <a:r>
              <a:rPr lang="en-US" b="1" dirty="0">
                <a:latin typeface="+mn-lt"/>
              </a:rPr>
              <a:t>Current Nursing Workforce in RI</a:t>
            </a:r>
          </a:p>
        </p:txBody>
      </p:sp>
      <p:graphicFrame>
        <p:nvGraphicFramePr>
          <p:cNvPr id="6" name="Table 6">
            <a:extLst>
              <a:ext uri="{FF2B5EF4-FFF2-40B4-BE49-F238E27FC236}">
                <a16:creationId xmlns:a16="http://schemas.microsoft.com/office/drawing/2014/main" id="{7005CC0C-FF89-FB72-A34D-E2EECFA6AA27}"/>
              </a:ext>
            </a:extLst>
          </p:cNvPr>
          <p:cNvGraphicFramePr>
            <a:graphicFrameLocks noGrp="1"/>
          </p:cNvGraphicFramePr>
          <p:nvPr>
            <p:ph sz="half" idx="1"/>
            <p:extLst>
              <p:ext uri="{D42A27DB-BD31-4B8C-83A1-F6EECF244321}">
                <p14:modId xmlns:p14="http://schemas.microsoft.com/office/powerpoint/2010/main" val="163511511"/>
              </p:ext>
            </p:extLst>
          </p:nvPr>
        </p:nvGraphicFramePr>
        <p:xfrm>
          <a:off x="838200" y="1822450"/>
          <a:ext cx="5181600" cy="17526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80792619"/>
                    </a:ext>
                  </a:extLst>
                </a:gridCol>
                <a:gridCol w="2590800">
                  <a:extLst>
                    <a:ext uri="{9D8B030D-6E8A-4147-A177-3AD203B41FA5}">
                      <a16:colId xmlns:a16="http://schemas.microsoft.com/office/drawing/2014/main" val="3364533546"/>
                    </a:ext>
                  </a:extLst>
                </a:gridCol>
              </a:tblGrid>
              <a:tr h="370840">
                <a:tc gridSpan="2">
                  <a:txBody>
                    <a:bodyPr/>
                    <a:lstStyle/>
                    <a:p>
                      <a:r>
                        <a:rPr lang="en-US" dirty="0"/>
                        <a:t>RIBON/ Licensing Unit Data- Primary State of Residence</a:t>
                      </a:r>
                    </a:p>
                  </a:txBody>
                  <a:tcPr/>
                </a:tc>
                <a:tc hMerge="1">
                  <a:txBody>
                    <a:bodyPr/>
                    <a:lstStyle/>
                    <a:p>
                      <a:endParaRPr lang="en-US" dirty="0"/>
                    </a:p>
                  </a:txBody>
                  <a:tcPr/>
                </a:tc>
                <a:extLst>
                  <a:ext uri="{0D108BD9-81ED-4DB2-BD59-A6C34878D82A}">
                    <a16:rowId xmlns:a16="http://schemas.microsoft.com/office/drawing/2014/main" val="1659581159"/>
                  </a:ext>
                </a:extLst>
              </a:tr>
              <a:tr h="370840">
                <a:tc>
                  <a:txBody>
                    <a:bodyPr/>
                    <a:lstStyle/>
                    <a:p>
                      <a:r>
                        <a:rPr lang="en-US" dirty="0"/>
                        <a:t>Total Active RN/ LPN in RI</a:t>
                      </a:r>
                    </a:p>
                  </a:txBody>
                  <a:tcPr/>
                </a:tc>
                <a:tc>
                  <a:txBody>
                    <a:bodyPr/>
                    <a:lstStyle/>
                    <a:p>
                      <a:r>
                        <a:rPr lang="en-US" dirty="0"/>
                        <a:t>32,887</a:t>
                      </a:r>
                    </a:p>
                  </a:txBody>
                  <a:tcPr/>
                </a:tc>
                <a:extLst>
                  <a:ext uri="{0D108BD9-81ED-4DB2-BD59-A6C34878D82A}">
                    <a16:rowId xmlns:a16="http://schemas.microsoft.com/office/drawing/2014/main" val="2822368536"/>
                  </a:ext>
                </a:extLst>
              </a:tr>
              <a:tr h="370840">
                <a:tc>
                  <a:txBody>
                    <a:bodyPr/>
                    <a:lstStyle/>
                    <a:p>
                      <a:r>
                        <a:rPr lang="en-US" dirty="0"/>
                        <a:t>Home Address in RI</a:t>
                      </a:r>
                    </a:p>
                  </a:txBody>
                  <a:tcPr/>
                </a:tc>
                <a:tc>
                  <a:txBody>
                    <a:bodyPr/>
                    <a:lstStyle/>
                    <a:p>
                      <a:r>
                        <a:rPr lang="en-US" dirty="0"/>
                        <a:t>17,492</a:t>
                      </a:r>
                    </a:p>
                  </a:txBody>
                  <a:tcPr/>
                </a:tc>
                <a:extLst>
                  <a:ext uri="{0D108BD9-81ED-4DB2-BD59-A6C34878D82A}">
                    <a16:rowId xmlns:a16="http://schemas.microsoft.com/office/drawing/2014/main" val="777505413"/>
                  </a:ext>
                </a:extLst>
              </a:tr>
              <a:tr h="370840">
                <a:tc>
                  <a:txBody>
                    <a:bodyPr/>
                    <a:lstStyle/>
                    <a:p>
                      <a:r>
                        <a:rPr lang="en-US" dirty="0"/>
                        <a:t>License Address in RI</a:t>
                      </a:r>
                    </a:p>
                  </a:txBody>
                  <a:tcPr/>
                </a:tc>
                <a:tc>
                  <a:txBody>
                    <a:bodyPr/>
                    <a:lstStyle/>
                    <a:p>
                      <a:r>
                        <a:rPr lang="en-US" dirty="0"/>
                        <a:t>15,808</a:t>
                      </a:r>
                    </a:p>
                  </a:txBody>
                  <a:tcPr/>
                </a:tc>
                <a:extLst>
                  <a:ext uri="{0D108BD9-81ED-4DB2-BD59-A6C34878D82A}">
                    <a16:rowId xmlns:a16="http://schemas.microsoft.com/office/drawing/2014/main" val="3309914556"/>
                  </a:ext>
                </a:extLst>
              </a:tr>
            </a:tbl>
          </a:graphicData>
        </a:graphic>
      </p:graphicFrame>
      <p:graphicFrame>
        <p:nvGraphicFramePr>
          <p:cNvPr id="7" name="Table 6">
            <a:extLst>
              <a:ext uri="{FF2B5EF4-FFF2-40B4-BE49-F238E27FC236}">
                <a16:creationId xmlns:a16="http://schemas.microsoft.com/office/drawing/2014/main" id="{6EA6FE0D-FE6A-C939-4F08-9D8D2311ED50}"/>
              </a:ext>
            </a:extLst>
          </p:cNvPr>
          <p:cNvGraphicFramePr>
            <a:graphicFrameLocks/>
          </p:cNvGraphicFramePr>
          <p:nvPr>
            <p:extLst>
              <p:ext uri="{D42A27DB-BD31-4B8C-83A1-F6EECF244321}">
                <p14:modId xmlns:p14="http://schemas.microsoft.com/office/powerpoint/2010/main" val="3424495261"/>
              </p:ext>
            </p:extLst>
          </p:nvPr>
        </p:nvGraphicFramePr>
        <p:xfrm>
          <a:off x="838200" y="3706812"/>
          <a:ext cx="5181600" cy="249428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80792619"/>
                    </a:ext>
                  </a:extLst>
                </a:gridCol>
                <a:gridCol w="2590800">
                  <a:extLst>
                    <a:ext uri="{9D8B030D-6E8A-4147-A177-3AD203B41FA5}">
                      <a16:colId xmlns:a16="http://schemas.microsoft.com/office/drawing/2014/main" val="3364533546"/>
                    </a:ext>
                  </a:extLst>
                </a:gridCol>
              </a:tblGrid>
              <a:tr h="370840">
                <a:tc gridSpan="2">
                  <a:txBody>
                    <a:bodyPr/>
                    <a:lstStyle/>
                    <a:p>
                      <a:r>
                        <a:rPr lang="en-US" dirty="0"/>
                        <a:t>RIBON/ Licensing Unit Data- Endorsement vs. Examination</a:t>
                      </a:r>
                    </a:p>
                  </a:txBody>
                  <a:tcPr/>
                </a:tc>
                <a:tc hMerge="1">
                  <a:txBody>
                    <a:bodyPr/>
                    <a:lstStyle/>
                    <a:p>
                      <a:endParaRPr lang="en-US" dirty="0"/>
                    </a:p>
                  </a:txBody>
                  <a:tcPr/>
                </a:tc>
                <a:extLst>
                  <a:ext uri="{0D108BD9-81ED-4DB2-BD59-A6C34878D82A}">
                    <a16:rowId xmlns:a16="http://schemas.microsoft.com/office/drawing/2014/main" val="1659581159"/>
                  </a:ext>
                </a:extLst>
              </a:tr>
              <a:tr h="370840">
                <a:tc>
                  <a:txBody>
                    <a:bodyPr/>
                    <a:lstStyle/>
                    <a:p>
                      <a:r>
                        <a:rPr lang="en-US" dirty="0"/>
                        <a:t>Examination</a:t>
                      </a:r>
                    </a:p>
                  </a:txBody>
                  <a:tcPr/>
                </a:tc>
                <a:tc>
                  <a:txBody>
                    <a:bodyPr/>
                    <a:lstStyle/>
                    <a:p>
                      <a:r>
                        <a:rPr lang="en-US" dirty="0"/>
                        <a:t>15,765</a:t>
                      </a:r>
                    </a:p>
                  </a:txBody>
                  <a:tcPr/>
                </a:tc>
                <a:extLst>
                  <a:ext uri="{0D108BD9-81ED-4DB2-BD59-A6C34878D82A}">
                    <a16:rowId xmlns:a16="http://schemas.microsoft.com/office/drawing/2014/main" val="2822368536"/>
                  </a:ext>
                </a:extLst>
              </a:tr>
              <a:tr h="370840">
                <a:tc>
                  <a:txBody>
                    <a:bodyPr/>
                    <a:lstStyle/>
                    <a:p>
                      <a:r>
                        <a:rPr lang="en-US" dirty="0"/>
                        <a:t>Endorsement</a:t>
                      </a:r>
                    </a:p>
                  </a:txBody>
                  <a:tcPr/>
                </a:tc>
                <a:tc>
                  <a:txBody>
                    <a:bodyPr/>
                    <a:lstStyle/>
                    <a:p>
                      <a:r>
                        <a:rPr lang="en-US" dirty="0"/>
                        <a:t>16,925</a:t>
                      </a:r>
                    </a:p>
                  </a:txBody>
                  <a:tcPr/>
                </a:tc>
                <a:extLst>
                  <a:ext uri="{0D108BD9-81ED-4DB2-BD59-A6C34878D82A}">
                    <a16:rowId xmlns:a16="http://schemas.microsoft.com/office/drawing/2014/main" val="777505413"/>
                  </a:ext>
                </a:extLst>
              </a:tr>
              <a:tr h="370840">
                <a:tc>
                  <a:txBody>
                    <a:bodyPr/>
                    <a:lstStyle/>
                    <a:p>
                      <a:r>
                        <a:rPr lang="en-US" dirty="0"/>
                        <a:t>Foreign</a:t>
                      </a:r>
                    </a:p>
                  </a:txBody>
                  <a:tcPr/>
                </a:tc>
                <a:tc>
                  <a:txBody>
                    <a:bodyPr/>
                    <a:lstStyle/>
                    <a:p>
                      <a:r>
                        <a:rPr lang="en-US" dirty="0"/>
                        <a:t>5</a:t>
                      </a:r>
                    </a:p>
                  </a:txBody>
                  <a:tcPr/>
                </a:tc>
                <a:extLst>
                  <a:ext uri="{0D108BD9-81ED-4DB2-BD59-A6C34878D82A}">
                    <a16:rowId xmlns:a16="http://schemas.microsoft.com/office/drawing/2014/main" val="3309914556"/>
                  </a:ext>
                </a:extLst>
              </a:tr>
              <a:tr h="370840">
                <a:tc>
                  <a:txBody>
                    <a:bodyPr/>
                    <a:lstStyle/>
                    <a:p>
                      <a:r>
                        <a:rPr lang="en-US" dirty="0"/>
                        <a:t>Military- Examination</a:t>
                      </a:r>
                    </a:p>
                  </a:txBody>
                  <a:tcPr/>
                </a:tc>
                <a:tc>
                  <a:txBody>
                    <a:bodyPr/>
                    <a:lstStyle/>
                    <a:p>
                      <a:r>
                        <a:rPr lang="en-US" dirty="0"/>
                        <a:t>36</a:t>
                      </a:r>
                    </a:p>
                  </a:txBody>
                  <a:tcPr/>
                </a:tc>
                <a:extLst>
                  <a:ext uri="{0D108BD9-81ED-4DB2-BD59-A6C34878D82A}">
                    <a16:rowId xmlns:a16="http://schemas.microsoft.com/office/drawing/2014/main" val="4057439425"/>
                  </a:ext>
                </a:extLst>
              </a:tr>
              <a:tr h="370840">
                <a:tc>
                  <a:txBody>
                    <a:bodyPr/>
                    <a:lstStyle/>
                    <a:p>
                      <a:r>
                        <a:rPr lang="en-US" dirty="0"/>
                        <a:t>Military- Endorsement</a:t>
                      </a:r>
                    </a:p>
                  </a:txBody>
                  <a:tcPr/>
                </a:tc>
                <a:tc>
                  <a:txBody>
                    <a:bodyPr/>
                    <a:lstStyle/>
                    <a:p>
                      <a:r>
                        <a:rPr lang="en-US" dirty="0"/>
                        <a:t>156</a:t>
                      </a:r>
                    </a:p>
                  </a:txBody>
                  <a:tcPr/>
                </a:tc>
                <a:extLst>
                  <a:ext uri="{0D108BD9-81ED-4DB2-BD59-A6C34878D82A}">
                    <a16:rowId xmlns:a16="http://schemas.microsoft.com/office/drawing/2014/main" val="1104841836"/>
                  </a:ext>
                </a:extLst>
              </a:tr>
            </a:tbl>
          </a:graphicData>
        </a:graphic>
      </p:graphicFrame>
      <p:pic>
        <p:nvPicPr>
          <p:cNvPr id="2050" name="Picture 2" descr="Rhode Island State Flag Poster image 1">
            <a:extLst>
              <a:ext uri="{FF2B5EF4-FFF2-40B4-BE49-F238E27FC236}">
                <a16:creationId xmlns:a16="http://schemas.microsoft.com/office/drawing/2014/main" id="{47E548CB-715A-53B6-55B6-FB0AC857ACC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88098" y="1825625"/>
            <a:ext cx="49498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142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F1ED-A622-168E-FD82-BA348E63E24D}"/>
              </a:ext>
            </a:extLst>
          </p:cNvPr>
          <p:cNvSpPr>
            <a:spLocks noGrp="1"/>
          </p:cNvSpPr>
          <p:nvPr>
            <p:ph type="title"/>
          </p:nvPr>
        </p:nvSpPr>
        <p:spPr>
          <a:xfrm>
            <a:off x="2502023" y="846136"/>
            <a:ext cx="7444666" cy="1325563"/>
          </a:xfrm>
        </p:spPr>
        <p:txBody>
          <a:bodyPr/>
          <a:lstStyle/>
          <a:p>
            <a:pPr algn="ctr"/>
            <a:r>
              <a:rPr lang="en-US" b="1" dirty="0">
                <a:latin typeface="+mn-lt"/>
              </a:rPr>
              <a:t>NLC Supporters</a:t>
            </a:r>
          </a:p>
        </p:txBody>
      </p:sp>
      <p:sp>
        <p:nvSpPr>
          <p:cNvPr id="3" name="Content Placeholder 2">
            <a:extLst>
              <a:ext uri="{FF2B5EF4-FFF2-40B4-BE49-F238E27FC236}">
                <a16:creationId xmlns:a16="http://schemas.microsoft.com/office/drawing/2014/main" id="{55FEB87D-E7D1-7873-EDBE-4A5A84FF424D}"/>
              </a:ext>
            </a:extLst>
          </p:cNvPr>
          <p:cNvSpPr>
            <a:spLocks noGrp="1"/>
          </p:cNvSpPr>
          <p:nvPr>
            <p:ph sz="half" idx="1"/>
          </p:nvPr>
        </p:nvSpPr>
        <p:spPr>
          <a:xfrm>
            <a:off x="243766" y="2282825"/>
            <a:ext cx="3975717" cy="4351338"/>
          </a:xfrm>
        </p:spPr>
        <p:txBody>
          <a:bodyPr>
            <a:noAutofit/>
          </a:bodyPr>
          <a:lstStyle/>
          <a:p>
            <a:pPr>
              <a:lnSpc>
                <a:spcPct val="100000"/>
              </a:lnSpc>
              <a:spcBef>
                <a:spcPts val="0"/>
              </a:spcBef>
              <a:buFont typeface="Arial" panose="020B0604020202020204" pitchFamily="34" charset="0"/>
              <a:buChar char="•"/>
            </a:pPr>
            <a:r>
              <a:rPr lang="en-US" sz="1400" b="0" i="0" dirty="0">
                <a:solidFill>
                  <a:srgbClr val="003183"/>
                </a:solidFill>
                <a:effectLst/>
              </a:rPr>
              <a:t>Air &amp; Surface Transport Nurses Association</a:t>
            </a:r>
          </a:p>
          <a:p>
            <a:pPr>
              <a:lnSpc>
                <a:spcPct val="100000"/>
              </a:lnSpc>
              <a:spcBef>
                <a:spcPts val="0"/>
              </a:spcBef>
              <a:buFont typeface="Arial" panose="020B0604020202020204" pitchFamily="34" charset="0"/>
              <a:buChar char="•"/>
            </a:pPr>
            <a:r>
              <a:rPr lang="en-US" sz="1400" b="0" i="0" dirty="0" err="1">
                <a:solidFill>
                  <a:srgbClr val="003183"/>
                </a:solidFill>
                <a:effectLst/>
              </a:rPr>
              <a:t>AlediumHR</a:t>
            </a:r>
            <a:endParaRPr lang="en-US" sz="1400" b="0" i="0" dirty="0">
              <a:solidFill>
                <a:srgbClr val="003183"/>
              </a:solidFill>
              <a:effectLst/>
            </a:endParaRPr>
          </a:p>
          <a:p>
            <a:pPr>
              <a:lnSpc>
                <a:spcPct val="100000"/>
              </a:lnSpc>
              <a:spcBef>
                <a:spcPts val="0"/>
              </a:spcBef>
              <a:buFont typeface="Arial" panose="020B0604020202020204" pitchFamily="34" charset="0"/>
              <a:buChar char="•"/>
            </a:pPr>
            <a:r>
              <a:rPr lang="en-US" sz="1400" b="0" i="0" dirty="0">
                <a:solidFill>
                  <a:srgbClr val="003183"/>
                </a:solidFill>
                <a:effectLst/>
              </a:rPr>
              <a:t>Alliance for Connected Care</a:t>
            </a:r>
          </a:p>
          <a:p>
            <a:pPr>
              <a:lnSpc>
                <a:spcPct val="100000"/>
              </a:lnSpc>
              <a:spcBef>
                <a:spcPts val="0"/>
              </a:spcBef>
              <a:buFont typeface="Arial" panose="020B0604020202020204" pitchFamily="34" charset="0"/>
              <a:buChar char="•"/>
            </a:pPr>
            <a:r>
              <a:rPr lang="en-US" sz="1400" b="0" i="0" dirty="0">
                <a:solidFill>
                  <a:srgbClr val="003183"/>
                </a:solidFill>
                <a:effectLst/>
              </a:rPr>
              <a:t>American Academy of Ambulatory Care Nursing</a:t>
            </a:r>
          </a:p>
          <a:p>
            <a:pPr>
              <a:lnSpc>
                <a:spcPct val="100000"/>
              </a:lnSpc>
              <a:spcBef>
                <a:spcPts val="0"/>
              </a:spcBef>
              <a:buFont typeface="Arial" panose="020B0604020202020204" pitchFamily="34" charset="0"/>
              <a:buChar char="•"/>
            </a:pPr>
            <a:r>
              <a:rPr lang="en-US" sz="1400" b="0" i="0" dirty="0">
                <a:solidFill>
                  <a:srgbClr val="003183"/>
                </a:solidFill>
                <a:effectLst/>
              </a:rPr>
              <a:t>American Association of Colleges of Nursing</a:t>
            </a:r>
          </a:p>
          <a:p>
            <a:pPr>
              <a:lnSpc>
                <a:spcPct val="100000"/>
              </a:lnSpc>
              <a:spcBef>
                <a:spcPts val="0"/>
              </a:spcBef>
              <a:buFont typeface="Arial" panose="020B0604020202020204" pitchFamily="34" charset="0"/>
              <a:buChar char="•"/>
            </a:pPr>
            <a:r>
              <a:rPr lang="en-US" sz="1400" b="0" i="0" dirty="0">
                <a:solidFill>
                  <a:srgbClr val="003183"/>
                </a:solidFill>
                <a:effectLst/>
              </a:rPr>
              <a:t>American Association of Neuroscience Nurses</a:t>
            </a:r>
          </a:p>
          <a:p>
            <a:pPr>
              <a:lnSpc>
                <a:spcPct val="100000"/>
              </a:lnSpc>
              <a:spcBef>
                <a:spcPts val="0"/>
              </a:spcBef>
              <a:buFont typeface="Arial" panose="020B0604020202020204" pitchFamily="34" charset="0"/>
              <a:buChar char="•"/>
            </a:pPr>
            <a:r>
              <a:rPr lang="en-US" sz="1400" b="0" i="0" dirty="0">
                <a:solidFill>
                  <a:srgbClr val="003183"/>
                </a:solidFill>
                <a:effectLst/>
              </a:rPr>
              <a:t>American Association of Occupational Health Nurses (AAOHN)</a:t>
            </a:r>
          </a:p>
          <a:p>
            <a:pPr>
              <a:lnSpc>
                <a:spcPct val="100000"/>
              </a:lnSpc>
              <a:spcBef>
                <a:spcPts val="0"/>
              </a:spcBef>
              <a:buFont typeface="Arial" panose="020B0604020202020204" pitchFamily="34" charset="0"/>
              <a:buChar char="•"/>
            </a:pPr>
            <a:r>
              <a:rPr lang="en-US" sz="1400" b="0" i="0" dirty="0">
                <a:solidFill>
                  <a:srgbClr val="003183"/>
                </a:solidFill>
                <a:effectLst/>
              </a:rPr>
              <a:t>American Association of Poison Control Centers</a:t>
            </a:r>
          </a:p>
          <a:p>
            <a:pPr>
              <a:lnSpc>
                <a:spcPct val="100000"/>
              </a:lnSpc>
              <a:spcBef>
                <a:spcPts val="0"/>
              </a:spcBef>
              <a:buFont typeface="Arial" panose="020B0604020202020204" pitchFamily="34" charset="0"/>
              <a:buChar char="•"/>
            </a:pPr>
            <a:r>
              <a:rPr lang="en-US" sz="1400" b="0" i="0" dirty="0">
                <a:solidFill>
                  <a:srgbClr val="003183"/>
                </a:solidFill>
                <a:effectLst/>
              </a:rPr>
              <a:t>American Nephrology Nurses Association</a:t>
            </a:r>
          </a:p>
          <a:p>
            <a:pPr>
              <a:lnSpc>
                <a:spcPct val="100000"/>
              </a:lnSpc>
              <a:spcBef>
                <a:spcPts val="0"/>
              </a:spcBef>
              <a:buFont typeface="Arial" panose="020B0604020202020204" pitchFamily="34" charset="0"/>
              <a:buChar char="•"/>
            </a:pPr>
            <a:r>
              <a:rPr lang="en-US" sz="1400" b="1" i="0" dirty="0">
                <a:solidFill>
                  <a:srgbClr val="003183"/>
                </a:solidFill>
                <a:effectLst/>
              </a:rPr>
              <a:t>American Organization for Nursing Leadership (AONL)</a:t>
            </a:r>
          </a:p>
          <a:p>
            <a:pPr>
              <a:lnSpc>
                <a:spcPct val="100000"/>
              </a:lnSpc>
              <a:spcBef>
                <a:spcPts val="0"/>
              </a:spcBef>
              <a:buFont typeface="Arial" panose="020B0604020202020204" pitchFamily="34" charset="0"/>
              <a:buChar char="•"/>
            </a:pPr>
            <a:r>
              <a:rPr lang="en-US" sz="1400" b="1" i="0" dirty="0">
                <a:solidFill>
                  <a:srgbClr val="003183"/>
                </a:solidFill>
                <a:effectLst/>
              </a:rPr>
              <a:t>American Red Cross</a:t>
            </a:r>
          </a:p>
          <a:p>
            <a:pPr>
              <a:lnSpc>
                <a:spcPct val="100000"/>
              </a:lnSpc>
              <a:spcBef>
                <a:spcPts val="0"/>
              </a:spcBef>
              <a:buFont typeface="Arial" panose="020B0604020202020204" pitchFamily="34" charset="0"/>
              <a:buChar char="•"/>
            </a:pPr>
            <a:r>
              <a:rPr lang="en-US" sz="1400" b="0" i="0" dirty="0">
                <a:solidFill>
                  <a:srgbClr val="003183"/>
                </a:solidFill>
                <a:effectLst/>
              </a:rPr>
              <a:t>American Telemedicine Association (ATA)</a:t>
            </a:r>
          </a:p>
          <a:p>
            <a:pPr>
              <a:lnSpc>
                <a:spcPct val="100000"/>
              </a:lnSpc>
              <a:spcBef>
                <a:spcPts val="0"/>
              </a:spcBef>
              <a:buFont typeface="Arial" panose="020B0604020202020204" pitchFamily="34" charset="0"/>
              <a:buChar char="•"/>
            </a:pPr>
            <a:r>
              <a:rPr lang="en-US" sz="1400" b="0" i="0" dirty="0">
                <a:solidFill>
                  <a:srgbClr val="003183"/>
                </a:solidFill>
                <a:effectLst/>
              </a:rPr>
              <a:t>Asian American/Pacific Islander Nurses Association</a:t>
            </a:r>
          </a:p>
          <a:p>
            <a:pPr>
              <a:lnSpc>
                <a:spcPct val="100000"/>
              </a:lnSpc>
              <a:spcBef>
                <a:spcPts val="0"/>
              </a:spcBef>
              <a:buFont typeface="Arial" panose="020B0604020202020204" pitchFamily="34" charset="0"/>
              <a:buChar char="•"/>
            </a:pPr>
            <a:r>
              <a:rPr lang="en-US" sz="1400" b="0" i="0" dirty="0">
                <a:solidFill>
                  <a:srgbClr val="003183"/>
                </a:solidFill>
                <a:effectLst/>
              </a:rPr>
              <a:t>Association of Camp Nursing</a:t>
            </a:r>
          </a:p>
        </p:txBody>
      </p:sp>
      <p:sp>
        <p:nvSpPr>
          <p:cNvPr id="4" name="Content Placeholder 3">
            <a:extLst>
              <a:ext uri="{FF2B5EF4-FFF2-40B4-BE49-F238E27FC236}">
                <a16:creationId xmlns:a16="http://schemas.microsoft.com/office/drawing/2014/main" id="{57C0BAC1-46C3-3B60-E225-B4A9A289A9CC}"/>
              </a:ext>
            </a:extLst>
          </p:cNvPr>
          <p:cNvSpPr>
            <a:spLocks noGrp="1"/>
          </p:cNvSpPr>
          <p:nvPr>
            <p:ph sz="half" idx="2"/>
          </p:nvPr>
        </p:nvSpPr>
        <p:spPr>
          <a:xfrm>
            <a:off x="4365965" y="2282825"/>
            <a:ext cx="3753034" cy="4351338"/>
          </a:xfrm>
        </p:spPr>
        <p:txBody>
          <a:bodyPr>
            <a:normAutofit fontScale="25000" lnSpcReduction="20000"/>
          </a:bodyPr>
          <a:lstStyle/>
          <a:p>
            <a:pPr>
              <a:lnSpc>
                <a:spcPct val="120000"/>
              </a:lnSpc>
              <a:spcBef>
                <a:spcPts val="0"/>
              </a:spcBef>
            </a:pPr>
            <a:r>
              <a:rPr lang="en-US" sz="5600" b="0" i="0" dirty="0">
                <a:solidFill>
                  <a:srgbClr val="003183"/>
                </a:solidFill>
                <a:effectLst/>
              </a:rPr>
              <a:t>Association for Vascular Access</a:t>
            </a:r>
          </a:p>
          <a:p>
            <a:pPr>
              <a:lnSpc>
                <a:spcPct val="120000"/>
              </a:lnSpc>
              <a:spcBef>
                <a:spcPts val="0"/>
              </a:spcBef>
              <a:buFont typeface="Arial" panose="020B0604020202020204" pitchFamily="34" charset="0"/>
              <a:buChar char="•"/>
            </a:pPr>
            <a:r>
              <a:rPr lang="en-US" sz="5600" b="0" i="0" dirty="0">
                <a:solidFill>
                  <a:srgbClr val="003183"/>
                </a:solidFill>
                <a:effectLst/>
              </a:rPr>
              <a:t>Case Management Society of America (CMSA)</a:t>
            </a:r>
          </a:p>
          <a:p>
            <a:pPr>
              <a:lnSpc>
                <a:spcPct val="120000"/>
              </a:lnSpc>
              <a:spcBef>
                <a:spcPts val="0"/>
              </a:spcBef>
              <a:buFont typeface="Arial" panose="020B0604020202020204" pitchFamily="34" charset="0"/>
              <a:buChar char="•"/>
            </a:pPr>
            <a:r>
              <a:rPr lang="en-US" sz="5600" b="0" i="0" dirty="0">
                <a:solidFill>
                  <a:srgbClr val="003183"/>
                </a:solidFill>
                <a:effectLst/>
              </a:rPr>
              <a:t>CGFNS International, Inc.</a:t>
            </a:r>
          </a:p>
          <a:p>
            <a:pPr>
              <a:lnSpc>
                <a:spcPct val="120000"/>
              </a:lnSpc>
              <a:spcBef>
                <a:spcPts val="0"/>
              </a:spcBef>
              <a:buFont typeface="Arial" panose="020B0604020202020204" pitchFamily="34" charset="0"/>
              <a:buChar char="•"/>
            </a:pPr>
            <a:r>
              <a:rPr lang="en-US" sz="5600" b="0" i="0" dirty="0">
                <a:solidFill>
                  <a:srgbClr val="003183"/>
                </a:solidFill>
                <a:effectLst/>
              </a:rPr>
              <a:t>CHG Medical Staffing, Inc. dba RN Network</a:t>
            </a:r>
          </a:p>
          <a:p>
            <a:pPr>
              <a:lnSpc>
                <a:spcPct val="120000"/>
              </a:lnSpc>
              <a:spcBef>
                <a:spcPts val="0"/>
              </a:spcBef>
              <a:buFont typeface="Arial" panose="020B0604020202020204" pitchFamily="34" charset="0"/>
              <a:buChar char="•"/>
            </a:pPr>
            <a:r>
              <a:rPr lang="en-US" sz="5600" b="0" i="0" dirty="0">
                <a:solidFill>
                  <a:srgbClr val="003183"/>
                </a:solidFill>
                <a:effectLst/>
              </a:rPr>
              <a:t>Citizen Advocacy Center (CAC)</a:t>
            </a:r>
          </a:p>
          <a:p>
            <a:pPr>
              <a:lnSpc>
                <a:spcPct val="120000"/>
              </a:lnSpc>
              <a:spcBef>
                <a:spcPts val="0"/>
              </a:spcBef>
              <a:buFont typeface="Arial" panose="020B0604020202020204" pitchFamily="34" charset="0"/>
              <a:buChar char="•"/>
            </a:pPr>
            <a:r>
              <a:rPr lang="en-US" sz="5600" b="0" i="0" dirty="0">
                <a:solidFill>
                  <a:srgbClr val="003183"/>
                </a:solidFill>
                <a:effectLst/>
              </a:rPr>
              <a:t>Commission for Case Manager Certification</a:t>
            </a:r>
          </a:p>
          <a:p>
            <a:pPr>
              <a:lnSpc>
                <a:spcPct val="120000"/>
              </a:lnSpc>
              <a:spcBef>
                <a:spcPts val="0"/>
              </a:spcBef>
              <a:buFont typeface="Arial" panose="020B0604020202020204" pitchFamily="34" charset="0"/>
              <a:buChar char="•"/>
            </a:pPr>
            <a:r>
              <a:rPr lang="en-US" sz="5600" b="0" i="0" dirty="0">
                <a:solidFill>
                  <a:srgbClr val="003183"/>
                </a:solidFill>
                <a:effectLst/>
              </a:rPr>
              <a:t>Cross Country Healthcare</a:t>
            </a:r>
          </a:p>
          <a:p>
            <a:pPr>
              <a:lnSpc>
                <a:spcPct val="120000"/>
              </a:lnSpc>
              <a:spcBef>
                <a:spcPts val="0"/>
              </a:spcBef>
              <a:buFont typeface="Arial" panose="020B0604020202020204" pitchFamily="34" charset="0"/>
              <a:buChar char="•"/>
            </a:pPr>
            <a:r>
              <a:rPr lang="en-US" sz="5600" b="0" i="0" dirty="0" err="1">
                <a:solidFill>
                  <a:srgbClr val="003183"/>
                </a:solidFill>
                <a:effectLst/>
              </a:rPr>
              <a:t>CTel</a:t>
            </a:r>
            <a:r>
              <a:rPr lang="en-US" sz="5600" b="0" i="0" dirty="0">
                <a:solidFill>
                  <a:srgbClr val="003183"/>
                </a:solidFill>
                <a:effectLst/>
              </a:rPr>
              <a:t> Innovations</a:t>
            </a:r>
          </a:p>
          <a:p>
            <a:pPr>
              <a:lnSpc>
                <a:spcPct val="120000"/>
              </a:lnSpc>
              <a:spcBef>
                <a:spcPts val="0"/>
              </a:spcBef>
              <a:buFont typeface="Arial" panose="020B0604020202020204" pitchFamily="34" charset="0"/>
              <a:buChar char="•"/>
            </a:pPr>
            <a:r>
              <a:rPr lang="en-US" sz="5600" b="1" i="0" dirty="0">
                <a:solidFill>
                  <a:srgbClr val="003183"/>
                </a:solidFill>
                <a:effectLst/>
              </a:rPr>
              <a:t>Emergency Nurses Association (ENA)</a:t>
            </a:r>
          </a:p>
          <a:p>
            <a:pPr>
              <a:lnSpc>
                <a:spcPct val="120000"/>
              </a:lnSpc>
              <a:spcBef>
                <a:spcPts val="0"/>
              </a:spcBef>
              <a:buFont typeface="Arial" panose="020B0604020202020204" pitchFamily="34" charset="0"/>
              <a:buChar char="•"/>
            </a:pPr>
            <a:r>
              <a:rPr lang="en-US" sz="5600" b="0" i="0" dirty="0">
                <a:solidFill>
                  <a:srgbClr val="003183"/>
                </a:solidFill>
                <a:effectLst/>
              </a:rPr>
              <a:t>Health Innovation Alliance</a:t>
            </a:r>
          </a:p>
          <a:p>
            <a:pPr>
              <a:lnSpc>
                <a:spcPct val="120000"/>
              </a:lnSpc>
              <a:spcBef>
                <a:spcPts val="0"/>
              </a:spcBef>
              <a:buFont typeface="Arial" panose="020B0604020202020204" pitchFamily="34" charset="0"/>
              <a:buChar char="•"/>
            </a:pPr>
            <a:r>
              <a:rPr lang="en-US" sz="5600" b="0" i="0" dirty="0">
                <a:solidFill>
                  <a:srgbClr val="003183"/>
                </a:solidFill>
                <a:effectLst/>
              </a:rPr>
              <a:t>Hospital Corporation of America (HCA) Healthcare</a:t>
            </a:r>
          </a:p>
          <a:p>
            <a:pPr>
              <a:lnSpc>
                <a:spcPct val="120000"/>
              </a:lnSpc>
              <a:spcBef>
                <a:spcPts val="0"/>
              </a:spcBef>
              <a:buFont typeface="Arial" panose="020B0604020202020204" pitchFamily="34" charset="0"/>
              <a:buChar char="•"/>
            </a:pPr>
            <a:r>
              <a:rPr lang="en-US" sz="5600" b="0" i="0" dirty="0">
                <a:solidFill>
                  <a:srgbClr val="003183"/>
                </a:solidFill>
                <a:effectLst/>
              </a:rPr>
              <a:t>Institute for Healthcare Improvement (IHI)</a:t>
            </a:r>
          </a:p>
          <a:p>
            <a:pPr>
              <a:lnSpc>
                <a:spcPct val="120000"/>
              </a:lnSpc>
              <a:spcBef>
                <a:spcPts val="0"/>
              </a:spcBef>
              <a:buFont typeface="Arial" panose="020B0604020202020204" pitchFamily="34" charset="0"/>
              <a:buChar char="•"/>
            </a:pPr>
            <a:r>
              <a:rPr lang="en-US" sz="5600" b="0" i="0" dirty="0">
                <a:solidFill>
                  <a:srgbClr val="003183"/>
                </a:solidFill>
                <a:effectLst/>
              </a:rPr>
              <a:t>National Association of Travel Healthcare Organizations (NATHO)</a:t>
            </a:r>
          </a:p>
          <a:p>
            <a:pPr>
              <a:lnSpc>
                <a:spcPct val="120000"/>
              </a:lnSpc>
              <a:spcBef>
                <a:spcPts val="0"/>
              </a:spcBef>
              <a:buFont typeface="Arial" panose="020B0604020202020204" pitchFamily="34" charset="0"/>
              <a:buChar char="•"/>
            </a:pPr>
            <a:r>
              <a:rPr lang="en-US" sz="5600" b="0" i="0" dirty="0">
                <a:solidFill>
                  <a:srgbClr val="003183"/>
                </a:solidFill>
                <a:effectLst/>
              </a:rPr>
              <a:t>National Military Family Association</a:t>
            </a:r>
          </a:p>
          <a:p>
            <a:pPr marL="0" indent="0">
              <a:buNone/>
            </a:pPr>
            <a:endParaRPr lang="en-US" dirty="0"/>
          </a:p>
        </p:txBody>
      </p:sp>
      <p:sp>
        <p:nvSpPr>
          <p:cNvPr id="5" name="Content Placeholder 3">
            <a:extLst>
              <a:ext uri="{FF2B5EF4-FFF2-40B4-BE49-F238E27FC236}">
                <a16:creationId xmlns:a16="http://schemas.microsoft.com/office/drawing/2014/main" id="{C392C297-F253-1FD5-C467-D2CBCBA2968C}"/>
              </a:ext>
            </a:extLst>
          </p:cNvPr>
          <p:cNvSpPr txBox="1">
            <a:spLocks/>
          </p:cNvSpPr>
          <p:nvPr/>
        </p:nvSpPr>
        <p:spPr>
          <a:xfrm>
            <a:off x="8265481" y="2282825"/>
            <a:ext cx="33624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400" b="1" i="0" dirty="0">
                <a:solidFill>
                  <a:srgbClr val="003183"/>
                </a:solidFill>
                <a:effectLst/>
              </a:rPr>
              <a:t>National Military Family Association</a:t>
            </a:r>
          </a:p>
          <a:p>
            <a:pPr>
              <a:lnSpc>
                <a:spcPct val="100000"/>
              </a:lnSpc>
              <a:spcBef>
                <a:spcPts val="0"/>
              </a:spcBef>
              <a:buFont typeface="Arial" panose="020B0604020202020204" pitchFamily="34" charset="0"/>
              <a:buChar char="•"/>
            </a:pPr>
            <a:r>
              <a:rPr lang="en-US" sz="1400" b="1" i="0" dirty="0">
                <a:solidFill>
                  <a:srgbClr val="003183"/>
                </a:solidFill>
                <a:effectLst/>
              </a:rPr>
              <a:t>National Governors Association Center for Best Practices</a:t>
            </a:r>
          </a:p>
          <a:p>
            <a:pPr>
              <a:lnSpc>
                <a:spcPct val="100000"/>
              </a:lnSpc>
              <a:spcBef>
                <a:spcPts val="0"/>
              </a:spcBef>
              <a:buFont typeface="Arial" panose="020B0604020202020204" pitchFamily="34" charset="0"/>
              <a:buChar char="•"/>
            </a:pPr>
            <a:r>
              <a:rPr lang="en-US" sz="1400" b="0" i="0" dirty="0">
                <a:solidFill>
                  <a:srgbClr val="003183"/>
                </a:solidFill>
                <a:effectLst/>
              </a:rPr>
              <a:t>National League for Nursing</a:t>
            </a:r>
          </a:p>
          <a:p>
            <a:pPr>
              <a:lnSpc>
                <a:spcPct val="100000"/>
              </a:lnSpc>
              <a:spcBef>
                <a:spcPts val="0"/>
              </a:spcBef>
              <a:buFont typeface="Arial" panose="020B0604020202020204" pitchFamily="34" charset="0"/>
              <a:buChar char="•"/>
            </a:pPr>
            <a:r>
              <a:rPr lang="en-US" sz="1400" b="1" i="0" dirty="0">
                <a:solidFill>
                  <a:srgbClr val="003183"/>
                </a:solidFill>
                <a:effectLst/>
              </a:rPr>
              <a:t>National Patient Safety Foundation</a:t>
            </a:r>
          </a:p>
          <a:p>
            <a:pPr>
              <a:lnSpc>
                <a:spcPct val="100000"/>
              </a:lnSpc>
              <a:spcBef>
                <a:spcPts val="0"/>
              </a:spcBef>
              <a:buFont typeface="Arial" panose="020B0604020202020204" pitchFamily="34" charset="0"/>
              <a:buChar char="•"/>
            </a:pPr>
            <a:r>
              <a:rPr lang="en-US" sz="1400" b="0" i="0" dirty="0">
                <a:solidFill>
                  <a:srgbClr val="003183"/>
                </a:solidFill>
                <a:effectLst/>
              </a:rPr>
              <a:t>National Student Nurses’ Association (NSNA)</a:t>
            </a:r>
          </a:p>
          <a:p>
            <a:pPr>
              <a:lnSpc>
                <a:spcPct val="100000"/>
              </a:lnSpc>
              <a:spcBef>
                <a:spcPts val="0"/>
              </a:spcBef>
              <a:buFont typeface="Arial" panose="020B0604020202020204" pitchFamily="34" charset="0"/>
              <a:buChar char="•"/>
            </a:pPr>
            <a:r>
              <a:rPr lang="en-US" sz="1400" b="0" i="0" dirty="0">
                <a:solidFill>
                  <a:srgbClr val="003183"/>
                </a:solidFill>
                <a:effectLst/>
              </a:rPr>
              <a:t>Oncology Nursing Society</a:t>
            </a:r>
          </a:p>
          <a:p>
            <a:pPr>
              <a:lnSpc>
                <a:spcPct val="100000"/>
              </a:lnSpc>
              <a:spcBef>
                <a:spcPts val="0"/>
              </a:spcBef>
              <a:buFont typeface="Arial" panose="020B0604020202020204" pitchFamily="34" charset="0"/>
              <a:buChar char="•"/>
            </a:pPr>
            <a:r>
              <a:rPr lang="en-US" sz="1400" b="0" i="0" dirty="0">
                <a:solidFill>
                  <a:srgbClr val="003183"/>
                </a:solidFill>
                <a:effectLst/>
              </a:rPr>
              <a:t>Optum</a:t>
            </a:r>
          </a:p>
          <a:p>
            <a:pPr>
              <a:lnSpc>
                <a:spcPct val="100000"/>
              </a:lnSpc>
              <a:spcBef>
                <a:spcPts val="0"/>
              </a:spcBef>
              <a:buFont typeface="Arial" panose="020B0604020202020204" pitchFamily="34" charset="0"/>
              <a:buChar char="•"/>
            </a:pPr>
            <a:r>
              <a:rPr lang="en-US" sz="1400" b="0" i="0" dirty="0">
                <a:solidFill>
                  <a:srgbClr val="003183"/>
                </a:solidFill>
                <a:effectLst/>
              </a:rPr>
              <a:t>Organization for Associate Degree Nursing</a:t>
            </a:r>
          </a:p>
          <a:p>
            <a:pPr>
              <a:lnSpc>
                <a:spcPct val="100000"/>
              </a:lnSpc>
              <a:spcBef>
                <a:spcPts val="0"/>
              </a:spcBef>
              <a:buFont typeface="Arial" panose="020B0604020202020204" pitchFamily="34" charset="0"/>
              <a:buChar char="•"/>
            </a:pPr>
            <a:r>
              <a:rPr lang="en-US" sz="1400" b="0" i="0" dirty="0">
                <a:solidFill>
                  <a:srgbClr val="003183"/>
                </a:solidFill>
                <a:effectLst/>
              </a:rPr>
              <a:t>Population Health Alliance</a:t>
            </a:r>
          </a:p>
          <a:p>
            <a:pPr>
              <a:lnSpc>
                <a:spcPct val="100000"/>
              </a:lnSpc>
              <a:spcBef>
                <a:spcPts val="0"/>
              </a:spcBef>
              <a:buFont typeface="Arial" panose="020B0604020202020204" pitchFamily="34" charset="0"/>
              <a:buChar char="•"/>
            </a:pPr>
            <a:r>
              <a:rPr lang="en-US" sz="1400" b="0" i="0" dirty="0">
                <a:solidFill>
                  <a:srgbClr val="003183"/>
                </a:solidFill>
                <a:effectLst/>
              </a:rPr>
              <a:t>Telehealth Leadership Council</a:t>
            </a:r>
          </a:p>
          <a:p>
            <a:pPr>
              <a:lnSpc>
                <a:spcPct val="100000"/>
              </a:lnSpc>
              <a:spcBef>
                <a:spcPts val="0"/>
              </a:spcBef>
              <a:buFont typeface="Arial" panose="020B0604020202020204" pitchFamily="34" charset="0"/>
              <a:buChar char="•"/>
            </a:pPr>
            <a:r>
              <a:rPr lang="en-US" sz="1400" b="0" i="0" dirty="0">
                <a:solidFill>
                  <a:srgbClr val="003183"/>
                </a:solidFill>
                <a:effectLst/>
              </a:rPr>
              <a:t>U.S. Department of Commerce</a:t>
            </a:r>
          </a:p>
          <a:p>
            <a:pPr>
              <a:lnSpc>
                <a:spcPct val="100000"/>
              </a:lnSpc>
              <a:spcBef>
                <a:spcPts val="0"/>
              </a:spcBef>
              <a:buFont typeface="Arial" panose="020B0604020202020204" pitchFamily="34" charset="0"/>
              <a:buChar char="•"/>
            </a:pPr>
            <a:r>
              <a:rPr lang="en-US" sz="1400" b="0" i="0" dirty="0" err="1">
                <a:solidFill>
                  <a:srgbClr val="003183"/>
                </a:solidFill>
                <a:effectLst/>
              </a:rPr>
              <a:t>WorldWide</a:t>
            </a:r>
            <a:r>
              <a:rPr lang="en-US" sz="1400" b="0" i="0" dirty="0">
                <a:solidFill>
                  <a:srgbClr val="003183"/>
                </a:solidFill>
                <a:effectLst/>
              </a:rPr>
              <a:t> </a:t>
            </a:r>
            <a:r>
              <a:rPr lang="en-US" sz="1400" b="0" i="0" dirty="0" err="1">
                <a:solidFill>
                  <a:srgbClr val="003183"/>
                </a:solidFill>
                <a:effectLst/>
              </a:rPr>
              <a:t>HealthStaff</a:t>
            </a:r>
            <a:r>
              <a:rPr lang="en-US" sz="1400" b="0" i="0" dirty="0">
                <a:solidFill>
                  <a:srgbClr val="003183"/>
                </a:solidFill>
                <a:effectLst/>
              </a:rPr>
              <a:t> Solutions Ltd.</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41682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F80E87C-3827-9DC0-E224-A604AF87720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a:solidFill>
                  <a:schemeClr val="tx1"/>
                </a:solidFill>
                <a:latin typeface="+mj-lt"/>
                <a:ea typeface="+mj-ea"/>
                <a:cs typeface="+mj-cs"/>
              </a:rPr>
              <a:t>First Time NCLEX Test Takers: Local Market Intel</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Table 7">
            <a:extLst>
              <a:ext uri="{FF2B5EF4-FFF2-40B4-BE49-F238E27FC236}">
                <a16:creationId xmlns:a16="http://schemas.microsoft.com/office/drawing/2014/main" id="{F60C727F-E3B7-FAE7-87A6-DEAB9928C47A}"/>
              </a:ext>
            </a:extLst>
          </p:cNvPr>
          <p:cNvGraphicFramePr>
            <a:graphicFrameLocks noGrp="1"/>
          </p:cNvGraphicFramePr>
          <p:nvPr>
            <p:ph idx="1"/>
            <p:extLst>
              <p:ext uri="{D42A27DB-BD31-4B8C-83A1-F6EECF244321}">
                <p14:modId xmlns:p14="http://schemas.microsoft.com/office/powerpoint/2010/main" val="1089147592"/>
              </p:ext>
            </p:extLst>
          </p:nvPr>
        </p:nvGraphicFramePr>
        <p:xfrm>
          <a:off x="4864608" y="1448235"/>
          <a:ext cx="6846366" cy="3810279"/>
        </p:xfrm>
        <a:graphic>
          <a:graphicData uri="http://schemas.openxmlformats.org/drawingml/2006/table">
            <a:tbl>
              <a:tblPr firstRow="1" bandRow="1">
                <a:noFill/>
                <a:tableStyleId>{5C22544A-7EE6-4342-B048-85BDC9FD1C3A}</a:tableStyleId>
              </a:tblPr>
              <a:tblGrid>
                <a:gridCol w="610274">
                  <a:extLst>
                    <a:ext uri="{9D8B030D-6E8A-4147-A177-3AD203B41FA5}">
                      <a16:colId xmlns:a16="http://schemas.microsoft.com/office/drawing/2014/main" val="2346525028"/>
                    </a:ext>
                  </a:extLst>
                </a:gridCol>
                <a:gridCol w="1169315">
                  <a:extLst>
                    <a:ext uri="{9D8B030D-6E8A-4147-A177-3AD203B41FA5}">
                      <a16:colId xmlns:a16="http://schemas.microsoft.com/office/drawing/2014/main" val="1517834490"/>
                    </a:ext>
                  </a:extLst>
                </a:gridCol>
                <a:gridCol w="1239382">
                  <a:extLst>
                    <a:ext uri="{9D8B030D-6E8A-4147-A177-3AD203B41FA5}">
                      <a16:colId xmlns:a16="http://schemas.microsoft.com/office/drawing/2014/main" val="2451129668"/>
                    </a:ext>
                  </a:extLst>
                </a:gridCol>
                <a:gridCol w="1239382">
                  <a:extLst>
                    <a:ext uri="{9D8B030D-6E8A-4147-A177-3AD203B41FA5}">
                      <a16:colId xmlns:a16="http://schemas.microsoft.com/office/drawing/2014/main" val="3151193605"/>
                    </a:ext>
                  </a:extLst>
                </a:gridCol>
                <a:gridCol w="1295137">
                  <a:extLst>
                    <a:ext uri="{9D8B030D-6E8A-4147-A177-3AD203B41FA5}">
                      <a16:colId xmlns:a16="http://schemas.microsoft.com/office/drawing/2014/main" val="3542535781"/>
                    </a:ext>
                  </a:extLst>
                </a:gridCol>
                <a:gridCol w="1292876">
                  <a:extLst>
                    <a:ext uri="{9D8B030D-6E8A-4147-A177-3AD203B41FA5}">
                      <a16:colId xmlns:a16="http://schemas.microsoft.com/office/drawing/2014/main" val="3572131054"/>
                    </a:ext>
                  </a:extLst>
                </a:gridCol>
              </a:tblGrid>
              <a:tr h="787660">
                <a:tc rowSpan="2">
                  <a:txBody>
                    <a:bodyPr/>
                    <a:lstStyle/>
                    <a:p>
                      <a:r>
                        <a:rPr lang="en-US" sz="1400" b="1" cap="none" spc="0">
                          <a:solidFill>
                            <a:schemeClr val="tx1"/>
                          </a:solidFill>
                        </a:rPr>
                        <a:t>Year</a:t>
                      </a:r>
                    </a:p>
                  </a:txBody>
                  <a:tcPr marL="0" marR="65096" marT="26038" marB="195287">
                    <a:lnL w="12700" cmpd="sng">
                      <a:noFill/>
                    </a:lnL>
                    <a:lnR w="12700" cmpd="sng">
                      <a:noFill/>
                    </a:lnR>
                    <a:lnT w="28575" cap="flat" cmpd="sng" algn="ctr">
                      <a:solidFill>
                        <a:schemeClr val="tx1"/>
                      </a:solidFill>
                      <a:prstDash val="solid"/>
                    </a:lnT>
                    <a:lnB w="38100" cmpd="sng">
                      <a:noFill/>
                    </a:lnB>
                    <a:noFill/>
                  </a:tcPr>
                </a:tc>
                <a:tc gridSpan="3">
                  <a:txBody>
                    <a:bodyPr/>
                    <a:lstStyle/>
                    <a:p>
                      <a:r>
                        <a:rPr lang="en-US" sz="1400" b="1" cap="none" spc="0">
                          <a:solidFill>
                            <a:schemeClr val="tx1"/>
                          </a:solidFill>
                        </a:rPr>
                        <a:t>1</a:t>
                      </a:r>
                      <a:r>
                        <a:rPr lang="en-US" sz="1400" b="1" cap="none" spc="0" baseline="30000">
                          <a:solidFill>
                            <a:schemeClr val="tx1"/>
                          </a:solidFill>
                        </a:rPr>
                        <a:t>st</a:t>
                      </a:r>
                      <a:r>
                        <a:rPr lang="en-US" sz="1400" b="1" cap="none" spc="0">
                          <a:solidFill>
                            <a:schemeClr val="tx1"/>
                          </a:solidFill>
                        </a:rPr>
                        <a:t> Time US-Educated Taking NCLEX for U.S. Licensure, by Degree type (RI only)</a:t>
                      </a:r>
                    </a:p>
                  </a:txBody>
                  <a:tcPr marL="0" marR="65096" marT="26038" marB="195287">
                    <a:lnL w="12700" cmpd="sng">
                      <a:noFill/>
                    </a:lnL>
                    <a:lnR w="12700" cmpd="sng">
                      <a:noFill/>
                    </a:lnR>
                    <a:lnT w="28575" cap="flat" cmpd="sng" algn="ctr">
                      <a:solidFill>
                        <a:schemeClr val="tx1"/>
                      </a:solidFill>
                      <a:prstDash val="solid"/>
                    </a:lnT>
                    <a:lnB w="38100" cmpd="sng">
                      <a:noFill/>
                    </a:lnB>
                    <a:noFill/>
                  </a:tcPr>
                </a:tc>
                <a:tc hMerge="1">
                  <a:txBody>
                    <a:bodyPr/>
                    <a:lstStyle/>
                    <a:p>
                      <a:endParaRPr lang="en-US"/>
                    </a:p>
                  </a:txBody>
                  <a:tcPr/>
                </a:tc>
                <a:tc hMerge="1">
                  <a:txBody>
                    <a:bodyPr/>
                    <a:lstStyle/>
                    <a:p>
                      <a:endParaRPr lang="en-US"/>
                    </a:p>
                  </a:txBody>
                  <a:tcPr/>
                </a:tc>
                <a:tc rowSpan="2">
                  <a:txBody>
                    <a:bodyPr/>
                    <a:lstStyle/>
                    <a:p>
                      <a:r>
                        <a:rPr lang="en-US" sz="1400" b="1" cap="none" spc="0">
                          <a:solidFill>
                            <a:schemeClr val="tx1"/>
                          </a:solidFill>
                        </a:rPr>
                        <a:t>Total # of 1</a:t>
                      </a:r>
                      <a:r>
                        <a:rPr lang="en-US" sz="1400" b="1" cap="none" spc="0" baseline="30000">
                          <a:solidFill>
                            <a:schemeClr val="tx1"/>
                          </a:solidFill>
                        </a:rPr>
                        <a:t>st</a:t>
                      </a:r>
                      <a:r>
                        <a:rPr lang="en-US" sz="1400" b="1" cap="none" spc="0">
                          <a:solidFill>
                            <a:schemeClr val="tx1"/>
                          </a:solidFill>
                        </a:rPr>
                        <a:t> Time NCLEX Candidates who Passed in RI</a:t>
                      </a:r>
                    </a:p>
                  </a:txBody>
                  <a:tcPr marL="0" marR="65096" marT="26038" marB="195287">
                    <a:lnL w="12700" cmpd="sng">
                      <a:noFill/>
                    </a:lnL>
                    <a:lnR w="12700" cmpd="sng">
                      <a:noFill/>
                    </a:lnR>
                    <a:lnT w="28575" cap="flat" cmpd="sng" algn="ctr">
                      <a:solidFill>
                        <a:schemeClr val="tx1"/>
                      </a:solidFill>
                      <a:prstDash val="solid"/>
                    </a:lnT>
                    <a:lnB w="38100" cmpd="sng">
                      <a:noFill/>
                    </a:lnB>
                    <a:noFill/>
                  </a:tcPr>
                </a:tc>
                <a:tc rowSpan="2">
                  <a:txBody>
                    <a:bodyPr/>
                    <a:lstStyle/>
                    <a:p>
                      <a:r>
                        <a:rPr lang="en-US" sz="1400" b="1" cap="none" spc="0">
                          <a:solidFill>
                            <a:schemeClr val="tx1"/>
                          </a:solidFill>
                        </a:rPr>
                        <a:t>1</a:t>
                      </a:r>
                      <a:r>
                        <a:rPr lang="en-US" sz="1400" b="1" cap="none" spc="0" baseline="30000">
                          <a:solidFill>
                            <a:schemeClr val="tx1"/>
                          </a:solidFill>
                        </a:rPr>
                        <a:t>st</a:t>
                      </a:r>
                      <a:r>
                        <a:rPr lang="en-US" sz="1400" b="1" cap="none" spc="0">
                          <a:solidFill>
                            <a:schemeClr val="tx1"/>
                          </a:solidFill>
                        </a:rPr>
                        <a:t> Time NCLEX Pass Rates in RI</a:t>
                      </a:r>
                    </a:p>
                  </a:txBody>
                  <a:tcPr marL="0" marR="65096" marT="26038" marB="195287">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853598257"/>
                  </a:ext>
                </a:extLst>
              </a:tr>
              <a:tr h="570674">
                <a:tc vMerge="1">
                  <a:txBody>
                    <a:bodyPr/>
                    <a:lstStyle/>
                    <a:p>
                      <a:endParaRPr lang="en-US"/>
                    </a:p>
                  </a:txBody>
                  <a:tcPr/>
                </a:tc>
                <a:tc>
                  <a:txBody>
                    <a:bodyPr/>
                    <a:lstStyle/>
                    <a:p>
                      <a:r>
                        <a:rPr lang="en-US" sz="1400" cap="none" spc="0">
                          <a:solidFill>
                            <a:schemeClr val="tx1"/>
                          </a:solidFill>
                        </a:rPr>
                        <a:t>DIP</a:t>
                      </a:r>
                    </a:p>
                  </a:txBody>
                  <a:tcPr marL="0" marR="65096" marT="26038" marB="195287">
                    <a:lnL w="38100" cmpd="sng">
                      <a:noFill/>
                    </a:lnL>
                    <a:lnR w="12700" cmpd="sng">
                      <a:noFill/>
                      <a:prstDash val="solid"/>
                    </a:lnR>
                    <a:lnT w="38100" cmpd="sng">
                      <a:noFill/>
                    </a:lnT>
                    <a:lnB w="6350" cap="flat" cmpd="sng" algn="ctr">
                      <a:solidFill>
                        <a:schemeClr val="tx1"/>
                      </a:solidFill>
                      <a:prstDash val="solid"/>
                    </a:lnB>
                    <a:noFill/>
                  </a:tcPr>
                </a:tc>
                <a:tc>
                  <a:txBody>
                    <a:bodyPr/>
                    <a:lstStyle/>
                    <a:p>
                      <a:r>
                        <a:rPr lang="en-US" sz="1400" cap="none" spc="0">
                          <a:solidFill>
                            <a:schemeClr val="tx1"/>
                          </a:solidFill>
                        </a:rPr>
                        <a:t>ASN</a:t>
                      </a:r>
                    </a:p>
                  </a:txBody>
                  <a:tcPr marL="0" marR="65096" marT="26038" marB="195287">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r>
                        <a:rPr lang="en-US" sz="1400" cap="none" spc="0">
                          <a:solidFill>
                            <a:schemeClr val="tx1"/>
                          </a:solidFill>
                        </a:rPr>
                        <a:t>BSN</a:t>
                      </a:r>
                    </a:p>
                  </a:txBody>
                  <a:tcPr marL="0" marR="65096" marT="26038" marB="195287">
                    <a:lnL w="12700" cmpd="sng">
                      <a:noFill/>
                      <a:prstDash val="solid"/>
                    </a:lnL>
                    <a:lnR w="38100" cmpd="sng">
                      <a:noFill/>
                    </a:lnR>
                    <a:lnT w="38100" cmpd="sng">
                      <a:noFill/>
                    </a:lnT>
                    <a:lnB w="6350" cap="flat" cmpd="sng" algn="ctr">
                      <a:solidFill>
                        <a:schemeClr val="tx1"/>
                      </a:solidFill>
                      <a:prstDash val="soli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71045571"/>
                  </a:ext>
                </a:extLst>
              </a:tr>
              <a:tr h="490389">
                <a:tc>
                  <a:txBody>
                    <a:bodyPr/>
                    <a:lstStyle/>
                    <a:p>
                      <a:r>
                        <a:rPr lang="en-US" sz="1400" cap="none" spc="0">
                          <a:solidFill>
                            <a:schemeClr val="tx1"/>
                          </a:solidFill>
                        </a:rPr>
                        <a:t>2018</a:t>
                      </a:r>
                    </a:p>
                  </a:txBody>
                  <a:tcPr marL="0" marR="65096" marT="26038" marB="195287">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r>
                        <a:rPr lang="en-US" sz="1400" cap="none" spc="0">
                          <a:solidFill>
                            <a:schemeClr val="tx1"/>
                          </a:solidFill>
                        </a:rPr>
                        <a:t>64</a:t>
                      </a:r>
                    </a:p>
                  </a:txBody>
                  <a:tcPr marL="0" marR="65096" marT="26038" marB="19528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n-US" sz="1400" cap="none" spc="0">
                          <a:solidFill>
                            <a:schemeClr val="tx1"/>
                          </a:solidFill>
                        </a:rPr>
                        <a:t>223</a:t>
                      </a:r>
                    </a:p>
                  </a:txBody>
                  <a:tcPr marL="0" marR="65096" marT="26038" marB="19528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n-US" sz="1400" cap="none" spc="0">
                          <a:solidFill>
                            <a:schemeClr val="tx1"/>
                          </a:solidFill>
                        </a:rPr>
                        <a:t>330</a:t>
                      </a:r>
                    </a:p>
                  </a:txBody>
                  <a:tcPr marL="0" marR="65096" marT="26038" marB="19528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n-US" sz="1400" cap="none" spc="0">
                          <a:solidFill>
                            <a:schemeClr val="tx1"/>
                          </a:solidFill>
                        </a:rPr>
                        <a:t>617</a:t>
                      </a:r>
                    </a:p>
                  </a:txBody>
                  <a:tcPr marL="0" marR="65096" marT="26038" marB="195287">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r>
                        <a:rPr lang="en-US" sz="1400" cap="none" spc="0">
                          <a:solidFill>
                            <a:schemeClr val="tx1"/>
                          </a:solidFill>
                        </a:rPr>
                        <a:t>89.6%</a:t>
                      </a:r>
                    </a:p>
                  </a:txBody>
                  <a:tcPr marL="0" marR="65096" marT="26038" marB="195287">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1659782543"/>
                  </a:ext>
                </a:extLst>
              </a:tr>
              <a:tr h="490389">
                <a:tc>
                  <a:txBody>
                    <a:bodyPr/>
                    <a:lstStyle/>
                    <a:p>
                      <a:r>
                        <a:rPr lang="en-US" sz="1400" cap="none" spc="0">
                          <a:solidFill>
                            <a:schemeClr val="tx1"/>
                          </a:solidFill>
                        </a:rPr>
                        <a:t>2019</a:t>
                      </a:r>
                    </a:p>
                  </a:txBody>
                  <a:tcPr marL="0" marR="65096" marT="26038" marB="19528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en-US" sz="1400" cap="none" spc="0">
                          <a:solidFill>
                            <a:schemeClr val="tx1"/>
                          </a:solidFill>
                        </a:rPr>
                        <a:t>26</a:t>
                      </a:r>
                    </a:p>
                  </a:txBody>
                  <a:tcPr marL="0" marR="65096" marT="26038" marB="19528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en-US" sz="1400" cap="none" spc="0">
                          <a:solidFill>
                            <a:schemeClr val="tx1"/>
                          </a:solidFill>
                        </a:rPr>
                        <a:t>294</a:t>
                      </a:r>
                    </a:p>
                  </a:txBody>
                  <a:tcPr marL="0" marR="65096" marT="26038" marB="19528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en-US" sz="1400" cap="none" spc="0">
                          <a:solidFill>
                            <a:schemeClr val="tx1"/>
                          </a:solidFill>
                        </a:rPr>
                        <a:t>346</a:t>
                      </a:r>
                    </a:p>
                  </a:txBody>
                  <a:tcPr marL="0" marR="65096" marT="26038" marB="19528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en-US" sz="1400" cap="none" spc="0">
                          <a:solidFill>
                            <a:schemeClr val="tx1"/>
                          </a:solidFill>
                        </a:rPr>
                        <a:t>666</a:t>
                      </a:r>
                    </a:p>
                  </a:txBody>
                  <a:tcPr marL="0" marR="65096" marT="26038" marB="19528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en-US" sz="1400" cap="none" spc="0">
                          <a:solidFill>
                            <a:schemeClr val="tx1"/>
                          </a:solidFill>
                        </a:rPr>
                        <a:t>88.9%</a:t>
                      </a:r>
                    </a:p>
                  </a:txBody>
                  <a:tcPr marL="0" marR="65096" marT="26038" marB="195287">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409217400"/>
                  </a:ext>
                </a:extLst>
              </a:tr>
              <a:tr h="490389">
                <a:tc>
                  <a:txBody>
                    <a:bodyPr/>
                    <a:lstStyle/>
                    <a:p>
                      <a:r>
                        <a:rPr lang="en-US" sz="1400" cap="none" spc="0">
                          <a:solidFill>
                            <a:schemeClr val="tx1"/>
                          </a:solidFill>
                        </a:rPr>
                        <a:t>2020</a:t>
                      </a:r>
                    </a:p>
                  </a:txBody>
                  <a:tcPr marL="0" marR="65096" marT="26038" marB="19528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n-US" sz="1400" cap="none" spc="0">
                          <a:solidFill>
                            <a:schemeClr val="tx1"/>
                          </a:solidFill>
                        </a:rPr>
                        <a:t>0</a:t>
                      </a:r>
                    </a:p>
                  </a:txBody>
                  <a:tcPr marL="0" marR="65096" marT="26038" marB="19528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n-US" sz="1400" cap="none" spc="0">
                          <a:solidFill>
                            <a:schemeClr val="tx1"/>
                          </a:solidFill>
                        </a:rPr>
                        <a:t>335</a:t>
                      </a:r>
                    </a:p>
                  </a:txBody>
                  <a:tcPr marL="0" marR="65096" marT="26038" marB="19528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n-US" sz="1400" cap="none" spc="0">
                          <a:solidFill>
                            <a:schemeClr val="tx1"/>
                          </a:solidFill>
                        </a:rPr>
                        <a:t>347</a:t>
                      </a:r>
                    </a:p>
                  </a:txBody>
                  <a:tcPr marL="0" marR="65096" marT="26038" marB="19528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n-US" sz="1400" cap="none" spc="0">
                          <a:solidFill>
                            <a:schemeClr val="tx1"/>
                          </a:solidFill>
                        </a:rPr>
                        <a:t>682</a:t>
                      </a:r>
                    </a:p>
                  </a:txBody>
                  <a:tcPr marL="0" marR="65096" marT="26038" marB="19528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n-US" sz="1400" cap="none" spc="0">
                          <a:solidFill>
                            <a:schemeClr val="tx1"/>
                          </a:solidFill>
                        </a:rPr>
                        <a:t>87.8%</a:t>
                      </a:r>
                    </a:p>
                  </a:txBody>
                  <a:tcPr marL="0" marR="65096" marT="26038" marB="19528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789165702"/>
                  </a:ext>
                </a:extLst>
              </a:tr>
              <a:tr h="490389">
                <a:tc>
                  <a:txBody>
                    <a:bodyPr/>
                    <a:lstStyle/>
                    <a:p>
                      <a:r>
                        <a:rPr lang="en-US" sz="1400" cap="none" spc="0">
                          <a:solidFill>
                            <a:schemeClr val="tx1"/>
                          </a:solidFill>
                        </a:rPr>
                        <a:t>2021</a:t>
                      </a:r>
                    </a:p>
                  </a:txBody>
                  <a:tcPr marL="0" marR="65096" marT="26038" marB="19528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en-US" sz="1400" cap="none" spc="0">
                          <a:solidFill>
                            <a:schemeClr val="tx1"/>
                          </a:solidFill>
                        </a:rPr>
                        <a:t>0</a:t>
                      </a:r>
                    </a:p>
                  </a:txBody>
                  <a:tcPr marL="0" marR="65096" marT="26038" marB="19528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en-US" sz="1400" cap="none" spc="0">
                          <a:solidFill>
                            <a:schemeClr val="tx1"/>
                          </a:solidFill>
                        </a:rPr>
                        <a:t>264</a:t>
                      </a:r>
                    </a:p>
                  </a:txBody>
                  <a:tcPr marL="0" marR="65096" marT="26038" marB="19528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en-US" sz="1400" cap="none" spc="0">
                          <a:solidFill>
                            <a:schemeClr val="tx1"/>
                          </a:solidFill>
                        </a:rPr>
                        <a:t>323</a:t>
                      </a:r>
                    </a:p>
                  </a:txBody>
                  <a:tcPr marL="0" marR="65096" marT="26038" marB="19528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en-US" sz="1400" cap="none" spc="0">
                          <a:solidFill>
                            <a:schemeClr val="tx1"/>
                          </a:solidFill>
                        </a:rPr>
                        <a:t>587</a:t>
                      </a:r>
                    </a:p>
                  </a:txBody>
                  <a:tcPr marL="0" marR="65096" marT="26038" marB="19528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r>
                        <a:rPr lang="en-US" sz="1400" cap="none" spc="0">
                          <a:solidFill>
                            <a:schemeClr val="tx1"/>
                          </a:solidFill>
                        </a:rPr>
                        <a:t>85.4%</a:t>
                      </a:r>
                    </a:p>
                  </a:txBody>
                  <a:tcPr marL="0" marR="65096" marT="26038" marB="195287">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2966505357"/>
                  </a:ext>
                </a:extLst>
              </a:tr>
              <a:tr h="490389">
                <a:tc>
                  <a:txBody>
                    <a:bodyPr/>
                    <a:lstStyle/>
                    <a:p>
                      <a:r>
                        <a:rPr lang="en-US" sz="1400" cap="none" spc="0">
                          <a:solidFill>
                            <a:schemeClr val="tx1"/>
                          </a:solidFill>
                        </a:rPr>
                        <a:t>2022</a:t>
                      </a:r>
                    </a:p>
                  </a:txBody>
                  <a:tcPr marL="0" marR="65096" marT="26038" marB="19528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gridSpan="5">
                  <a:txBody>
                    <a:bodyPr/>
                    <a:lstStyle/>
                    <a:p>
                      <a:r>
                        <a:rPr lang="en-US" sz="1400" cap="none" spc="0">
                          <a:solidFill>
                            <a:schemeClr val="tx1"/>
                          </a:solidFill>
                        </a:rPr>
                        <a:t>Data Not Yet Available from NCSBN</a:t>
                      </a:r>
                    </a:p>
                  </a:txBody>
                  <a:tcPr marL="0" marR="65096" marT="26038" marB="19528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843823"/>
                  </a:ext>
                </a:extLst>
              </a:tr>
            </a:tbl>
          </a:graphicData>
        </a:graphic>
      </p:graphicFrame>
    </p:spTree>
    <p:extLst>
      <p:ext uri="{BB962C8B-B14F-4D97-AF65-F5344CB8AC3E}">
        <p14:creationId xmlns:p14="http://schemas.microsoft.com/office/powerpoint/2010/main" val="28780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9C22BB8-878B-B88E-413B-B1E65321FCE8}"/>
              </a:ext>
            </a:extLst>
          </p:cNvPr>
          <p:cNvSpPr>
            <a:spLocks noGrp="1"/>
          </p:cNvSpPr>
          <p:nvPr>
            <p:ph type="title"/>
          </p:nvPr>
        </p:nvSpPr>
        <p:spPr>
          <a:xfrm>
            <a:off x="1051560" y="4495466"/>
            <a:ext cx="3611880" cy="1536192"/>
          </a:xfrm>
        </p:spPr>
        <p:txBody>
          <a:bodyPr>
            <a:normAutofit/>
          </a:bodyPr>
          <a:lstStyle/>
          <a:p>
            <a:pPr algn="ctr"/>
            <a:r>
              <a:rPr lang="en-US" sz="2500" b="1" dirty="0">
                <a:latin typeface="+mn-lt"/>
              </a:rPr>
              <a:t>Nurse Licensure Compact</a:t>
            </a:r>
            <a:br>
              <a:rPr lang="en-US" sz="2500" b="1" dirty="0">
                <a:latin typeface="+mn-lt"/>
              </a:rPr>
            </a:br>
            <a:r>
              <a:rPr lang="en-US" sz="2500" dirty="0"/>
              <a:t>What is the Nurse Licensure Compact?</a:t>
            </a:r>
            <a:br>
              <a:rPr lang="en-US" sz="2500" dirty="0"/>
            </a:br>
            <a:endParaRPr lang="en-US" sz="2500" b="1" dirty="0">
              <a:latin typeface="+mn-lt"/>
            </a:endParaRPr>
          </a:p>
        </p:txBody>
      </p:sp>
      <p:pic>
        <p:nvPicPr>
          <p:cNvPr id="12" name="Picture 11">
            <a:extLst>
              <a:ext uri="{FF2B5EF4-FFF2-40B4-BE49-F238E27FC236}">
                <a16:creationId xmlns:a16="http://schemas.microsoft.com/office/drawing/2014/main" id="{2CB3E4E6-9DD3-D24C-8743-6B6430FA46AA}"/>
              </a:ext>
            </a:extLst>
          </p:cNvPr>
          <p:cNvPicPr>
            <a:picLocks noChangeAspect="1"/>
          </p:cNvPicPr>
          <p:nvPr/>
        </p:nvPicPr>
        <p:blipFill rotWithShape="1">
          <a:blip r:embed="rId2"/>
          <a:srcRect b="2200"/>
          <a:stretch/>
        </p:blipFill>
        <p:spPr>
          <a:xfrm>
            <a:off x="20" y="10"/>
            <a:ext cx="12191980" cy="3994473"/>
          </a:xfrm>
          <a:prstGeom prst="rect">
            <a:avLst/>
          </a:prstGeom>
        </p:spPr>
      </p:pic>
      <p:sp>
        <p:nvSpPr>
          <p:cNvPr id="21" name="Rectangle 20">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9C05DC6B-F2D7-BC00-6504-CC1488496FB1}"/>
              </a:ext>
            </a:extLst>
          </p:cNvPr>
          <p:cNvSpPr>
            <a:spLocks noGrp="1"/>
          </p:cNvSpPr>
          <p:nvPr>
            <p:ph idx="1"/>
          </p:nvPr>
        </p:nvSpPr>
        <p:spPr>
          <a:xfrm>
            <a:off x="5295826" y="4495466"/>
            <a:ext cx="6061022" cy="1536192"/>
          </a:xfrm>
        </p:spPr>
        <p:txBody>
          <a:bodyPr anchor="ctr">
            <a:normAutofit/>
          </a:bodyPr>
          <a:lstStyle/>
          <a:p>
            <a:pPr marL="0" indent="0">
              <a:buNone/>
            </a:pPr>
            <a:r>
              <a:rPr lang="en-US" sz="1800" dirty="0"/>
              <a:t>The Nurse Licensure Compact (NLC) allows a nurse to have one multistate license with the ability to practice in their home state </a:t>
            </a:r>
            <a:r>
              <a:rPr lang="en-US" sz="1800" b="1" dirty="0"/>
              <a:t>and other compact states</a:t>
            </a:r>
            <a:r>
              <a:rPr lang="en-US" sz="1800" dirty="0"/>
              <a:t>.</a:t>
            </a:r>
          </a:p>
        </p:txBody>
      </p:sp>
    </p:spTree>
    <p:extLst>
      <p:ext uri="{BB962C8B-B14F-4D97-AF65-F5344CB8AC3E}">
        <p14:creationId xmlns:p14="http://schemas.microsoft.com/office/powerpoint/2010/main" val="250638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C22BB8-878B-B88E-413B-B1E65321FCE8}"/>
              </a:ext>
            </a:extLst>
          </p:cNvPr>
          <p:cNvSpPr>
            <a:spLocks noGrp="1"/>
          </p:cNvSpPr>
          <p:nvPr>
            <p:ph type="title"/>
          </p:nvPr>
        </p:nvSpPr>
        <p:spPr>
          <a:xfrm>
            <a:off x="838200" y="1030144"/>
            <a:ext cx="10515600" cy="1325563"/>
          </a:xfrm>
        </p:spPr>
        <p:txBody>
          <a:bodyPr>
            <a:normAutofit fontScale="90000"/>
          </a:bodyPr>
          <a:lstStyle/>
          <a:p>
            <a:pPr algn="ctr"/>
            <a:r>
              <a:rPr lang="en-US" b="1" dirty="0">
                <a:latin typeface="+mn-lt"/>
              </a:rPr>
              <a:t>Nurse Licensure Compact</a:t>
            </a:r>
            <a:br>
              <a:rPr lang="en-US" b="1" dirty="0">
                <a:latin typeface="+mn-lt"/>
              </a:rPr>
            </a:br>
            <a:r>
              <a:rPr lang="en-US" dirty="0"/>
              <a:t>What is the difference between </a:t>
            </a:r>
            <a:br>
              <a:rPr lang="en-US" dirty="0"/>
            </a:br>
            <a:r>
              <a:rPr lang="en-US" u="sng" dirty="0"/>
              <a:t>contract labor </a:t>
            </a:r>
            <a:r>
              <a:rPr lang="en-US" dirty="0"/>
              <a:t>and </a:t>
            </a:r>
            <a:r>
              <a:rPr lang="en-US" u="sng" dirty="0"/>
              <a:t>compact licensure</a:t>
            </a:r>
            <a:r>
              <a:rPr lang="en-US" dirty="0"/>
              <a:t>?</a:t>
            </a:r>
            <a:br>
              <a:rPr lang="en-US" dirty="0"/>
            </a:br>
            <a:endParaRPr lang="en-US" b="1" dirty="0">
              <a:latin typeface="+mn-lt"/>
            </a:endParaRPr>
          </a:p>
        </p:txBody>
      </p:sp>
      <p:sp>
        <p:nvSpPr>
          <p:cNvPr id="8" name="Content Placeholder 7">
            <a:extLst>
              <a:ext uri="{FF2B5EF4-FFF2-40B4-BE49-F238E27FC236}">
                <a16:creationId xmlns:a16="http://schemas.microsoft.com/office/drawing/2014/main" id="{ACA55117-C5D6-0E36-9643-7F5FABBEEA5F}"/>
              </a:ext>
            </a:extLst>
          </p:cNvPr>
          <p:cNvSpPr>
            <a:spLocks noGrp="1"/>
          </p:cNvSpPr>
          <p:nvPr>
            <p:ph sz="half" idx="1"/>
          </p:nvPr>
        </p:nvSpPr>
        <p:spPr>
          <a:xfrm>
            <a:off x="470065" y="2704399"/>
            <a:ext cx="5181600" cy="4351338"/>
          </a:xfrm>
        </p:spPr>
        <p:txBody>
          <a:bodyPr>
            <a:normAutofit/>
          </a:bodyPr>
          <a:lstStyle/>
          <a:p>
            <a:r>
              <a:rPr lang="en-US" dirty="0"/>
              <a:t>The Nurse Licensure Compact </a:t>
            </a:r>
            <a:r>
              <a:rPr lang="en-US" b="1" dirty="0"/>
              <a:t>does not </a:t>
            </a:r>
            <a:r>
              <a:rPr lang="en-US" dirty="0"/>
              <a:t>encourage or assume use of contract/ travel RNs.</a:t>
            </a:r>
          </a:p>
          <a:p>
            <a:r>
              <a:rPr lang="en-US" dirty="0"/>
              <a:t>Contract labor involves the temporary use of travel RNs. </a:t>
            </a:r>
          </a:p>
          <a:p>
            <a:r>
              <a:rPr lang="en-US" dirty="0"/>
              <a:t>Contract labor is used as a last resort to fill vacancies, lessen critical needs, and maintain access to health care services.</a:t>
            </a:r>
          </a:p>
        </p:txBody>
      </p:sp>
      <p:sp>
        <p:nvSpPr>
          <p:cNvPr id="7" name="Text Placeholder 6">
            <a:extLst>
              <a:ext uri="{FF2B5EF4-FFF2-40B4-BE49-F238E27FC236}">
                <a16:creationId xmlns:a16="http://schemas.microsoft.com/office/drawing/2014/main" id="{80E15281-56D8-E08D-8900-12A3F88805B8}"/>
              </a:ext>
            </a:extLst>
          </p:cNvPr>
          <p:cNvSpPr>
            <a:spLocks noGrp="1"/>
          </p:cNvSpPr>
          <p:nvPr>
            <p:ph sz="half" idx="2"/>
          </p:nvPr>
        </p:nvSpPr>
        <p:spPr>
          <a:xfrm>
            <a:off x="6540335" y="2704399"/>
            <a:ext cx="5181600" cy="4351338"/>
          </a:xfrm>
        </p:spPr>
        <p:txBody>
          <a:bodyPr anchor="t">
            <a:normAutofit/>
          </a:bodyPr>
          <a:lstStyle/>
          <a:p>
            <a:r>
              <a:rPr lang="en-US" dirty="0"/>
              <a:t>The </a:t>
            </a:r>
            <a:r>
              <a:rPr lang="en-US" i="1" dirty="0"/>
              <a:t>Nurse Licensure Compact </a:t>
            </a:r>
            <a:r>
              <a:rPr lang="en-US" dirty="0"/>
              <a:t>allows greater mobility for nurses, including agency nurses or contract labor, and therefore more timely access to workforce.</a:t>
            </a:r>
          </a:p>
        </p:txBody>
      </p:sp>
      <p:pic>
        <p:nvPicPr>
          <p:cNvPr id="1026" name="Picture 2" descr="Enhanced Nurse Licensure Compact">
            <a:extLst>
              <a:ext uri="{FF2B5EF4-FFF2-40B4-BE49-F238E27FC236}">
                <a16:creationId xmlns:a16="http://schemas.microsoft.com/office/drawing/2014/main" id="{B45CE223-0F8B-7449-40EE-E63D2D9B26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723"/>
          <a:stretch/>
        </p:blipFill>
        <p:spPr bwMode="auto">
          <a:xfrm>
            <a:off x="6862751" y="5223018"/>
            <a:ext cx="4536767"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12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928A8E-1FBA-F1DF-503D-6CCBACB7658E}"/>
              </a:ext>
            </a:extLst>
          </p:cNvPr>
          <p:cNvSpPr>
            <a:spLocks noGrp="1"/>
          </p:cNvSpPr>
          <p:nvPr>
            <p:ph type="title"/>
          </p:nvPr>
        </p:nvSpPr>
        <p:spPr/>
        <p:txBody>
          <a:bodyPr/>
          <a:lstStyle/>
          <a:p>
            <a:pPr algn="ctr"/>
            <a:r>
              <a:rPr lang="en-US" b="1" dirty="0">
                <a:latin typeface="+mn-lt"/>
              </a:rPr>
              <a:t>What are the Benefits of NLC?</a:t>
            </a:r>
          </a:p>
        </p:txBody>
      </p:sp>
      <p:graphicFrame>
        <p:nvGraphicFramePr>
          <p:cNvPr id="10" name="Content Placeholder 7">
            <a:extLst>
              <a:ext uri="{FF2B5EF4-FFF2-40B4-BE49-F238E27FC236}">
                <a16:creationId xmlns:a16="http://schemas.microsoft.com/office/drawing/2014/main" id="{BAECF4F1-AD7D-136C-7A71-CEBA91101847}"/>
              </a:ext>
            </a:extLst>
          </p:cNvPr>
          <p:cNvGraphicFramePr>
            <a:graphicFrameLocks noGrp="1"/>
          </p:cNvGraphicFramePr>
          <p:nvPr>
            <p:ph idx="1"/>
            <p:extLst>
              <p:ext uri="{D42A27DB-BD31-4B8C-83A1-F6EECF244321}">
                <p14:modId xmlns:p14="http://schemas.microsoft.com/office/powerpoint/2010/main" val="34893070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356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E0846-C8BF-3CFB-7F2B-CE3AC1EB403D}"/>
              </a:ext>
            </a:extLst>
          </p:cNvPr>
          <p:cNvSpPr>
            <a:spLocks noGrp="1"/>
          </p:cNvSpPr>
          <p:nvPr>
            <p:ph type="title"/>
          </p:nvPr>
        </p:nvSpPr>
        <p:spPr>
          <a:xfrm>
            <a:off x="9267909" y="2023110"/>
            <a:ext cx="2469624" cy="2846070"/>
          </a:xfrm>
        </p:spPr>
        <p:txBody>
          <a:bodyPr vert="horz" lIns="91440" tIns="45720" rIns="91440" bIns="45720" rtlCol="0" anchor="ctr">
            <a:normAutofit/>
          </a:bodyPr>
          <a:lstStyle/>
          <a:p>
            <a:pPr algn="ctr"/>
            <a:r>
              <a:rPr lang="en-US" sz="3700" b="1" kern="1200">
                <a:solidFill>
                  <a:schemeClr val="tx1"/>
                </a:solidFill>
                <a:latin typeface="+mn-lt"/>
                <a:ea typeface="+mj-ea"/>
                <a:cs typeface="+mj-cs"/>
              </a:rPr>
              <a:t>Where is the Nurse Licensure Compact Enacted?</a:t>
            </a:r>
            <a:endParaRPr lang="en-US" sz="3700" b="1" kern="1200" dirty="0">
              <a:solidFill>
                <a:schemeClr val="tx1"/>
              </a:solidFill>
              <a:latin typeface="+mn-lt"/>
              <a:ea typeface="+mj-ea"/>
              <a:cs typeface="+mj-cs"/>
            </a:endParaRPr>
          </a:p>
        </p:txBody>
      </p:sp>
      <p:sp>
        <p:nvSpPr>
          <p:cNvPr id="29" name="Rectangle 2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6718CD-39EC-4875-D7CD-4390AC6FE4C9}"/>
              </a:ext>
            </a:extLst>
          </p:cNvPr>
          <p:cNvPicPr>
            <a:picLocks noChangeAspect="1"/>
          </p:cNvPicPr>
          <p:nvPr/>
        </p:nvPicPr>
        <p:blipFill>
          <a:blip r:embed="rId2"/>
          <a:stretch>
            <a:fillRect/>
          </a:stretch>
        </p:blipFill>
        <p:spPr>
          <a:xfrm>
            <a:off x="909638" y="637857"/>
            <a:ext cx="6867525" cy="5581650"/>
          </a:xfrm>
          <a:prstGeom prst="rect">
            <a:avLst/>
          </a:prstGeom>
        </p:spPr>
      </p:pic>
    </p:spTree>
    <p:extLst>
      <p:ext uri="{BB962C8B-B14F-4D97-AF65-F5344CB8AC3E}">
        <p14:creationId xmlns:p14="http://schemas.microsoft.com/office/powerpoint/2010/main" val="1076753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E8DD98-C889-684B-84E5-E200B3DB3AE6}"/>
              </a:ext>
            </a:extLst>
          </p:cNvPr>
          <p:cNvSpPr>
            <a:spLocks noGrp="1"/>
          </p:cNvSpPr>
          <p:nvPr>
            <p:ph type="title"/>
          </p:nvPr>
        </p:nvSpPr>
        <p:spPr>
          <a:xfrm>
            <a:off x="4762869" y="2766218"/>
            <a:ext cx="2778711" cy="1325563"/>
          </a:xfrm>
        </p:spPr>
        <p:txBody>
          <a:bodyPr>
            <a:normAutofit fontScale="90000"/>
          </a:bodyPr>
          <a:lstStyle/>
          <a:p>
            <a:pPr algn="ctr"/>
            <a:r>
              <a:rPr lang="en-US" b="1" dirty="0">
                <a:latin typeface="+mn-lt"/>
              </a:rPr>
              <a:t>The Driver’s License Comparison</a:t>
            </a:r>
          </a:p>
        </p:txBody>
      </p:sp>
      <p:graphicFrame>
        <p:nvGraphicFramePr>
          <p:cNvPr id="10" name="Table 10">
            <a:extLst>
              <a:ext uri="{FF2B5EF4-FFF2-40B4-BE49-F238E27FC236}">
                <a16:creationId xmlns:a16="http://schemas.microsoft.com/office/drawing/2014/main" id="{A6F386C7-4C4E-B2E6-EF22-4AF4E086BE69}"/>
              </a:ext>
            </a:extLst>
          </p:cNvPr>
          <p:cNvGraphicFramePr>
            <a:graphicFrameLocks noGrp="1"/>
          </p:cNvGraphicFramePr>
          <p:nvPr>
            <p:ph sz="half" idx="2"/>
            <p:extLst>
              <p:ext uri="{D42A27DB-BD31-4B8C-83A1-F6EECF244321}">
                <p14:modId xmlns:p14="http://schemas.microsoft.com/office/powerpoint/2010/main" val="4000307345"/>
              </p:ext>
            </p:extLst>
          </p:nvPr>
        </p:nvGraphicFramePr>
        <p:xfrm>
          <a:off x="182840" y="193040"/>
          <a:ext cx="4433548" cy="5008880"/>
        </p:xfrm>
        <a:graphic>
          <a:graphicData uri="http://schemas.openxmlformats.org/drawingml/2006/table">
            <a:tbl>
              <a:tblPr firstRow="1" bandRow="1">
                <a:tableStyleId>{5C22544A-7EE6-4342-B048-85BDC9FD1C3A}</a:tableStyleId>
              </a:tblPr>
              <a:tblGrid>
                <a:gridCol w="4433548">
                  <a:extLst>
                    <a:ext uri="{9D8B030D-6E8A-4147-A177-3AD203B41FA5}">
                      <a16:colId xmlns:a16="http://schemas.microsoft.com/office/drawing/2014/main" val="2448489996"/>
                    </a:ext>
                  </a:extLst>
                </a:gridCol>
              </a:tblGrid>
              <a:tr h="370840">
                <a:tc>
                  <a:txBody>
                    <a:bodyPr/>
                    <a:lstStyle/>
                    <a:p>
                      <a:pPr algn="ctr"/>
                      <a:r>
                        <a:rPr lang="en-US" sz="1600" dirty="0"/>
                        <a:t>Driver’s License Compact</a:t>
                      </a:r>
                    </a:p>
                  </a:txBody>
                  <a:tcPr/>
                </a:tc>
                <a:extLst>
                  <a:ext uri="{0D108BD9-81ED-4DB2-BD59-A6C34878D82A}">
                    <a16:rowId xmlns:a16="http://schemas.microsoft.com/office/drawing/2014/main" val="252340162"/>
                  </a:ext>
                </a:extLst>
              </a:tr>
              <a:tr h="370840">
                <a:tc>
                  <a:txBody>
                    <a:bodyPr/>
                    <a:lstStyle/>
                    <a:p>
                      <a:pPr marL="285750" indent="-285750">
                        <a:buFont typeface="Wingdings" panose="05000000000000000000" pitchFamily="2" charset="2"/>
                        <a:buChar char="ü"/>
                      </a:pPr>
                      <a:r>
                        <a:rPr lang="en-US" sz="1600" dirty="0"/>
                        <a:t>Issued in your primary state of residence</a:t>
                      </a:r>
                    </a:p>
                  </a:txBody>
                  <a:tcPr/>
                </a:tc>
                <a:extLst>
                  <a:ext uri="{0D108BD9-81ED-4DB2-BD59-A6C34878D82A}">
                    <a16:rowId xmlns:a16="http://schemas.microsoft.com/office/drawing/2014/main" val="2414853871"/>
                  </a:ext>
                </a:extLst>
              </a:tr>
              <a:tr h="370840">
                <a:tc>
                  <a:txBody>
                    <a:bodyPr/>
                    <a:lstStyle/>
                    <a:p>
                      <a:pPr marL="285750" indent="-285750">
                        <a:buFont typeface="Wingdings" panose="05000000000000000000" pitchFamily="2" charset="2"/>
                        <a:buChar char="ü"/>
                      </a:pPr>
                      <a:r>
                        <a:rPr lang="en-US" sz="1600" dirty="0"/>
                        <a:t>When driving in other states, you must know and obey that state’s laws (rules of the road)</a:t>
                      </a:r>
                    </a:p>
                  </a:txBody>
                  <a:tcPr/>
                </a:tc>
                <a:extLst>
                  <a:ext uri="{0D108BD9-81ED-4DB2-BD59-A6C34878D82A}">
                    <a16:rowId xmlns:a16="http://schemas.microsoft.com/office/drawing/2014/main" val="1540170678"/>
                  </a:ext>
                </a:extLst>
              </a:tr>
              <a:tr h="370840">
                <a:tc>
                  <a:txBody>
                    <a:bodyPr/>
                    <a:lstStyle/>
                    <a:p>
                      <a:pPr marL="285750" indent="-285750">
                        <a:buFont typeface="Wingdings" panose="05000000000000000000" pitchFamily="2" charset="2"/>
                        <a:buChar char="ü"/>
                      </a:pPr>
                      <a:r>
                        <a:rPr lang="en-US" sz="1600" dirty="0"/>
                        <a:t>While driving in other states, if you violate the state’s law, the state can remove your driving privileges in that state.</a:t>
                      </a:r>
                    </a:p>
                  </a:txBody>
                  <a:tcPr/>
                </a:tc>
                <a:extLst>
                  <a:ext uri="{0D108BD9-81ED-4DB2-BD59-A6C34878D82A}">
                    <a16:rowId xmlns:a16="http://schemas.microsoft.com/office/drawing/2014/main" val="693795078"/>
                  </a:ext>
                </a:extLst>
              </a:tr>
              <a:tr h="370840">
                <a:tc>
                  <a:txBody>
                    <a:bodyPr/>
                    <a:lstStyle/>
                    <a:p>
                      <a:pPr marL="285750" indent="-285750">
                        <a:buFont typeface="Wingdings" panose="05000000000000000000" pitchFamily="2" charset="2"/>
                        <a:buChar char="ü"/>
                      </a:pPr>
                      <a:r>
                        <a:rPr lang="en-US" sz="1600" dirty="0"/>
                        <a:t>When you change your primary state of residence (move), you need to apply to that State’s driver's license.  You can drive on your former license for a certain number of days.  The former license then becomes invalid.</a:t>
                      </a:r>
                    </a:p>
                  </a:txBody>
                  <a:tcPr/>
                </a:tc>
                <a:extLst>
                  <a:ext uri="{0D108BD9-81ED-4DB2-BD59-A6C34878D82A}">
                    <a16:rowId xmlns:a16="http://schemas.microsoft.com/office/drawing/2014/main" val="274777318"/>
                  </a:ext>
                </a:extLst>
              </a:tr>
              <a:tr h="370840">
                <a:tc>
                  <a:txBody>
                    <a:bodyPr/>
                    <a:lstStyle/>
                    <a:p>
                      <a:pPr marL="285750" indent="-285750">
                        <a:buFont typeface="Wingdings" panose="05000000000000000000" pitchFamily="2" charset="2"/>
                        <a:buChar char="ü"/>
                      </a:pPr>
                      <a:r>
                        <a:rPr lang="en-US" sz="1600" dirty="0"/>
                        <a:t>While driving in other states, if you violate the state’s laws and the state takes disciplinary action, it is reported to the state that issued your license (where you reside).  Most home states can take the same action as if you committed the violation in your home state.</a:t>
                      </a:r>
                    </a:p>
                  </a:txBody>
                  <a:tcPr/>
                </a:tc>
                <a:extLst>
                  <a:ext uri="{0D108BD9-81ED-4DB2-BD59-A6C34878D82A}">
                    <a16:rowId xmlns:a16="http://schemas.microsoft.com/office/drawing/2014/main" val="2519550858"/>
                  </a:ext>
                </a:extLst>
              </a:tr>
            </a:tbl>
          </a:graphicData>
        </a:graphic>
      </p:graphicFrame>
      <p:graphicFrame>
        <p:nvGraphicFramePr>
          <p:cNvPr id="15" name="Table 10">
            <a:extLst>
              <a:ext uri="{FF2B5EF4-FFF2-40B4-BE49-F238E27FC236}">
                <a16:creationId xmlns:a16="http://schemas.microsoft.com/office/drawing/2014/main" id="{0BCAE62C-D051-CCD7-7185-E9081CB9009D}"/>
              </a:ext>
            </a:extLst>
          </p:cNvPr>
          <p:cNvGraphicFramePr>
            <a:graphicFrameLocks/>
          </p:cNvGraphicFramePr>
          <p:nvPr>
            <p:extLst>
              <p:ext uri="{D42A27DB-BD31-4B8C-83A1-F6EECF244321}">
                <p14:modId xmlns:p14="http://schemas.microsoft.com/office/powerpoint/2010/main" val="2502494006"/>
              </p:ext>
            </p:extLst>
          </p:nvPr>
        </p:nvGraphicFramePr>
        <p:xfrm>
          <a:off x="7688061" y="193040"/>
          <a:ext cx="4232569" cy="6471920"/>
        </p:xfrm>
        <a:graphic>
          <a:graphicData uri="http://schemas.openxmlformats.org/drawingml/2006/table">
            <a:tbl>
              <a:tblPr firstRow="1" bandRow="1">
                <a:tableStyleId>{5C22544A-7EE6-4342-B048-85BDC9FD1C3A}</a:tableStyleId>
              </a:tblPr>
              <a:tblGrid>
                <a:gridCol w="4232569">
                  <a:extLst>
                    <a:ext uri="{9D8B030D-6E8A-4147-A177-3AD203B41FA5}">
                      <a16:colId xmlns:a16="http://schemas.microsoft.com/office/drawing/2014/main" val="2448489996"/>
                    </a:ext>
                  </a:extLst>
                </a:gridCol>
              </a:tblGrid>
              <a:tr h="370840">
                <a:tc>
                  <a:txBody>
                    <a:bodyPr/>
                    <a:lstStyle/>
                    <a:p>
                      <a:pPr algn="ctr"/>
                      <a:r>
                        <a:rPr lang="en-US" sz="1600" dirty="0"/>
                        <a:t>Nurse License Compact</a:t>
                      </a:r>
                    </a:p>
                  </a:txBody>
                  <a:tcPr/>
                </a:tc>
                <a:extLst>
                  <a:ext uri="{0D108BD9-81ED-4DB2-BD59-A6C34878D82A}">
                    <a16:rowId xmlns:a16="http://schemas.microsoft.com/office/drawing/2014/main" val="25234016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t>Issued in your primary state of residence</a:t>
                      </a:r>
                    </a:p>
                  </a:txBody>
                  <a:tcPr/>
                </a:tc>
                <a:extLst>
                  <a:ext uri="{0D108BD9-81ED-4DB2-BD59-A6C34878D82A}">
                    <a16:rowId xmlns:a16="http://schemas.microsoft.com/office/drawing/2014/main" val="2414853871"/>
                  </a:ext>
                </a:extLst>
              </a:tr>
              <a:tr h="370840">
                <a:tc>
                  <a:txBody>
                    <a:bodyPr/>
                    <a:lstStyle/>
                    <a:p>
                      <a:pPr marL="285750" indent="-285750">
                        <a:buFont typeface="Wingdings" panose="05000000000000000000" pitchFamily="2" charset="2"/>
                        <a:buChar char="ü"/>
                      </a:pPr>
                      <a:r>
                        <a:rPr lang="en-US" sz="1600" dirty="0"/>
                        <a:t>When practicing other states you must know and obey that state’s laws (Nurse Practice Act)</a:t>
                      </a:r>
                    </a:p>
                  </a:txBody>
                  <a:tcPr/>
                </a:tc>
                <a:extLst>
                  <a:ext uri="{0D108BD9-81ED-4DB2-BD59-A6C34878D82A}">
                    <a16:rowId xmlns:a16="http://schemas.microsoft.com/office/drawing/2014/main" val="1540170678"/>
                  </a:ext>
                </a:extLst>
              </a:tr>
              <a:tr h="370840">
                <a:tc>
                  <a:txBody>
                    <a:bodyPr/>
                    <a:lstStyle/>
                    <a:p>
                      <a:pPr marL="285750" indent="-285750">
                        <a:buFont typeface="Wingdings" panose="05000000000000000000" pitchFamily="2" charset="2"/>
                        <a:buChar char="ü"/>
                      </a:pPr>
                      <a:r>
                        <a:rPr lang="en-US" sz="1600" dirty="0"/>
                        <a:t>While practicing in other states, if you violate the state’s laws, the state can remove your practice privileges in that state.</a:t>
                      </a:r>
                    </a:p>
                  </a:txBody>
                  <a:tcPr/>
                </a:tc>
                <a:extLst>
                  <a:ext uri="{0D108BD9-81ED-4DB2-BD59-A6C34878D82A}">
                    <a16:rowId xmlns:a16="http://schemas.microsoft.com/office/drawing/2014/main" val="274777318"/>
                  </a:ext>
                </a:extLst>
              </a:tr>
              <a:tr h="370840">
                <a:tc>
                  <a:txBody>
                    <a:bodyPr/>
                    <a:lstStyle/>
                    <a:p>
                      <a:pPr marL="285750" indent="-285750">
                        <a:buFont typeface="Wingdings" panose="05000000000000000000" pitchFamily="2" charset="2"/>
                        <a:buChar char="ü"/>
                      </a:pPr>
                      <a:r>
                        <a:rPr lang="en-US" sz="1600" dirty="0"/>
                        <a:t>When your change your primary state of residence (move) to another compact state, you need to apply for that state’s nursing license.  You should apply immediately as there is no grace period.  You can only practice on your former multistate license until you are issued your new multistate license from your new PSOR.  The former license then becomes invalid.</a:t>
                      </a:r>
                    </a:p>
                  </a:txBody>
                  <a:tcPr/>
                </a:tc>
                <a:extLst>
                  <a:ext uri="{0D108BD9-81ED-4DB2-BD59-A6C34878D82A}">
                    <a16:rowId xmlns:a16="http://schemas.microsoft.com/office/drawing/2014/main" val="251955085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t>While driving in other states, if you violate the state’s laws and the state takes disciplinary action, it is reported to the state that issued your license (where you reside).  Most home states can take the same action as if you committed the violation in your home state.</a:t>
                      </a:r>
                    </a:p>
                  </a:txBody>
                  <a:tcPr/>
                </a:tc>
                <a:extLst>
                  <a:ext uri="{0D108BD9-81ED-4DB2-BD59-A6C34878D82A}">
                    <a16:rowId xmlns:a16="http://schemas.microsoft.com/office/drawing/2014/main" val="1258195493"/>
                  </a:ext>
                </a:extLst>
              </a:tr>
            </a:tbl>
          </a:graphicData>
        </a:graphic>
      </p:graphicFrame>
      <p:pic>
        <p:nvPicPr>
          <p:cNvPr id="18" name="Picture 17">
            <a:extLst>
              <a:ext uri="{FF2B5EF4-FFF2-40B4-BE49-F238E27FC236}">
                <a16:creationId xmlns:a16="http://schemas.microsoft.com/office/drawing/2014/main" id="{3174A005-2DF8-5683-296B-983C4B56FE78}"/>
              </a:ext>
            </a:extLst>
          </p:cNvPr>
          <p:cNvPicPr>
            <a:picLocks noChangeAspect="1"/>
          </p:cNvPicPr>
          <p:nvPr/>
        </p:nvPicPr>
        <p:blipFill>
          <a:blip r:embed="rId2"/>
          <a:stretch>
            <a:fillRect/>
          </a:stretch>
        </p:blipFill>
        <p:spPr>
          <a:xfrm>
            <a:off x="4949404" y="454164"/>
            <a:ext cx="2405641" cy="1631272"/>
          </a:xfrm>
          <a:prstGeom prst="rect">
            <a:avLst/>
          </a:prstGeom>
        </p:spPr>
      </p:pic>
      <p:pic>
        <p:nvPicPr>
          <p:cNvPr id="19" name="Picture 18">
            <a:extLst>
              <a:ext uri="{FF2B5EF4-FFF2-40B4-BE49-F238E27FC236}">
                <a16:creationId xmlns:a16="http://schemas.microsoft.com/office/drawing/2014/main" id="{CA2B0281-2E57-1222-13D0-504BD864DE9F}"/>
              </a:ext>
            </a:extLst>
          </p:cNvPr>
          <p:cNvPicPr>
            <a:picLocks noChangeAspect="1"/>
          </p:cNvPicPr>
          <p:nvPr/>
        </p:nvPicPr>
        <p:blipFill>
          <a:blip r:embed="rId3"/>
          <a:stretch>
            <a:fillRect/>
          </a:stretch>
        </p:blipFill>
        <p:spPr>
          <a:xfrm>
            <a:off x="5080662" y="4521835"/>
            <a:ext cx="2143125" cy="2143125"/>
          </a:xfrm>
          <a:prstGeom prst="rect">
            <a:avLst/>
          </a:prstGeom>
        </p:spPr>
      </p:pic>
    </p:spTree>
    <p:extLst>
      <p:ext uri="{BB962C8B-B14F-4D97-AF65-F5344CB8AC3E}">
        <p14:creationId xmlns:p14="http://schemas.microsoft.com/office/powerpoint/2010/main" val="305560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5BBDAC-3815-B0B0-EDEA-4192D9EA012D}"/>
              </a:ext>
            </a:extLst>
          </p:cNvPr>
          <p:cNvSpPr>
            <a:spLocks noGrp="1"/>
          </p:cNvSpPr>
          <p:nvPr>
            <p:ph type="title"/>
          </p:nvPr>
        </p:nvSpPr>
        <p:spPr>
          <a:xfrm>
            <a:off x="4965430" y="629268"/>
            <a:ext cx="6586491" cy="1286160"/>
          </a:xfrm>
        </p:spPr>
        <p:txBody>
          <a:bodyPr anchor="b">
            <a:normAutofit/>
          </a:bodyPr>
          <a:lstStyle/>
          <a:p>
            <a:pPr algn="ctr"/>
            <a:r>
              <a:rPr lang="en-US" sz="4100" b="1" dirty="0">
                <a:latin typeface="+mn-lt"/>
              </a:rPr>
              <a:t>Uniform Licensure Requirements</a:t>
            </a:r>
          </a:p>
        </p:txBody>
      </p:sp>
      <p:sp>
        <p:nvSpPr>
          <p:cNvPr id="6" name="Content Placeholder 5">
            <a:extLst>
              <a:ext uri="{FF2B5EF4-FFF2-40B4-BE49-F238E27FC236}">
                <a16:creationId xmlns:a16="http://schemas.microsoft.com/office/drawing/2014/main" id="{4CE0049A-2FF1-1048-41E6-F971F415061F}"/>
              </a:ext>
            </a:extLst>
          </p:cNvPr>
          <p:cNvSpPr>
            <a:spLocks noGrp="1"/>
          </p:cNvSpPr>
          <p:nvPr>
            <p:ph idx="1"/>
          </p:nvPr>
        </p:nvSpPr>
        <p:spPr>
          <a:xfrm>
            <a:off x="4965431" y="2238378"/>
            <a:ext cx="6586489" cy="4476746"/>
          </a:xfrm>
        </p:spPr>
        <p:txBody>
          <a:bodyPr>
            <a:normAutofit/>
          </a:bodyPr>
          <a:lstStyle/>
          <a:p>
            <a:pPr marL="514350" indent="-514350">
              <a:buFont typeface="+mj-lt"/>
              <a:buAutoNum type="arabicPeriod"/>
            </a:pPr>
            <a:r>
              <a:rPr lang="en-US" sz="1550" dirty="0"/>
              <a:t>Meets requirements for licensure in home state (PSOR)</a:t>
            </a:r>
          </a:p>
          <a:p>
            <a:pPr marL="514350" indent="-514350">
              <a:buFont typeface="+mj-lt"/>
              <a:buAutoNum type="arabicPeriod"/>
            </a:pPr>
            <a:r>
              <a:rPr lang="en-US" sz="1550" dirty="0"/>
              <a:t>a. Has graduated from a board-approved education program; OR</a:t>
            </a:r>
          </a:p>
          <a:p>
            <a:pPr marL="457200" lvl="1" indent="0">
              <a:buNone/>
            </a:pPr>
            <a:r>
              <a:rPr lang="en-US" sz="1550" dirty="0"/>
              <a:t> b. Has graduated from an international education program</a:t>
            </a:r>
          </a:p>
          <a:p>
            <a:pPr marL="514350" indent="-514350">
              <a:buFont typeface="+mj-lt"/>
              <a:buAutoNum type="arabicPeriod"/>
            </a:pPr>
            <a:r>
              <a:rPr lang="en-US" sz="1550" dirty="0"/>
              <a:t>Has passed English proficiency exam (as applicable)</a:t>
            </a:r>
          </a:p>
          <a:p>
            <a:pPr marL="514350" indent="-514350">
              <a:buFont typeface="+mj-lt"/>
              <a:buAutoNum type="arabicPeriod"/>
            </a:pPr>
            <a:r>
              <a:rPr lang="en-US" sz="1550" dirty="0"/>
              <a:t>Has passed an NCLEX or predecessor exam</a:t>
            </a:r>
          </a:p>
          <a:p>
            <a:pPr marL="514350" indent="-514350">
              <a:buFont typeface="+mj-lt"/>
              <a:buAutoNum type="arabicPeriod"/>
            </a:pPr>
            <a:r>
              <a:rPr lang="en-US" sz="1550" dirty="0"/>
              <a:t>Is eligible for or holds an active, unencumbered license (i.e., without active discipline</a:t>
            </a:r>
          </a:p>
          <a:p>
            <a:pPr marL="514350" indent="-514350">
              <a:buFont typeface="+mj-lt"/>
              <a:buAutoNum type="arabicPeriod"/>
            </a:pPr>
            <a:r>
              <a:rPr lang="en-US" sz="1550" dirty="0"/>
              <a:t>Has submitted to state and federal fingerprint-based background checks</a:t>
            </a:r>
          </a:p>
          <a:p>
            <a:pPr marL="514350" indent="-514350">
              <a:buFont typeface="+mj-lt"/>
              <a:buAutoNum type="arabicPeriod"/>
            </a:pPr>
            <a:r>
              <a:rPr lang="en-US" sz="1550" dirty="0"/>
              <a:t>Has not been convicted or found guilty, or has entered into an agreed disposition, of a felony offense under applicable state or federal crime law</a:t>
            </a:r>
          </a:p>
          <a:p>
            <a:pPr marL="514350" indent="-514350">
              <a:buFont typeface="+mj-lt"/>
              <a:buAutoNum type="arabicPeriod"/>
            </a:pPr>
            <a:r>
              <a:rPr lang="en-US" sz="1550" dirty="0"/>
              <a:t>Has no misdemeanor convictions related to the practice of nursing </a:t>
            </a:r>
          </a:p>
          <a:p>
            <a:pPr marL="514350" indent="-514350">
              <a:buFont typeface="+mj-lt"/>
              <a:buAutoNum type="arabicPeriod"/>
            </a:pPr>
            <a:r>
              <a:rPr lang="en-US" sz="1550" dirty="0"/>
              <a:t>Is not currently a participant in an alternative program</a:t>
            </a:r>
          </a:p>
          <a:p>
            <a:pPr marL="514350" indent="-514350">
              <a:buFont typeface="+mj-lt"/>
              <a:buAutoNum type="arabicPeriod"/>
            </a:pPr>
            <a:r>
              <a:rPr lang="en-US" sz="1550" dirty="0"/>
              <a:t>Is required to self-disclose current participation in an alterative program</a:t>
            </a:r>
          </a:p>
          <a:p>
            <a:pPr marL="514350" indent="-514350">
              <a:buFont typeface="+mj-lt"/>
              <a:buAutoNum type="arabicPeriod"/>
            </a:pPr>
            <a:r>
              <a:rPr lang="en-US" sz="1550" dirty="0"/>
              <a:t>Has a valid US Social Security Number</a:t>
            </a:r>
          </a:p>
        </p:txBody>
      </p:sp>
      <p:pic>
        <p:nvPicPr>
          <p:cNvPr id="7" name="Picture 6">
            <a:extLst>
              <a:ext uri="{FF2B5EF4-FFF2-40B4-BE49-F238E27FC236}">
                <a16:creationId xmlns:a16="http://schemas.microsoft.com/office/drawing/2014/main" id="{6B649730-6B6E-744A-39CD-2EE12BC19078}"/>
              </a:ext>
            </a:extLst>
          </p:cNvPr>
          <p:cNvPicPr>
            <a:picLocks noChangeAspect="1"/>
          </p:cNvPicPr>
          <p:nvPr/>
        </p:nvPicPr>
        <p:blipFill rotWithShape="1">
          <a:blip r:embed="rId2"/>
          <a:srcRect l="2976" r="24147"/>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156E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45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092C-548C-5DB7-6FAA-79B3728181DC}"/>
              </a:ext>
            </a:extLst>
          </p:cNvPr>
          <p:cNvSpPr>
            <a:spLocks noGrp="1"/>
          </p:cNvSpPr>
          <p:nvPr>
            <p:ph type="title"/>
          </p:nvPr>
        </p:nvSpPr>
        <p:spPr>
          <a:xfrm>
            <a:off x="838200" y="365125"/>
            <a:ext cx="10515600" cy="1325563"/>
          </a:xfrm>
        </p:spPr>
        <p:txBody>
          <a:bodyPr>
            <a:normAutofit/>
          </a:bodyPr>
          <a:lstStyle/>
          <a:p>
            <a:r>
              <a:rPr lang="en-US" sz="5400" b="1">
                <a:latin typeface="+mn-lt"/>
              </a:rPr>
              <a:t>Investigations &amp; Reciprocal Actions</a:t>
            </a:r>
          </a:p>
        </p:txBody>
      </p:sp>
      <p:sp>
        <p:nvSpPr>
          <p:cNvPr id="3079" name="Rectangle 3078">
            <a:extLst>
              <a:ext uri="{FF2B5EF4-FFF2-40B4-BE49-F238E27FC236}">
                <a16:creationId xmlns:a16="http://schemas.microsoft.com/office/drawing/2014/main" id="{0CB7503A-15F2-47F8-B11D-368073DB5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F1EAE142-8476-C3B7-8D9C-626568001A9C}"/>
              </a:ext>
            </a:extLst>
          </p:cNvPr>
          <p:cNvSpPr>
            <a:spLocks noGrp="1"/>
          </p:cNvSpPr>
          <p:nvPr>
            <p:ph idx="1"/>
          </p:nvPr>
        </p:nvSpPr>
        <p:spPr>
          <a:xfrm>
            <a:off x="840860" y="1825625"/>
            <a:ext cx="6717792" cy="4351338"/>
          </a:xfrm>
        </p:spPr>
        <p:txBody>
          <a:bodyPr>
            <a:normAutofit/>
          </a:bodyPr>
          <a:lstStyle/>
          <a:p>
            <a:r>
              <a:rPr lang="en-US" sz="2000" b="1" i="0">
                <a:effectLst/>
                <a:latin typeface="DIN Next"/>
              </a:rPr>
              <a:t>Sharing information between party states improves efficiency while encouraging a party state’s responsibility to protect the publics’ health and safety.</a:t>
            </a:r>
          </a:p>
          <a:p>
            <a:r>
              <a:rPr lang="en-US" sz="2000" b="0" i="0">
                <a:effectLst/>
                <a:latin typeface="DIN Next"/>
              </a:rPr>
              <a:t>A party state demonstrates cooperation with the Compact by facilitating the exchange of information between party states in the areas of nurse regulation, investigation and adverse actions.</a:t>
            </a:r>
          </a:p>
          <a:p>
            <a:r>
              <a:rPr lang="en-US" sz="2000" b="0" i="0">
                <a:effectLst/>
                <a:latin typeface="DIN Next"/>
              </a:rPr>
              <a:t>A state BON has the authority to take action against a licensee on the basis of another state’s licensure disciplinary action that implicates the individual’s ongoing ability and likelihood to practice professionally and safely. This retained jurisdictional authority, allowed by administrative law principles and case law, seeks to prevent the nurse from evading disciplinary action merely by fleeing the state.</a:t>
            </a:r>
          </a:p>
          <a:p>
            <a:endParaRPr lang="en-US" sz="2000"/>
          </a:p>
        </p:txBody>
      </p:sp>
      <p:pic>
        <p:nvPicPr>
          <p:cNvPr id="3074" name="Picture 2" descr="The BON discipline cascade - American Nurse">
            <a:extLst>
              <a:ext uri="{FF2B5EF4-FFF2-40B4-BE49-F238E27FC236}">
                <a16:creationId xmlns:a16="http://schemas.microsoft.com/office/drawing/2014/main" id="{1C8D9898-47D5-55C3-9D54-D1E312C759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16" r="10300" b="2"/>
          <a:stretch/>
        </p:blipFill>
        <p:spPr bwMode="auto">
          <a:xfrm>
            <a:off x="7976330" y="1825625"/>
            <a:ext cx="3374810"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49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7F5414A-7C41-F1C3-8D8B-17016536BFB3}"/>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4800" b="1" kern="1200" dirty="0">
                <a:solidFill>
                  <a:schemeClr val="tx1"/>
                </a:solidFill>
                <a:latin typeface="+mj-lt"/>
                <a:ea typeface="+mj-ea"/>
                <a:cs typeface="+mj-cs"/>
              </a:rPr>
              <a:t>What happens when nurses move from one state to another?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a:extLst>
              <a:ext uri="{FF2B5EF4-FFF2-40B4-BE49-F238E27FC236}">
                <a16:creationId xmlns:a16="http://schemas.microsoft.com/office/drawing/2014/main" id="{6DB20337-2997-2411-F0F5-C5549F76FD79}"/>
              </a:ext>
            </a:extLst>
          </p:cNvPr>
          <p:cNvPicPr>
            <a:picLocks noChangeAspect="1"/>
          </p:cNvPicPr>
          <p:nvPr/>
        </p:nvPicPr>
        <p:blipFill>
          <a:blip r:embed="rId2"/>
          <a:stretch>
            <a:fillRect/>
          </a:stretch>
        </p:blipFill>
        <p:spPr>
          <a:xfrm>
            <a:off x="4614256" y="564335"/>
            <a:ext cx="7461781" cy="5913460"/>
          </a:xfrm>
          <a:prstGeom prst="rect">
            <a:avLst/>
          </a:prstGeom>
        </p:spPr>
      </p:pic>
      <p:pic>
        <p:nvPicPr>
          <p:cNvPr id="8" name="Picture 7">
            <a:extLst>
              <a:ext uri="{FF2B5EF4-FFF2-40B4-BE49-F238E27FC236}">
                <a16:creationId xmlns:a16="http://schemas.microsoft.com/office/drawing/2014/main" id="{2815317C-75ED-8005-6E30-035D880BBFF2}"/>
              </a:ext>
            </a:extLst>
          </p:cNvPr>
          <p:cNvPicPr>
            <a:picLocks noChangeAspect="1"/>
          </p:cNvPicPr>
          <p:nvPr/>
        </p:nvPicPr>
        <p:blipFill>
          <a:blip r:embed="rId3"/>
          <a:stretch>
            <a:fillRect/>
          </a:stretch>
        </p:blipFill>
        <p:spPr>
          <a:xfrm>
            <a:off x="574556" y="4797732"/>
            <a:ext cx="1633538" cy="1707073"/>
          </a:xfrm>
          <a:prstGeom prst="rect">
            <a:avLst/>
          </a:prstGeom>
        </p:spPr>
      </p:pic>
    </p:spTree>
    <p:extLst>
      <p:ext uri="{BB962C8B-B14F-4D97-AF65-F5344CB8AC3E}">
        <p14:creationId xmlns:p14="http://schemas.microsoft.com/office/powerpoint/2010/main" val="4119678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7BF2CB0387FE43A1945B27F475B681" ma:contentTypeVersion="" ma:contentTypeDescription="Create a new document." ma:contentTypeScope="" ma:versionID="c4c7d59919035163796a7a63e99444c3">
  <xsd:schema xmlns:xsd="http://www.w3.org/2001/XMLSchema" xmlns:xs="http://www.w3.org/2001/XMLSchema" xmlns:p="http://schemas.microsoft.com/office/2006/metadata/properties" targetNamespace="http://schemas.microsoft.com/office/2006/metadata/properties" ma:root="true" ma:fieldsID="8051ad49ee3a4811ed0efdd12919ad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6E1CCD-3553-4673-BFA2-E5CE141D0853}"/>
</file>

<file path=customXml/itemProps2.xml><?xml version="1.0" encoding="utf-8"?>
<ds:datastoreItem xmlns:ds="http://schemas.openxmlformats.org/officeDocument/2006/customXml" ds:itemID="{C68F4A28-CA1E-43E0-B4CF-7E484A878ABB}"/>
</file>

<file path=customXml/itemProps3.xml><?xml version="1.0" encoding="utf-8"?>
<ds:datastoreItem xmlns:ds="http://schemas.openxmlformats.org/officeDocument/2006/customXml" ds:itemID="{14FE01A5-ED27-4E40-8D13-88928B2FB865}"/>
</file>

<file path=docProps/app.xml><?xml version="1.0" encoding="utf-8"?>
<Properties xmlns="http://schemas.openxmlformats.org/officeDocument/2006/extended-properties" xmlns:vt="http://schemas.openxmlformats.org/officeDocument/2006/docPropsVTypes">
  <TotalTime>4659</TotalTime>
  <Words>1261</Words>
  <Application>Microsoft Office PowerPoint</Application>
  <PresentationFormat>Widescreen</PresentationFormat>
  <Paragraphs>155</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DIN Next</vt:lpstr>
      <vt:lpstr>Wingdings</vt:lpstr>
      <vt:lpstr>Office Theme</vt:lpstr>
      <vt:lpstr>1_Office Theme</vt:lpstr>
      <vt:lpstr>Nurse Licensure Compact</vt:lpstr>
      <vt:lpstr>Nurse Licensure Compact What is the Nurse Licensure Compact? </vt:lpstr>
      <vt:lpstr>Nurse Licensure Compact What is the difference between  contract labor and compact licensure? </vt:lpstr>
      <vt:lpstr>What are the Benefits of NLC?</vt:lpstr>
      <vt:lpstr>Where is the Nurse Licensure Compact Enacted?</vt:lpstr>
      <vt:lpstr>The Driver’s License Comparison</vt:lpstr>
      <vt:lpstr>Uniform Licensure Requirements</vt:lpstr>
      <vt:lpstr>Investigations &amp; Reciprocal Actions</vt:lpstr>
      <vt:lpstr>What happens when nurses move from one state to another? </vt:lpstr>
      <vt:lpstr>Why Should RI Join the NLC?</vt:lpstr>
      <vt:lpstr>APPENDIX</vt:lpstr>
      <vt:lpstr>Current Nursing Workforce in RI</vt:lpstr>
      <vt:lpstr>NLC Supporters</vt:lpstr>
      <vt:lpstr>First Time NCLEX Test Takers: Local Market Intel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 Licensure Compact</dc:title>
  <dc:creator>Millette, Ara A</dc:creator>
  <cp:lastModifiedBy>Thomas H. OBrien</cp:lastModifiedBy>
  <cp:revision>5</cp:revision>
  <dcterms:created xsi:type="dcterms:W3CDTF">2023-03-03T14:28:54Z</dcterms:created>
  <dcterms:modified xsi:type="dcterms:W3CDTF">2023-03-07T16:27:01Z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0x010100697BF2CB0387FE43A1945B27F475B681</vt:lpwstr>
  </property>
</Properties>
</file>