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372" r:id="rId5"/>
    <p:sldId id="2145706953" r:id="rId6"/>
    <p:sldId id="2145706945" r:id="rId7"/>
    <p:sldId id="2145706947" r:id="rId8"/>
    <p:sldId id="2145706954" r:id="rId9"/>
    <p:sldId id="2145706946" r:id="rId10"/>
    <p:sldId id="2145706957" r:id="rId11"/>
    <p:sldId id="2145706959" r:id="rId12"/>
    <p:sldId id="2145706960" r:id="rId13"/>
    <p:sldId id="2145706961" r:id="rId14"/>
    <p:sldId id="2145706952" r:id="rId15"/>
    <p:sldId id="2145706951" r:id="rId16"/>
    <p:sldId id="214570695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nisimov, Priya" initials="AP" lastIdx="1" clrIdx="6"/>
  <p:cmAuthor id="1" name="Messick, Maria (GOV)" initials="MM(" lastIdx="2" clrIdx="0"/>
  <p:cmAuthor id="8" name="Annemarie Beardsworth" initials="" lastIdx="1" clrIdx="7"/>
  <p:cmAuthor id="2" name="Rosen, Kayla (OHHS)" initials="RK(" lastIdx="3" clrIdx="1"/>
  <p:cmAuthor id="3" name="Gill, Carrie (DOA)" initials="GC(" lastIdx="1" clrIdx="2"/>
  <p:cmAuthor id="4" name="Mihalakos, Alysia (RIDOH)" initials="MA(" lastIdx="8" clrIdx="3"/>
  <p:cmAuthor id="5" name="Schult, Catherine" initials="SC" lastIdx="8" clrIdx="4"/>
  <p:cmAuthor id="6" name="Morton, Mckenzie" initials="MM" lastIdx="25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153"/>
    <a:srgbClr val="1E497F"/>
    <a:srgbClr val="A247A3"/>
    <a:srgbClr val="FFC709"/>
    <a:srgbClr val="186276"/>
    <a:srgbClr val="99D9EA"/>
    <a:srgbClr val="283455"/>
    <a:srgbClr val="404040"/>
    <a:srgbClr val="8FBA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84091" autoAdjust="0"/>
  </p:normalViewPr>
  <p:slideViewPr>
    <p:cSldViewPr snapToGrid="0">
      <p:cViewPr varScale="1">
        <p:scale>
          <a:sx n="77" d="100"/>
          <a:sy n="77" d="100"/>
        </p:scale>
        <p:origin x="106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DE64C-7BA8-4594-9305-49406E280D48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EB7DE-9CCC-4265-923C-141166DD9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2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*2021 data are provisional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121.2% increase since 1998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CEB7DE-9CCC-4265-923C-141166DD9A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23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*2021 data are provisional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263% increase since 1998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CEB7DE-9CCC-4265-923C-141166DD9AC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20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*2021 data are provisional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CS: In 2020, RIDOH reported its first case of congenital syphilis since 2009, and before that 2004. In 2021, there was 1 case of syphilitic stillbirth reported.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CEB7DE-9CCC-4265-923C-141166DD9A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76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CEB7DE-9CCC-4265-923C-141166DD9AC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31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xmlns="" id="{25E961FD-291E-4942-B84C-5A716FDD430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" y="304799"/>
            <a:ext cx="11572875" cy="353872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xmlns="" id="{B7877920-6C8D-4802-81F7-DCDE19AEA2A6}"/>
              </a:ext>
            </a:extLst>
          </p:cNvPr>
          <p:cNvSpPr/>
          <p:nvPr userDrawn="1"/>
        </p:nvSpPr>
        <p:spPr>
          <a:xfrm>
            <a:off x="304800" y="4159116"/>
            <a:ext cx="8899100" cy="2386744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1">
            <a:extLst>
              <a:ext uri="{FF2B5EF4-FFF2-40B4-BE49-F238E27FC236}">
                <a16:creationId xmlns:a16="http://schemas.microsoft.com/office/drawing/2014/main" xmlns="" id="{AC6E8A01-1018-4AFE-A229-B735D9B018CB}"/>
              </a:ext>
            </a:extLst>
          </p:cNvPr>
          <p:cNvSpPr/>
          <p:nvPr userDrawn="1"/>
        </p:nvSpPr>
        <p:spPr>
          <a:xfrm>
            <a:off x="9526469" y="4159116"/>
            <a:ext cx="2351843" cy="2386744"/>
          </a:xfrm>
          <a:prstGeom prst="rect">
            <a:avLst/>
          </a:prstGeom>
          <a:solidFill>
            <a:srgbClr val="8FBA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3665694F-8DF2-4937-B609-8F95E25898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103271" y="5097963"/>
            <a:ext cx="1198238" cy="5090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7C450DC8-B6F7-403F-8C0C-54545608D944}"/>
              </a:ext>
            </a:extLst>
          </p:cNvPr>
          <p:cNvCxnSpPr/>
          <p:nvPr userDrawn="1"/>
        </p:nvCxnSpPr>
        <p:spPr>
          <a:xfrm>
            <a:off x="730471" y="5249772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534C59-34ED-4253-B5D0-0B6A3FABBF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2817" y="4399360"/>
            <a:ext cx="8266176" cy="701731"/>
          </a:xfrm>
        </p:spPr>
        <p:txBody>
          <a:bodyPr anchor="t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YOUR DECK’S 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55C329-DC2F-488E-861C-64EAB89C83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2817" y="5332289"/>
            <a:ext cx="8266176" cy="1069848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Deck’s sub-title goes here. Just make sure it doesn’t exceed two lines!</a:t>
            </a:r>
          </a:p>
        </p:txBody>
      </p:sp>
    </p:spTree>
    <p:extLst>
      <p:ext uri="{BB962C8B-B14F-4D97-AF65-F5344CB8AC3E}">
        <p14:creationId xmlns:p14="http://schemas.microsoft.com/office/powerpoint/2010/main" val="136955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11582400" cy="3703320"/>
          </a:xfrm>
        </p:spPr>
        <p:txBody>
          <a:bodyPr numCol="3" spcCol="914400"/>
          <a:lstStyle>
            <a:lvl1pPr marL="0" indent="0">
              <a:buNone/>
              <a:tabLst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388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B6A3415C-D4D1-40DF-AB43-2D88A58773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5975"/>
            <a:ext cx="11582400" cy="37052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3991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B6A3415C-D4D1-40DF-AB43-2D88A58773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5975"/>
            <a:ext cx="5543550" cy="37052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xmlns="" id="{94A30C68-45E3-466C-92E1-DBE369D97B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0602" y="2085975"/>
            <a:ext cx="5546598" cy="37052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302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 and Image on the R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5483352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2085974"/>
            <a:ext cx="5791200" cy="370331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15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 and Image on the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5483352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5483352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5483352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304800"/>
            <a:ext cx="5788152" cy="5486397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85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 and Image on the Righ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609909C-F8EB-4588-A2C4-BCA7B7D97A6C}"/>
              </a:ext>
            </a:extLst>
          </p:cNvPr>
          <p:cNvSpPr/>
          <p:nvPr userDrawn="1"/>
        </p:nvSpPr>
        <p:spPr>
          <a:xfrm>
            <a:off x="304800" y="304800"/>
            <a:ext cx="5791200" cy="54863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2574" y="724109"/>
            <a:ext cx="4736236" cy="123395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Use this box to bring in a key takeaway or summary into your slide. Do your best to keep things in three lines or less.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304800"/>
            <a:ext cx="5788152" cy="5486397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 and Image on the Lef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00800" y="2087878"/>
            <a:ext cx="5486400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2085974"/>
            <a:ext cx="5791200" cy="370331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31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 and Image on the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D344127-2D10-462E-BD53-FC4DACEC688C}"/>
              </a:ext>
            </a:extLst>
          </p:cNvPr>
          <p:cNvCxnSpPr/>
          <p:nvPr userDrawn="1"/>
        </p:nvCxnSpPr>
        <p:spPr>
          <a:xfrm>
            <a:off x="6483166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0A1710-2726-42C6-9D81-4D6BCAD745D9}"/>
              </a:ext>
            </a:extLst>
          </p:cNvPr>
          <p:cNvGrpSpPr/>
          <p:nvPr userDrawn="1"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778BDDE-986F-4E53-9F4F-0E8AFFCA9FFC}"/>
                </a:ext>
              </a:extLst>
            </p:cNvPr>
            <p:cNvSpPr/>
            <p:nvPr userDrawn="1"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xmlns="" id="{4BFC099E-3311-47EC-B4B5-CAC92C1104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7BFA5F38-50D2-4299-B38B-16FB0FA52D3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892E05C0-3DDB-47CE-B607-9C4D6D20A0B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8" y="172857"/>
            <a:ext cx="5486401" cy="701731"/>
          </a:xfrm>
        </p:spPr>
        <p:txBody>
          <a:bodyPr/>
          <a:lstStyle/>
          <a:p>
            <a:r>
              <a:rPr lang="en-US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031273"/>
            <a:ext cx="5486401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00800" y="2087878"/>
            <a:ext cx="5486400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5"/>
            <a:ext cx="5788152" cy="549049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96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s and Image on the Lef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D344127-2D10-462E-BD53-FC4DACEC688C}"/>
              </a:ext>
            </a:extLst>
          </p:cNvPr>
          <p:cNvCxnSpPr/>
          <p:nvPr userDrawn="1"/>
        </p:nvCxnSpPr>
        <p:spPr>
          <a:xfrm>
            <a:off x="6483166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0A1710-2726-42C6-9D81-4D6BCAD745D9}"/>
              </a:ext>
            </a:extLst>
          </p:cNvPr>
          <p:cNvGrpSpPr/>
          <p:nvPr userDrawn="1"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778BDDE-986F-4E53-9F4F-0E8AFFCA9FFC}"/>
                </a:ext>
              </a:extLst>
            </p:cNvPr>
            <p:cNvSpPr/>
            <p:nvPr userDrawn="1"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xmlns="" id="{4BFC099E-3311-47EC-B4B5-CAC92C1104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7BFA5F38-50D2-4299-B38B-16FB0FA52D3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892E05C0-3DDB-47CE-B607-9C4D6D20A0B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8" y="172857"/>
            <a:ext cx="5486401" cy="701731"/>
          </a:xfrm>
        </p:spPr>
        <p:txBody>
          <a:bodyPr/>
          <a:lstStyle/>
          <a:p>
            <a:r>
              <a:rPr lang="en-US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00798" y="1031273"/>
            <a:ext cx="5486401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5"/>
            <a:ext cx="5788152" cy="549049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42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D344127-2D10-462E-BD53-FC4DACEC688C}"/>
              </a:ext>
            </a:extLst>
          </p:cNvPr>
          <p:cNvCxnSpPr/>
          <p:nvPr userDrawn="1"/>
        </p:nvCxnSpPr>
        <p:spPr>
          <a:xfrm>
            <a:off x="387168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10A1710-2726-42C6-9D81-4D6BCAD745D9}"/>
              </a:ext>
            </a:extLst>
          </p:cNvPr>
          <p:cNvGrpSpPr/>
          <p:nvPr userDrawn="1"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778BDDE-986F-4E53-9F4F-0E8AFFCA9FFC}"/>
                </a:ext>
              </a:extLst>
            </p:cNvPr>
            <p:cNvSpPr/>
            <p:nvPr userDrawn="1"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xmlns="" id="{4BFC099E-3311-47EC-B4B5-CAC92C1104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7BFA5F38-50D2-4299-B38B-16FB0FA52D3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892E05C0-3DDB-47CE-B607-9C4D6D20A0B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5486401" cy="701731"/>
          </a:xfrm>
        </p:spPr>
        <p:txBody>
          <a:bodyPr/>
          <a:lstStyle/>
          <a:p>
            <a:r>
              <a:rPr lang="en-US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5486401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304805"/>
            <a:ext cx="5788152" cy="549049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5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xmlns="" id="{25E961FD-291E-4942-B84C-5A716FDD430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" y="304799"/>
            <a:ext cx="11572875" cy="353872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xmlns="" id="{B7877920-6C8D-4802-81F7-DCDE19AEA2A6}"/>
              </a:ext>
            </a:extLst>
          </p:cNvPr>
          <p:cNvSpPr/>
          <p:nvPr userDrawn="1"/>
        </p:nvSpPr>
        <p:spPr>
          <a:xfrm>
            <a:off x="2992323" y="4159116"/>
            <a:ext cx="8899100" cy="2386744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1">
            <a:extLst>
              <a:ext uri="{FF2B5EF4-FFF2-40B4-BE49-F238E27FC236}">
                <a16:creationId xmlns:a16="http://schemas.microsoft.com/office/drawing/2014/main" xmlns="" id="{AC6E8A01-1018-4AFE-A229-B735D9B018CB}"/>
              </a:ext>
            </a:extLst>
          </p:cNvPr>
          <p:cNvSpPr/>
          <p:nvPr userDrawn="1"/>
        </p:nvSpPr>
        <p:spPr>
          <a:xfrm>
            <a:off x="304800" y="4159116"/>
            <a:ext cx="2351843" cy="2386744"/>
          </a:xfrm>
          <a:prstGeom prst="rect">
            <a:avLst/>
          </a:prstGeom>
          <a:solidFill>
            <a:srgbClr val="8FBA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3665694F-8DF2-4937-B609-8F95E25898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81602" y="5097963"/>
            <a:ext cx="1198238" cy="5090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7C450DC8-B6F7-403F-8C0C-54545608D944}"/>
              </a:ext>
            </a:extLst>
          </p:cNvPr>
          <p:cNvCxnSpPr/>
          <p:nvPr userDrawn="1"/>
        </p:nvCxnSpPr>
        <p:spPr>
          <a:xfrm>
            <a:off x="3417994" y="5249772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534C59-34ED-4253-B5D0-0B6A3FABBF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10340" y="4399360"/>
            <a:ext cx="8266176" cy="701731"/>
          </a:xfrm>
        </p:spPr>
        <p:txBody>
          <a:bodyPr anchor="t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YOUR DECK’S 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55C329-DC2F-488E-861C-64EAB89C83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10340" y="5332289"/>
            <a:ext cx="8266176" cy="1069848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Your Deck’s sub-title goes here. Just make sure it doesn’t exceed two lines!</a:t>
            </a:r>
          </a:p>
        </p:txBody>
      </p:sp>
    </p:spTree>
    <p:extLst>
      <p:ext uri="{BB962C8B-B14F-4D97-AF65-F5344CB8AC3E}">
        <p14:creationId xmlns:p14="http://schemas.microsoft.com/office/powerpoint/2010/main" val="3104559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laceholder – Ful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4800" y="2085975"/>
            <a:ext cx="11582400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2466669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laceholder – Right Commentar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04801" y="2085975"/>
            <a:ext cx="6335696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782DA860-E44E-4BDF-8956-F8CFA5C417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49483" y="2261138"/>
            <a:ext cx="4533532" cy="33529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15074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laceholder – Left Commentar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551504" y="2085975"/>
            <a:ext cx="6335696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782DA860-E44E-4BDF-8956-F8CFA5C417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6320" y="2261138"/>
            <a:ext cx="4533532" cy="33529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8365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opics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608162" y="2085975"/>
            <a:ext cx="4279037" cy="370331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3247774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Top Cen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1923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299556"/>
            <a:ext cx="11582400" cy="70173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07101" y="2157972"/>
            <a:ext cx="9574750" cy="850392"/>
          </a:xfrm>
        </p:spPr>
        <p:txBody>
          <a:bodyPr>
            <a:noAutofit/>
          </a:bodyPr>
          <a:lstStyle>
            <a:lvl1pPr marL="0" indent="0" algn="ctr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1752" y="4456590"/>
            <a:ext cx="11585448" cy="13346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55823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Top Cen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66B9E84-EAB5-4256-B0FC-EBDD2DE11CAA}"/>
              </a:ext>
            </a:extLst>
          </p:cNvPr>
          <p:cNvSpPr/>
          <p:nvPr userDrawn="1"/>
        </p:nvSpPr>
        <p:spPr>
          <a:xfrm>
            <a:off x="0" y="0"/>
            <a:ext cx="12192000" cy="2476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5325" y="762000"/>
            <a:ext cx="10801350" cy="335723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325" y="4456590"/>
            <a:ext cx="10798302" cy="13346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7875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79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060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799"/>
            <a:ext cx="56388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xmlns="" id="{303E1A13-34E4-4FB7-BA52-BE2CBACDC9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48400" y="304799"/>
            <a:ext cx="56388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xmlns="" id="{E0F372CA-BA6E-4848-ACA8-D2B859CE96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04800" y="3200400"/>
            <a:ext cx="5638800" cy="2590800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xmlns="" id="{319E8062-8734-42E6-9356-0CE8EC4F549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48400" y="3200400"/>
            <a:ext cx="5638800" cy="2590800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825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6">
            <a:extLst>
              <a:ext uri="{FF2B5EF4-FFF2-40B4-BE49-F238E27FC236}">
                <a16:creationId xmlns:a16="http://schemas.microsoft.com/office/drawing/2014/main" xmlns="" id="{FD4F58E7-6674-4D6D-B28B-4FB4B152A9D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04801" y="3200400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xmlns="" id="{E5E5F7BD-6E72-44E3-8CFF-CC5897C0F48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67201" y="3200400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xmlns="" id="{9C170412-F504-4CF0-9253-A4F4151FF0F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229600" y="3200400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1" y="304799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xmlns="" id="{303E1A13-34E4-4FB7-BA52-BE2CBACDC9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67201" y="304799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xmlns="" id="{37B63177-0F26-4894-B6E8-CC20012E4DA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229600" y="304799"/>
            <a:ext cx="3657600" cy="2590799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770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0"/>
            <a:ext cx="5638800" cy="3524434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xmlns="" id="{303E1A13-34E4-4FB7-BA52-BE2CBACDC9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48400" y="304800"/>
            <a:ext cx="5638800" cy="3524434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28">
            <a:extLst>
              <a:ext uri="{FF2B5EF4-FFF2-40B4-BE49-F238E27FC236}">
                <a16:creationId xmlns:a16="http://schemas.microsoft.com/office/drawing/2014/main" xmlns="" id="{00F98947-48BE-4678-805E-54C7D3A5418A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A7458D1-E74D-4D21-9BE4-97F658C9ED21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B37699F4-DD53-46D4-8DD3-A8170FF960AE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EC51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xmlns="" id="{71123FAC-05A1-4CB3-B8EA-CF7C5BFA7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8BD7FE-5910-4840-9838-A66DCA5ABA9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0323D5-16CF-4643-8ED4-144A2183D006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And your transition’s sub-title can go here. This one can go up to three lines!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502E6161-959F-4D97-A425-DEBED66A1D2A}"/>
              </a:ext>
            </a:extLst>
          </p:cNvPr>
          <p:cNvSpPr/>
          <p:nvPr userDrawn="1"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D510F7FB-D9D5-4C19-B7C0-F200AACFA448}"/>
              </a:ext>
            </a:extLst>
          </p:cNvPr>
          <p:cNvSpPr/>
          <p:nvPr userDrawn="1"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939571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04996E4A-DE6D-42BD-BB7B-03B57C742AC7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0" y="2076451"/>
            <a:ext cx="12192000" cy="4781549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on the icons below to bring in a table, chart, smart art graphic, picture, web element, or video!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40684560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Picture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A432CEB-E94D-4E32-8096-487099229D75}"/>
              </a:ext>
            </a:extLst>
          </p:cNvPr>
          <p:cNvSpPr/>
          <p:nvPr userDrawn="1"/>
        </p:nvSpPr>
        <p:spPr>
          <a:xfrm>
            <a:off x="304801" y="6126480"/>
            <a:ext cx="11582400" cy="426715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xmlns="" id="{761A4763-A5A6-4B11-9347-6FC28EE3EC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818536" y="6181797"/>
            <a:ext cx="744012" cy="31608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ED48F25E-1505-49D6-B5A7-5BDD13962C08}"/>
              </a:ext>
            </a:extLst>
          </p:cNvPr>
          <p:cNvCxnSpPr>
            <a:cxnSpLocks/>
          </p:cNvCxnSpPr>
          <p:nvPr userDrawn="1"/>
        </p:nvCxnSpPr>
        <p:spPr>
          <a:xfrm>
            <a:off x="10490857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6076DCDB-6626-48FB-B9FA-282EC15462B1}"/>
              </a:ext>
            </a:extLst>
          </p:cNvPr>
          <p:cNvCxnSpPr>
            <a:cxnSpLocks/>
          </p:cNvCxnSpPr>
          <p:nvPr userDrawn="1"/>
        </p:nvCxnSpPr>
        <p:spPr>
          <a:xfrm>
            <a:off x="9523015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5B86-9506-4CE9-A86D-514C0868F0EB}" type="datetime1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52FC5AAE-3D9A-43D5-9205-F7B97E8DAA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800" y="304805"/>
            <a:ext cx="3657600" cy="349483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AFA37361-44B5-4488-B109-A62840EACE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67200" y="304805"/>
            <a:ext cx="3657600" cy="349483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EFDC6C9-DABB-483B-B96D-97224B50B3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304805"/>
            <a:ext cx="3657600" cy="349483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xmlns="" id="{05B292F9-7FD3-4226-9CB6-937617C853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" y="4098508"/>
            <a:ext cx="3657600" cy="172317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xmlns="" id="{7594F567-187D-4079-8719-D2AEA7A20E2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67200" y="4098508"/>
            <a:ext cx="3657600" cy="172317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xmlns="" id="{8697E9F4-C324-4115-9019-98FE38D323C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29600" y="4098508"/>
            <a:ext cx="3657600" cy="172317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87560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Pictur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A432CEB-E94D-4E32-8096-487099229D75}"/>
              </a:ext>
            </a:extLst>
          </p:cNvPr>
          <p:cNvSpPr/>
          <p:nvPr userDrawn="1"/>
        </p:nvSpPr>
        <p:spPr>
          <a:xfrm>
            <a:off x="304801" y="6126480"/>
            <a:ext cx="11582400" cy="426715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xmlns="" id="{761A4763-A5A6-4B11-9347-6FC28EE3EC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818536" y="6181797"/>
            <a:ext cx="744012" cy="31608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ED48F25E-1505-49D6-B5A7-5BDD13962C08}"/>
              </a:ext>
            </a:extLst>
          </p:cNvPr>
          <p:cNvCxnSpPr>
            <a:cxnSpLocks/>
          </p:cNvCxnSpPr>
          <p:nvPr userDrawn="1"/>
        </p:nvCxnSpPr>
        <p:spPr>
          <a:xfrm>
            <a:off x="10490857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6076DCDB-6626-48FB-B9FA-282EC15462B1}"/>
              </a:ext>
            </a:extLst>
          </p:cNvPr>
          <p:cNvCxnSpPr>
            <a:cxnSpLocks/>
          </p:cNvCxnSpPr>
          <p:nvPr userDrawn="1"/>
        </p:nvCxnSpPr>
        <p:spPr>
          <a:xfrm>
            <a:off x="9523015" y="6240625"/>
            <a:ext cx="0" cy="198425"/>
          </a:xfrm>
          <a:prstGeom prst="line">
            <a:avLst/>
          </a:prstGeom>
          <a:ln w="28575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5B86-9506-4CE9-A86D-514C0868F0EB}" type="datetime1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AFA37361-44B5-4488-B109-A62840EACE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67200" y="304805"/>
            <a:ext cx="3657600" cy="262158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EFDC6C9-DABB-483B-B96D-97224B50B3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304805"/>
            <a:ext cx="3657600" cy="262158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xmlns="" id="{05B292F9-7FD3-4226-9CB6-937617C853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" y="3200092"/>
            <a:ext cx="3467100" cy="2621588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E0C94A59-C24A-40AC-B2F1-ED06DB4CD7E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67200" y="3200091"/>
            <a:ext cx="7620000" cy="2621588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xmlns="" id="{0D21CA02-AC55-4DCD-98E6-9803C3AEFD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4800" y="304800"/>
            <a:ext cx="3467100" cy="2621588"/>
          </a:xfrm>
        </p:spPr>
        <p:txBody>
          <a:bodyPr/>
          <a:lstStyle>
            <a:lvl1pPr marL="0" indent="0">
              <a:buNone/>
              <a:defRPr sz="2100"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Use this box to bring in a key takeaway or summary into your slide. Do your best to keep things in six lines or less.</a:t>
            </a:r>
          </a:p>
        </p:txBody>
      </p:sp>
    </p:spTree>
    <p:extLst>
      <p:ext uri="{BB962C8B-B14F-4D97-AF65-F5344CB8AC3E}">
        <p14:creationId xmlns:p14="http://schemas.microsoft.com/office/powerpoint/2010/main" val="19124577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50058" y="172857"/>
            <a:ext cx="7537142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50058" y="1031273"/>
            <a:ext cx="7537142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304800"/>
            <a:ext cx="3716784" cy="5484493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82E3DF9E-32BA-4F96-ADC8-62FDD7755298}"/>
              </a:ext>
            </a:extLst>
          </p:cNvPr>
          <p:cNvCxnSpPr/>
          <p:nvPr userDrawn="1"/>
        </p:nvCxnSpPr>
        <p:spPr>
          <a:xfrm>
            <a:off x="4453786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7973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855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xmlns="" id="{91F6218F-0AE1-41B7-9A6D-FDFFDD043CD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73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xmlns="" id="{EA6055BE-5FA2-4458-AB6F-50BE18BBC4A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8291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xmlns="" id="{12FF07AC-7092-489B-94B3-A93B15520D7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800975" y="2178664"/>
            <a:ext cx="1505451" cy="1507172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813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6">
            <a:extLst>
              <a:ext uri="{FF2B5EF4-FFF2-40B4-BE49-F238E27FC236}">
                <a16:creationId xmlns:a16="http://schemas.microsoft.com/office/drawing/2014/main" xmlns="" id="{02AE9FC7-020F-4429-98DD-7566A702573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435493" y="3214645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33" name="Picture Placeholder 6">
            <a:extLst>
              <a:ext uri="{FF2B5EF4-FFF2-40B4-BE49-F238E27FC236}">
                <a16:creationId xmlns:a16="http://schemas.microsoft.com/office/drawing/2014/main" xmlns="" id="{40903F09-AEC9-4C51-A708-7B0D77FDD95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312043" y="3214645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DCADA16-70BA-4294-83BA-6944BA0F6D87}"/>
              </a:ext>
            </a:extLst>
          </p:cNvPr>
          <p:cNvGrpSpPr/>
          <p:nvPr userDrawn="1"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DCD53CCE-8FF0-497A-A353-1185C1DFEB81}"/>
                </a:ext>
              </a:extLst>
            </p:cNvPr>
            <p:cNvSpPr/>
            <p:nvPr userDrawn="1"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xmlns="" id="{D83ACC18-3392-4F42-8D0C-DB264CC950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4DB1F691-9227-407A-AEAE-D0FA8DA8C6F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5C3C5253-9F97-4215-A776-F6F267403F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245004"/>
            <a:ext cx="4533900" cy="701731"/>
          </a:xfrm>
        </p:spPr>
        <p:txBody>
          <a:bodyPr/>
          <a:lstStyle/>
          <a:p>
            <a:r>
              <a:rPr lang="en-US"/>
              <a:t>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2103420"/>
            <a:ext cx="45339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over here. Do your best to not exceed two lines.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xmlns="" id="{EA6055BE-5FA2-4458-AB6F-50BE18BBC4A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35493" y="303308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B89DFF27-858C-41C4-B5B9-5EBDED84D8F2}"/>
              </a:ext>
            </a:extLst>
          </p:cNvPr>
          <p:cNvCxnSpPr>
            <a:cxnSpLocks/>
          </p:cNvCxnSpPr>
          <p:nvPr userDrawn="1"/>
        </p:nvCxnSpPr>
        <p:spPr>
          <a:xfrm>
            <a:off x="396690" y="2029341"/>
            <a:ext cx="594360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F93C90BF-5129-4DC1-B611-EAAD5152C8C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4800" y="3214645"/>
            <a:ext cx="4533900" cy="2195884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1" name="Picture Placeholder 6">
            <a:extLst>
              <a:ext uri="{FF2B5EF4-FFF2-40B4-BE49-F238E27FC236}">
                <a16:creationId xmlns:a16="http://schemas.microsoft.com/office/drawing/2014/main" xmlns="" id="{C582F960-B68E-49E8-B5E8-8034429FE8F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312043" y="303308"/>
            <a:ext cx="2569464" cy="260604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70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DCADA16-70BA-4294-83BA-6944BA0F6D87}"/>
              </a:ext>
            </a:extLst>
          </p:cNvPr>
          <p:cNvGrpSpPr/>
          <p:nvPr userDrawn="1"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DCD53CCE-8FF0-497A-A353-1185C1DFEB81}"/>
                </a:ext>
              </a:extLst>
            </p:cNvPr>
            <p:cNvSpPr/>
            <p:nvPr userDrawn="1"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xmlns="" id="{D83ACC18-3392-4F42-8D0C-DB264CC950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4DB1F691-9227-407A-AEAE-D0FA8DA8C6F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5C3C5253-9F97-4215-A776-F6F267403F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xmlns="" id="{9C621E84-0D3E-4509-8670-2C818793DE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04801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xmlns="" id="{5F2A6837-2507-49A2-A969-C00FAB4F05C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6369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22" name="Picture Placeholder 6">
            <a:extLst>
              <a:ext uri="{FF2B5EF4-FFF2-40B4-BE49-F238E27FC236}">
                <a16:creationId xmlns:a16="http://schemas.microsoft.com/office/drawing/2014/main" xmlns="" id="{882E9A17-3A2F-4138-B0F2-5E9A4D740C7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347240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23" name="Picture Placeholder 6">
            <a:extLst>
              <a:ext uri="{FF2B5EF4-FFF2-40B4-BE49-F238E27FC236}">
                <a16:creationId xmlns:a16="http://schemas.microsoft.com/office/drawing/2014/main" xmlns="" id="{DEBB9A6D-504B-4A9A-824D-C3979E21280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70266" y="206272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24" name="Picture Placeholder 6">
            <a:extLst>
              <a:ext uri="{FF2B5EF4-FFF2-40B4-BE49-F238E27FC236}">
                <a16:creationId xmlns:a16="http://schemas.microsoft.com/office/drawing/2014/main" xmlns="" id="{04DFDB56-31A9-4FC3-8A08-8D4BD9615C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04801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25" name="Picture Placeholder 6">
            <a:extLst>
              <a:ext uri="{FF2B5EF4-FFF2-40B4-BE49-F238E27FC236}">
                <a16:creationId xmlns:a16="http://schemas.microsoft.com/office/drawing/2014/main" xmlns="" id="{C919B0EA-506E-4FDE-806A-5CE901AA84C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2326369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26" name="Picture Placeholder 6">
            <a:extLst>
              <a:ext uri="{FF2B5EF4-FFF2-40B4-BE49-F238E27FC236}">
                <a16:creationId xmlns:a16="http://schemas.microsoft.com/office/drawing/2014/main" xmlns="" id="{3E65EBC1-D059-477E-B010-766E9C5C139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347240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27" name="Picture Placeholder 6">
            <a:extLst>
              <a:ext uri="{FF2B5EF4-FFF2-40B4-BE49-F238E27FC236}">
                <a16:creationId xmlns:a16="http://schemas.microsoft.com/office/drawing/2014/main" xmlns="" id="{98CFAAAF-1BF0-4BCC-B35E-6E5C300E3E9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370266" y="4104883"/>
            <a:ext cx="1700216" cy="172441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rtl="0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xmlns="" id="{6AE738E2-1AD5-4BE0-A645-649A5757E99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379565" y="2057399"/>
            <a:ext cx="3507628" cy="3769327"/>
          </a:xfrm>
        </p:spPr>
        <p:txBody>
          <a:bodyPr anchor="ctr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xmlns="" id="{A5576FA9-FAE9-4C83-9E94-4E1C1FB86C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30" name="Text Placeholder 8">
            <a:extLst>
              <a:ext uri="{FF2B5EF4-FFF2-40B4-BE49-F238E27FC236}">
                <a16:creationId xmlns:a16="http://schemas.microsoft.com/office/drawing/2014/main" xmlns="" id="{A47D52BE-8B1D-4EF7-946A-61833B80F60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0AB082CB-D429-4D38-A541-C6243F2D2697}"/>
              </a:ext>
            </a:extLst>
          </p:cNvPr>
          <p:cNvCxnSpPr/>
          <p:nvPr userDrawn="1"/>
        </p:nvCxnSpPr>
        <p:spPr>
          <a:xfrm>
            <a:off x="396691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5869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44340" y="2249648"/>
            <a:ext cx="3703320" cy="3375972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83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D072E94-8669-4C9E-B4CE-CEF8B2E922BE}"/>
              </a:ext>
            </a:extLst>
          </p:cNvPr>
          <p:cNvSpPr/>
          <p:nvPr userDrawn="1"/>
        </p:nvSpPr>
        <p:spPr>
          <a:xfrm>
            <a:off x="0" y="0"/>
            <a:ext cx="3810001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8A2F32C6-78A2-4AAB-A02B-59BB94047A70}"/>
              </a:ext>
            </a:extLst>
          </p:cNvPr>
          <p:cNvGrpSpPr/>
          <p:nvPr userDrawn="1"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B405EC55-2A04-4132-96DE-B244948FC0F9}"/>
                </a:ext>
              </a:extLst>
            </p:cNvPr>
            <p:cNvSpPr/>
            <p:nvPr userDrawn="1"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xmlns="" id="{CBFDDA10-6B67-4BAC-9334-B2585CFF1A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5FB267B4-9E96-4E13-8787-FB6AED1B561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A57C8BD4-40FC-4F24-93E2-F21A515CD84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D42F6829-FC2D-4E7E-9A17-6A186DAE53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85875" y="304800"/>
            <a:ext cx="4038600" cy="5490497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07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B4F693-0D73-4FC7-9EAF-4766B7EC7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2EF620C-F605-4A6F-9721-1F7698F93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FE88-2579-405A-9912-4991AA592E62}" type="datetime1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138F8A2-A769-4B1D-AA03-224F0907D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4301F81-62B2-4186-9F73-1BD113DD8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4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28">
            <a:extLst>
              <a:ext uri="{FF2B5EF4-FFF2-40B4-BE49-F238E27FC236}">
                <a16:creationId xmlns:a16="http://schemas.microsoft.com/office/drawing/2014/main" xmlns="" id="{E5A4F19E-E151-4030-A849-5944CAF89A02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EC51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F5EBB13D-1295-4E24-9EA8-1CE2580F40E4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rgbClr val="1A49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1">
            <a:extLst>
              <a:ext uri="{FF2B5EF4-FFF2-40B4-BE49-F238E27FC236}">
                <a16:creationId xmlns:a16="http://schemas.microsoft.com/office/drawing/2014/main" xmlns="" id="{F3E0247C-306E-4AA7-B1F0-E4264EA5E67A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1A49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xmlns="" id="{A50CEBB8-8A56-4B9E-839E-93E88D4B6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8BD7FE-5910-4840-9838-A66DCA5ABA9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0323D5-16CF-4643-8ED4-144A2183D006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And your transition’s sub-title can go here. This one can go up to three lines!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86A1E2A-4231-4590-B611-2A005950C627}"/>
              </a:ext>
            </a:extLst>
          </p:cNvPr>
          <p:cNvSpPr/>
          <p:nvPr userDrawn="1"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36468555-7C91-4DC4-852B-128263D97165}"/>
              </a:ext>
            </a:extLst>
          </p:cNvPr>
          <p:cNvSpPr/>
          <p:nvPr userDrawn="1"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0949123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-ti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011787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 and a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xmlns="" id="{181C5CAE-6039-4CD8-899D-F995448B72D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17571" y="2057400"/>
            <a:ext cx="2469627" cy="3771900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82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5788152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SLIDE’S 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xmlns="" id="{93BAD73E-AB62-4742-9117-73D1A1AD77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799" y="1031272"/>
            <a:ext cx="5791199" cy="1251699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concise. Do your best to not exceed three lines.</a:t>
            </a:r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xmlns="" id="{8E81E912-B839-4D85-B263-26B7C475C5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2391515"/>
            <a:ext cx="5791200" cy="3437785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200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cial Media - Pictures and D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xmlns="" id="{E1A59FBD-C82A-4C52-8A4C-A71F70141DC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800" y="2057400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xmlns="" id="{CB7EC3FD-1533-4AF8-AA1D-4C511B0A3A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97614" y="2063887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xmlns="" id="{AE7A9FB1-400D-4CAA-99DF-4675C397727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96915" y="2063887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xmlns="" id="{EC9A474B-0150-45E2-BAAE-F9C6BF0B608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296216" y="2063887"/>
            <a:ext cx="2584498" cy="2584498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887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- Table Char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xmlns="" id="{6C82EEC8-190C-4B35-AAD0-CBAF1C0ACFA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32490" y="2057399"/>
            <a:ext cx="3754711" cy="1710013"/>
          </a:xfr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pPr marL="228600" lvl="0" indent="-228600" algn="ctr"/>
            <a:r>
              <a:rPr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0273530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Sub-ti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83BEAE8-F93C-4D0C-B8D8-2472AE46BB29}"/>
              </a:ext>
            </a:extLst>
          </p:cNvPr>
          <p:cNvSpPr/>
          <p:nvPr userDrawn="1"/>
        </p:nvSpPr>
        <p:spPr>
          <a:xfrm>
            <a:off x="304800" y="0"/>
            <a:ext cx="5788152" cy="58267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192" y="172857"/>
            <a:ext cx="5122416" cy="70173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HEADING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9192" y="1031273"/>
            <a:ext cx="5122416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over here. Do your best to not exceed two lines.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882163AD-4A13-48AB-A487-B47BA230B483}"/>
              </a:ext>
            </a:extLst>
          </p:cNvPr>
          <p:cNvCxnSpPr/>
          <p:nvPr userDrawn="1"/>
        </p:nvCxnSpPr>
        <p:spPr>
          <a:xfrm>
            <a:off x="716287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6348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000A5D3-CBD7-40DA-B6C6-0106631BE6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34461" y="2494195"/>
            <a:ext cx="4426133" cy="2768600"/>
          </a:xfrm>
          <a:custGeom>
            <a:avLst/>
            <a:gdLst>
              <a:gd name="connsiteX0" fmla="*/ 0 w 4426133"/>
              <a:gd name="connsiteY0" fmla="*/ 0 h 2768600"/>
              <a:gd name="connsiteX1" fmla="*/ 4426133 w 4426133"/>
              <a:gd name="connsiteY1" fmla="*/ 0 h 2768600"/>
              <a:gd name="connsiteX2" fmla="*/ 4426133 w 4426133"/>
              <a:gd name="connsiteY2" fmla="*/ 2768600 h 2768600"/>
              <a:gd name="connsiteX3" fmla="*/ 0 w 4426133"/>
              <a:gd name="connsiteY3" fmla="*/ 2768600 h 276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26133" h="2768600">
                <a:moveTo>
                  <a:pt x="0" y="0"/>
                </a:moveTo>
                <a:lnTo>
                  <a:pt x="4426133" y="0"/>
                </a:lnTo>
                <a:lnTo>
                  <a:pt x="4426133" y="2768600"/>
                </a:lnTo>
                <a:lnTo>
                  <a:pt x="0" y="2768600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1316166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k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7E73281B-957A-4450-932A-7935A2D2C5C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48100" y="2255520"/>
            <a:ext cx="4495800" cy="2567940"/>
          </a:xfrm>
          <a:custGeom>
            <a:avLst/>
            <a:gdLst>
              <a:gd name="connsiteX0" fmla="*/ 0 w 4495800"/>
              <a:gd name="connsiteY0" fmla="*/ 0 h 2567940"/>
              <a:gd name="connsiteX1" fmla="*/ 4495800 w 4495800"/>
              <a:gd name="connsiteY1" fmla="*/ 0 h 2567940"/>
              <a:gd name="connsiteX2" fmla="*/ 4495800 w 4495800"/>
              <a:gd name="connsiteY2" fmla="*/ 2567940 h 2567940"/>
              <a:gd name="connsiteX3" fmla="*/ 0 w 4495800"/>
              <a:gd name="connsiteY3" fmla="*/ 2567940 h 256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5800" h="2567940">
                <a:moveTo>
                  <a:pt x="0" y="0"/>
                </a:moveTo>
                <a:lnTo>
                  <a:pt x="4495800" y="0"/>
                </a:lnTo>
                <a:lnTo>
                  <a:pt x="4495800" y="2567940"/>
                </a:lnTo>
                <a:lnTo>
                  <a:pt x="0" y="2567940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53410729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ptop Contr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7D3379F5-E8B4-4D18-AFEB-0F1C1FD06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5790" y="959254"/>
            <a:ext cx="6406935" cy="4007616"/>
          </a:xfrm>
          <a:custGeom>
            <a:avLst/>
            <a:gdLst>
              <a:gd name="connsiteX0" fmla="*/ 0 w 6406935"/>
              <a:gd name="connsiteY0" fmla="*/ 0 h 4007616"/>
              <a:gd name="connsiteX1" fmla="*/ 6406935 w 6406935"/>
              <a:gd name="connsiteY1" fmla="*/ 0 h 4007616"/>
              <a:gd name="connsiteX2" fmla="*/ 6406935 w 6406935"/>
              <a:gd name="connsiteY2" fmla="*/ 4007616 h 4007616"/>
              <a:gd name="connsiteX3" fmla="*/ 0 w 6406935"/>
              <a:gd name="connsiteY3" fmla="*/ 4007616 h 4007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6935" h="4007616">
                <a:moveTo>
                  <a:pt x="0" y="0"/>
                </a:moveTo>
                <a:lnTo>
                  <a:pt x="6406935" y="0"/>
                </a:lnTo>
                <a:lnTo>
                  <a:pt x="6406935" y="4007616"/>
                </a:lnTo>
                <a:lnTo>
                  <a:pt x="0" y="4007616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AD804BB7-23CE-4D0D-BED9-76340ED3117D}"/>
              </a:ext>
            </a:extLst>
          </p:cNvPr>
          <p:cNvGrpSpPr/>
          <p:nvPr userDrawn="1"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EFFC64D-F2EF-43F6-B0C4-9614C5AC3E79}"/>
                </a:ext>
              </a:extLst>
            </p:cNvPr>
            <p:cNvSpPr/>
            <p:nvPr userDrawn="1"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xmlns="" id="{14E35AC8-6A53-4C18-91F6-B3FD147E3F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01DE9EEA-05BA-4CFC-9DED-CB90365BA0A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8A09199C-FAAA-4E68-A512-C7652A2FACC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5B86-9506-4CE9-A86D-514C0868F0EB}" type="datetime1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681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ne Contr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4C12B0C2-6102-4D4C-8F14-801B3A57894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17489" y="443883"/>
            <a:ext cx="2445150" cy="5191215"/>
          </a:xfrm>
          <a:custGeom>
            <a:avLst/>
            <a:gdLst>
              <a:gd name="connsiteX0" fmla="*/ 0 w 2445150"/>
              <a:gd name="connsiteY0" fmla="*/ 0 h 5191215"/>
              <a:gd name="connsiteX1" fmla="*/ 2445150 w 2445150"/>
              <a:gd name="connsiteY1" fmla="*/ 0 h 5191215"/>
              <a:gd name="connsiteX2" fmla="*/ 2445150 w 2445150"/>
              <a:gd name="connsiteY2" fmla="*/ 5191215 h 5191215"/>
              <a:gd name="connsiteX3" fmla="*/ 0 w 2445150"/>
              <a:gd name="connsiteY3" fmla="*/ 5191215 h 5191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5150" h="5191215">
                <a:moveTo>
                  <a:pt x="0" y="0"/>
                </a:moveTo>
                <a:lnTo>
                  <a:pt x="2445150" y="0"/>
                </a:lnTo>
                <a:lnTo>
                  <a:pt x="2445150" y="5191215"/>
                </a:lnTo>
                <a:lnTo>
                  <a:pt x="0" y="5191215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F5552D79-A0ED-46F2-B952-9312641222F3}"/>
              </a:ext>
            </a:extLst>
          </p:cNvPr>
          <p:cNvCxnSpPr/>
          <p:nvPr userDrawn="1"/>
        </p:nvCxnSpPr>
        <p:spPr>
          <a:xfrm>
            <a:off x="6096000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A724727F-8E60-4DE9-9156-70DF0E1249E7}"/>
              </a:ext>
            </a:extLst>
          </p:cNvPr>
          <p:cNvGrpSpPr/>
          <p:nvPr userDrawn="1"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11AFCAE8-E49C-46FA-9098-87740AA47818}"/>
                </a:ext>
              </a:extLst>
            </p:cNvPr>
            <p:cNvSpPr/>
            <p:nvPr userDrawn="1"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xmlns="" id="{937E0768-65F7-4B01-804B-BCAE95941F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24C72F61-0E5D-4E32-B81A-FC77893649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55B68235-C101-4417-947B-BE53725C557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09552" y="172857"/>
            <a:ext cx="5977647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SLIDE’S HEADER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09552" y="1031273"/>
            <a:ext cx="5977647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40713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28">
            <a:extLst>
              <a:ext uri="{FF2B5EF4-FFF2-40B4-BE49-F238E27FC236}">
                <a16:creationId xmlns:a16="http://schemas.microsoft.com/office/drawing/2014/main" xmlns="" id="{88B42F85-A718-4224-9501-A2799D699649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8FBA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3399050D-984C-4E19-9E1A-4CD292383A0D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rgbClr val="FFC7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11">
            <a:extLst>
              <a:ext uri="{FF2B5EF4-FFF2-40B4-BE49-F238E27FC236}">
                <a16:creationId xmlns:a16="http://schemas.microsoft.com/office/drawing/2014/main" xmlns="" id="{1EBAECF7-164D-4419-B7CB-E458C2AC3121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FFC7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xmlns="" id="{3FED0EC0-A31A-4FFB-823C-FF0072D8F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8BD7FE-5910-4840-9838-A66DCA5ABA9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0323D5-16CF-4643-8ED4-144A2183D006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And your transition’s sub-title can go here. This one can go up to three lines!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351EAE2C-00FD-4ECA-B759-9E1521EBD5D8}"/>
              </a:ext>
            </a:extLst>
          </p:cNvPr>
          <p:cNvSpPr/>
          <p:nvPr userDrawn="1"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B66B2957-0EBB-4DDE-BE9C-E4A4317CC92A}"/>
              </a:ext>
            </a:extLst>
          </p:cNvPr>
          <p:cNvSpPr/>
          <p:nvPr userDrawn="1"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31014635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n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5BB31B51-AFCD-49A3-8B3E-0CA88E8A75A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59658" y="2175029"/>
            <a:ext cx="2272684" cy="3947467"/>
          </a:xfrm>
          <a:custGeom>
            <a:avLst/>
            <a:gdLst>
              <a:gd name="connsiteX0" fmla="*/ 0 w 2272684"/>
              <a:gd name="connsiteY0" fmla="*/ 0 h 3947467"/>
              <a:gd name="connsiteX1" fmla="*/ 2272684 w 2272684"/>
              <a:gd name="connsiteY1" fmla="*/ 0 h 3947467"/>
              <a:gd name="connsiteX2" fmla="*/ 2272684 w 2272684"/>
              <a:gd name="connsiteY2" fmla="*/ 3947467 h 3947467"/>
              <a:gd name="connsiteX3" fmla="*/ 0 w 2272684"/>
              <a:gd name="connsiteY3" fmla="*/ 3947467 h 3947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2684" h="3947467">
                <a:moveTo>
                  <a:pt x="0" y="0"/>
                </a:moveTo>
                <a:lnTo>
                  <a:pt x="2272684" y="0"/>
                </a:lnTo>
                <a:lnTo>
                  <a:pt x="2272684" y="3947467"/>
                </a:lnTo>
                <a:lnTo>
                  <a:pt x="0" y="3947467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72000">
                <a:schemeClr val="accent5">
                  <a:lumMod val="40000"/>
                  <a:lumOff val="60000"/>
                </a:schemeClr>
              </a:gs>
            </a:gsLst>
            <a:lin ang="2700000" scaled="1"/>
          </a:gra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8263466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AD804BB7-23CE-4D0D-BED9-76340ED3117D}"/>
              </a:ext>
            </a:extLst>
          </p:cNvPr>
          <p:cNvGrpSpPr/>
          <p:nvPr userDrawn="1"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EFFC64D-F2EF-43F6-B0C4-9614C5AC3E79}"/>
                </a:ext>
              </a:extLst>
            </p:cNvPr>
            <p:cNvSpPr/>
            <p:nvPr userDrawn="1"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xmlns="" id="{14E35AC8-6A53-4C18-91F6-B3FD147E3F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01DE9EEA-05BA-4CFC-9DED-CB90365BA0A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8A09199C-FAAA-4E68-A512-C7652A2FACC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41E0404-1886-4A51-A3DF-16EBBC2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B5B86-9506-4CE9-A86D-514C0868F0EB}" type="datetime1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5E7757F-229C-4082-AC04-8AFC6341E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0B9162F-D10A-44C6-8C5D-0D86283B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2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ansi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28">
            <a:extLst>
              <a:ext uri="{FF2B5EF4-FFF2-40B4-BE49-F238E27FC236}">
                <a16:creationId xmlns:a16="http://schemas.microsoft.com/office/drawing/2014/main" xmlns="" id="{88B42F85-A718-4224-9501-A2799D699649}"/>
              </a:ext>
            </a:extLst>
          </p:cNvPr>
          <p:cNvSpPr/>
          <p:nvPr/>
        </p:nvSpPr>
        <p:spPr>
          <a:xfrm>
            <a:off x="304800" y="304800"/>
            <a:ext cx="11582400" cy="6248400"/>
          </a:xfrm>
          <a:prstGeom prst="rect">
            <a:avLst/>
          </a:prstGeom>
          <a:solidFill>
            <a:srgbClr val="FFC7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3737D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3399050D-984C-4E19-9E1A-4CD292383A0D}"/>
              </a:ext>
            </a:extLst>
          </p:cNvPr>
          <p:cNvCxnSpPr/>
          <p:nvPr/>
        </p:nvCxnSpPr>
        <p:spPr>
          <a:xfrm>
            <a:off x="5797019" y="3429000"/>
            <a:ext cx="59796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11">
            <a:extLst>
              <a:ext uri="{FF2B5EF4-FFF2-40B4-BE49-F238E27FC236}">
                <a16:creationId xmlns:a16="http://schemas.microsoft.com/office/drawing/2014/main" xmlns="" id="{1EBAECF7-164D-4419-B7CB-E458C2AC3121}"/>
              </a:ext>
            </a:extLst>
          </p:cNvPr>
          <p:cNvSpPr/>
          <p:nvPr/>
        </p:nvSpPr>
        <p:spPr>
          <a:xfrm>
            <a:off x="5639445" y="5895975"/>
            <a:ext cx="913111" cy="413727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xmlns="" id="{3FED0EC0-A31A-4FFB-823C-FF0072D8F4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723994" y="5944798"/>
            <a:ext cx="744012" cy="3160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8BD7FE-5910-4840-9838-A66DCA5ABA9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561397" y="1822430"/>
            <a:ext cx="5074920" cy="1311128"/>
          </a:xfrm>
        </p:spPr>
        <p:txBody>
          <a:bodyPr anchor="t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YOUR TRANSITION’S TITLE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0323D5-16CF-4643-8ED4-144A2183D006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3556635" y="3589021"/>
            <a:ext cx="5074920" cy="1581912"/>
          </a:xfrm>
        </p:spPr>
        <p:txBody>
          <a:bodyPr>
            <a:noAutofit/>
          </a:bodyPr>
          <a:lstStyle>
            <a:lvl1pPr marL="0" indent="0" algn="ctr">
              <a:buNone/>
              <a:defRPr sz="27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And your transition’s sub-title can go here. This one can go up to three lines!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xmlns="" id="{1B00F4F4-2DC0-444B-A711-A5D176996831}"/>
              </a:ext>
            </a:extLst>
          </p:cNvPr>
          <p:cNvSpPr/>
          <p:nvPr userDrawn="1"/>
        </p:nvSpPr>
        <p:spPr>
          <a:xfrm>
            <a:off x="9851151" y="773578"/>
            <a:ext cx="2036049" cy="5310352"/>
          </a:xfrm>
          <a:custGeom>
            <a:avLst/>
            <a:gdLst>
              <a:gd name="connsiteX0" fmla="*/ 2032192 w 2036049"/>
              <a:gd name="connsiteY0" fmla="*/ 0 h 5310352"/>
              <a:gd name="connsiteX1" fmla="*/ 2036049 w 2036049"/>
              <a:gd name="connsiteY1" fmla="*/ 329 h 5310352"/>
              <a:gd name="connsiteX2" fmla="*/ 2036049 w 2036049"/>
              <a:gd name="connsiteY2" fmla="*/ 292973 h 5310352"/>
              <a:gd name="connsiteX3" fmla="*/ 2032192 w 2036049"/>
              <a:gd name="connsiteY3" fmla="*/ 292584 h 5310352"/>
              <a:gd name="connsiteX4" fmla="*/ 1821826 w 2036049"/>
              <a:gd name="connsiteY4" fmla="*/ 502948 h 5310352"/>
              <a:gd name="connsiteX5" fmla="*/ 2032192 w 2036049"/>
              <a:gd name="connsiteY5" fmla="*/ 713313 h 5310352"/>
              <a:gd name="connsiteX6" fmla="*/ 2036049 w 2036049"/>
              <a:gd name="connsiteY6" fmla="*/ 712924 h 5310352"/>
              <a:gd name="connsiteX7" fmla="*/ 2036049 w 2036049"/>
              <a:gd name="connsiteY7" fmla="*/ 5301227 h 5310352"/>
              <a:gd name="connsiteX8" fmla="*/ 2030823 w 2036049"/>
              <a:gd name="connsiteY8" fmla="*/ 5310352 h 5310352"/>
              <a:gd name="connsiteX9" fmla="*/ 373375 w 2036049"/>
              <a:gd name="connsiteY9" fmla="*/ 3909180 h 5310352"/>
              <a:gd name="connsiteX10" fmla="*/ 223441 w 2036049"/>
              <a:gd name="connsiteY10" fmla="*/ 4056375 h 5310352"/>
              <a:gd name="connsiteX11" fmla="*/ 40774 w 2036049"/>
              <a:gd name="connsiteY11" fmla="*/ 2889626 h 5310352"/>
              <a:gd name="connsiteX12" fmla="*/ 1019445 w 2036049"/>
              <a:gd name="connsiteY12" fmla="*/ 3606579 h 5310352"/>
              <a:gd name="connsiteX13" fmla="*/ 675157 w 2036049"/>
              <a:gd name="connsiteY13" fmla="*/ 3666546 h 5310352"/>
              <a:gd name="connsiteX14" fmla="*/ 1071257 w 2036049"/>
              <a:gd name="connsiteY14" fmla="*/ 4048191 h 5310352"/>
              <a:gd name="connsiteX15" fmla="*/ 1669566 w 2036049"/>
              <a:gd name="connsiteY15" fmla="*/ 3523594 h 5310352"/>
              <a:gd name="connsiteX16" fmla="*/ 1721159 w 2036049"/>
              <a:gd name="connsiteY16" fmla="*/ 2294770 h 5310352"/>
              <a:gd name="connsiteX17" fmla="*/ 1730492 w 2036049"/>
              <a:gd name="connsiteY17" fmla="*/ 1758294 h 5310352"/>
              <a:gd name="connsiteX18" fmla="*/ 506968 w 2036049"/>
              <a:gd name="connsiteY18" fmla="*/ 1758294 h 5310352"/>
              <a:gd name="connsiteX19" fmla="*/ 506968 w 2036049"/>
              <a:gd name="connsiteY19" fmla="*/ 1292158 h 5310352"/>
              <a:gd name="connsiteX20" fmla="*/ 1738347 w 2036049"/>
              <a:gd name="connsiteY20" fmla="*/ 1292158 h 5310352"/>
              <a:gd name="connsiteX21" fmla="*/ 1744204 w 2036049"/>
              <a:gd name="connsiteY21" fmla="*/ 915330 h 5310352"/>
              <a:gd name="connsiteX22" fmla="*/ 1744724 w 2036049"/>
              <a:gd name="connsiteY22" fmla="*/ 915330 h 5310352"/>
              <a:gd name="connsiteX23" fmla="*/ 1529212 w 2036049"/>
              <a:gd name="connsiteY23" fmla="*/ 502948 h 5310352"/>
              <a:gd name="connsiteX24" fmla="*/ 2032192 w 2036049"/>
              <a:gd name="connsiteY24" fmla="*/ 0 h 5310352"/>
              <a:gd name="connsiteX25" fmla="*/ 1714727 w 2036049"/>
              <a:gd name="connsiteY25" fmla="*/ 2652767 h 5310352"/>
              <a:gd name="connsiteX26" fmla="*/ 1706406 w 2036049"/>
              <a:gd name="connsiteY26" fmla="*/ 3086224 h 5310352"/>
              <a:gd name="connsiteX27" fmla="*/ 1714727 w 2036049"/>
              <a:gd name="connsiteY27" fmla="*/ 2652767 h 531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36049" h="5310352">
                <a:moveTo>
                  <a:pt x="2032192" y="0"/>
                </a:moveTo>
                <a:lnTo>
                  <a:pt x="2036049" y="329"/>
                </a:lnTo>
                <a:lnTo>
                  <a:pt x="2036049" y="292973"/>
                </a:lnTo>
                <a:lnTo>
                  <a:pt x="2032192" y="292584"/>
                </a:lnTo>
                <a:cubicBezTo>
                  <a:pt x="1916006" y="292584"/>
                  <a:pt x="1821826" y="386791"/>
                  <a:pt x="1821826" y="502948"/>
                </a:cubicBezTo>
                <a:cubicBezTo>
                  <a:pt x="1821826" y="619133"/>
                  <a:pt x="1916006" y="713313"/>
                  <a:pt x="2032192" y="713313"/>
                </a:cubicBezTo>
                <a:lnTo>
                  <a:pt x="2036049" y="712924"/>
                </a:lnTo>
                <a:lnTo>
                  <a:pt x="2036049" y="5301227"/>
                </a:lnTo>
                <a:lnTo>
                  <a:pt x="2030823" y="5310352"/>
                </a:lnTo>
                <a:cubicBezTo>
                  <a:pt x="1962672" y="5127713"/>
                  <a:pt x="746839" y="4726991"/>
                  <a:pt x="373375" y="3909180"/>
                </a:cubicBezTo>
                <a:cubicBezTo>
                  <a:pt x="357008" y="3928257"/>
                  <a:pt x="288856" y="3993671"/>
                  <a:pt x="223441" y="4056375"/>
                </a:cubicBezTo>
                <a:cubicBezTo>
                  <a:pt x="2620" y="3846476"/>
                  <a:pt x="-46455" y="3173123"/>
                  <a:pt x="40774" y="2889626"/>
                </a:cubicBezTo>
                <a:cubicBezTo>
                  <a:pt x="112812" y="2943517"/>
                  <a:pt x="749576" y="3383022"/>
                  <a:pt x="1019445" y="3606579"/>
                </a:cubicBezTo>
                <a:cubicBezTo>
                  <a:pt x="984001" y="3609316"/>
                  <a:pt x="738656" y="3658363"/>
                  <a:pt x="675157" y="3666546"/>
                </a:cubicBezTo>
                <a:cubicBezTo>
                  <a:pt x="698887" y="3688360"/>
                  <a:pt x="943028" y="3986773"/>
                  <a:pt x="1071257" y="4048191"/>
                </a:cubicBezTo>
                <a:cubicBezTo>
                  <a:pt x="1409058" y="4210057"/>
                  <a:pt x="1585266" y="4121105"/>
                  <a:pt x="1669566" y="3523594"/>
                </a:cubicBezTo>
                <a:cubicBezTo>
                  <a:pt x="812445" y="3324040"/>
                  <a:pt x="725709" y="2551992"/>
                  <a:pt x="1721159" y="2294770"/>
                </a:cubicBezTo>
                <a:cubicBezTo>
                  <a:pt x="1724279" y="2118015"/>
                  <a:pt x="1727481" y="1933214"/>
                  <a:pt x="1730492" y="1758294"/>
                </a:cubicBezTo>
                <a:lnTo>
                  <a:pt x="506968" y="1758294"/>
                </a:lnTo>
                <a:lnTo>
                  <a:pt x="506968" y="1292158"/>
                </a:lnTo>
                <a:lnTo>
                  <a:pt x="1738347" y="1292158"/>
                </a:lnTo>
                <a:cubicBezTo>
                  <a:pt x="1741905" y="1078919"/>
                  <a:pt x="1744204" y="931177"/>
                  <a:pt x="1744204" y="915330"/>
                </a:cubicBezTo>
                <a:lnTo>
                  <a:pt x="1744724" y="915330"/>
                </a:lnTo>
                <a:cubicBezTo>
                  <a:pt x="1614552" y="824434"/>
                  <a:pt x="1529212" y="673763"/>
                  <a:pt x="1529212" y="502948"/>
                </a:cubicBezTo>
                <a:cubicBezTo>
                  <a:pt x="1529212" y="225172"/>
                  <a:pt x="1754413" y="0"/>
                  <a:pt x="2032192" y="0"/>
                </a:cubicBezTo>
                <a:close/>
                <a:moveTo>
                  <a:pt x="1714727" y="2652767"/>
                </a:moveTo>
                <a:cubicBezTo>
                  <a:pt x="1372519" y="2767392"/>
                  <a:pt x="1373586" y="2979016"/>
                  <a:pt x="1706406" y="3086224"/>
                </a:cubicBezTo>
                <a:cubicBezTo>
                  <a:pt x="1708431" y="2990019"/>
                  <a:pt x="1711360" y="2835872"/>
                  <a:pt x="1714727" y="2652767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51921B63-C24B-40ED-85BE-26D49B86E047}"/>
              </a:ext>
            </a:extLst>
          </p:cNvPr>
          <p:cNvSpPr/>
          <p:nvPr userDrawn="1"/>
        </p:nvSpPr>
        <p:spPr>
          <a:xfrm>
            <a:off x="304800" y="773907"/>
            <a:ext cx="2025597" cy="5300898"/>
          </a:xfrm>
          <a:custGeom>
            <a:avLst/>
            <a:gdLst>
              <a:gd name="connsiteX0" fmla="*/ 0 w 2025597"/>
              <a:gd name="connsiteY0" fmla="*/ 0 h 5300898"/>
              <a:gd name="connsiteX1" fmla="*/ 82086 w 2025597"/>
              <a:gd name="connsiteY1" fmla="*/ 6998 h 5300898"/>
              <a:gd name="connsiteX2" fmla="*/ 482728 w 2025597"/>
              <a:gd name="connsiteY2" fmla="*/ 377402 h 5300898"/>
              <a:gd name="connsiteX3" fmla="*/ 1197880 w 2025597"/>
              <a:gd name="connsiteY3" fmla="*/ 1291829 h 5300898"/>
              <a:gd name="connsiteX4" fmla="*/ 1521394 w 2025597"/>
              <a:gd name="connsiteY4" fmla="*/ 1291829 h 5300898"/>
              <a:gd name="connsiteX5" fmla="*/ 1521394 w 2025597"/>
              <a:gd name="connsiteY5" fmla="*/ 1757965 h 5300898"/>
              <a:gd name="connsiteX6" fmla="*/ 1184222 w 2025597"/>
              <a:gd name="connsiteY6" fmla="*/ 1757965 h 5300898"/>
              <a:gd name="connsiteX7" fmla="*/ 308736 w 2025597"/>
              <a:gd name="connsiteY7" fmla="*/ 2534502 h 5300898"/>
              <a:gd name="connsiteX8" fmla="*/ 321929 w 2025597"/>
              <a:gd name="connsiteY8" fmla="*/ 3191898 h 5300898"/>
              <a:gd name="connsiteX9" fmla="*/ 324502 w 2025597"/>
              <a:gd name="connsiteY9" fmla="*/ 3224687 h 5300898"/>
              <a:gd name="connsiteX10" fmla="*/ 1084212 w 2025597"/>
              <a:gd name="connsiteY10" fmla="*/ 3949687 h 5300898"/>
              <a:gd name="connsiteX11" fmla="*/ 1350441 w 2025597"/>
              <a:gd name="connsiteY11" fmla="*/ 3666217 h 5300898"/>
              <a:gd name="connsiteX12" fmla="*/ 1006180 w 2025597"/>
              <a:gd name="connsiteY12" fmla="*/ 3606250 h 5300898"/>
              <a:gd name="connsiteX13" fmla="*/ 1984824 w 2025597"/>
              <a:gd name="connsiteY13" fmla="*/ 2889297 h 5300898"/>
              <a:gd name="connsiteX14" fmla="*/ 1802184 w 2025597"/>
              <a:gd name="connsiteY14" fmla="*/ 4056046 h 5300898"/>
              <a:gd name="connsiteX15" fmla="*/ 1652223 w 2025597"/>
              <a:gd name="connsiteY15" fmla="*/ 3908851 h 5300898"/>
              <a:gd name="connsiteX16" fmla="*/ 1191831 w 2025597"/>
              <a:gd name="connsiteY16" fmla="*/ 4495223 h 5300898"/>
              <a:gd name="connsiteX17" fmla="*/ 809882 w 2025597"/>
              <a:gd name="connsiteY17" fmla="*/ 5131489 h 5300898"/>
              <a:gd name="connsiteX18" fmla="*/ 893771 w 2025597"/>
              <a:gd name="connsiteY18" fmla="*/ 4726033 h 5300898"/>
              <a:gd name="connsiteX19" fmla="*/ 6748 w 2025597"/>
              <a:gd name="connsiteY19" fmla="*/ 5289114 h 5300898"/>
              <a:gd name="connsiteX20" fmla="*/ 0 w 2025597"/>
              <a:gd name="connsiteY20" fmla="*/ 5300898 h 5300898"/>
              <a:gd name="connsiteX21" fmla="*/ 0 w 2025597"/>
              <a:gd name="connsiteY21" fmla="*/ 712595 h 5300898"/>
              <a:gd name="connsiteX22" fmla="*/ 38541 w 2025597"/>
              <a:gd name="connsiteY22" fmla="*/ 708710 h 5300898"/>
              <a:gd name="connsiteX23" fmla="*/ 206537 w 2025597"/>
              <a:gd name="connsiteY23" fmla="*/ 502619 h 5300898"/>
              <a:gd name="connsiteX24" fmla="*/ 38541 w 2025597"/>
              <a:gd name="connsiteY24" fmla="*/ 296530 h 5300898"/>
              <a:gd name="connsiteX25" fmla="*/ 0 w 2025597"/>
              <a:gd name="connsiteY25" fmla="*/ 292644 h 5300898"/>
              <a:gd name="connsiteX26" fmla="*/ 0 w 2025597"/>
              <a:gd name="connsiteY26" fmla="*/ 0 h 5300898"/>
              <a:gd name="connsiteX27" fmla="*/ 419394 w 2025597"/>
              <a:gd name="connsiteY27" fmla="*/ 773635 h 5300898"/>
              <a:gd name="connsiteX28" fmla="*/ 281421 w 2025597"/>
              <a:gd name="connsiteY28" fmla="*/ 916643 h 5300898"/>
              <a:gd name="connsiteX29" fmla="*/ 287251 w 2025597"/>
              <a:gd name="connsiteY29" fmla="*/ 1291829 h 5300898"/>
              <a:gd name="connsiteX30" fmla="*/ 809554 w 2025597"/>
              <a:gd name="connsiteY30" fmla="*/ 1291829 h 5300898"/>
              <a:gd name="connsiteX31" fmla="*/ 419394 w 2025597"/>
              <a:gd name="connsiteY31" fmla="*/ 773635 h 5300898"/>
              <a:gd name="connsiteX32" fmla="*/ 295106 w 2025597"/>
              <a:gd name="connsiteY32" fmla="*/ 1757965 h 5300898"/>
              <a:gd name="connsiteX33" fmla="*/ 302250 w 2025597"/>
              <a:gd name="connsiteY33" fmla="*/ 2169060 h 5300898"/>
              <a:gd name="connsiteX34" fmla="*/ 777120 w 2025597"/>
              <a:gd name="connsiteY34" fmla="*/ 1757965 h 5300898"/>
              <a:gd name="connsiteX35" fmla="*/ 295106 w 2025597"/>
              <a:gd name="connsiteY35" fmla="*/ 1757965 h 5300898"/>
              <a:gd name="connsiteX36" fmla="*/ 384086 w 2025597"/>
              <a:gd name="connsiteY36" fmla="*/ 3687456 h 5300898"/>
              <a:gd name="connsiteX37" fmla="*/ 749340 w 2025597"/>
              <a:gd name="connsiteY37" fmla="*/ 4116041 h 5300898"/>
              <a:gd name="connsiteX38" fmla="*/ 384086 w 2025597"/>
              <a:gd name="connsiteY38" fmla="*/ 3687456 h 530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025597" h="5300898">
                <a:moveTo>
                  <a:pt x="0" y="0"/>
                </a:moveTo>
                <a:lnTo>
                  <a:pt x="82086" y="6998"/>
                </a:lnTo>
                <a:cubicBezTo>
                  <a:pt x="277519" y="40718"/>
                  <a:pt x="433968" y="187466"/>
                  <a:pt x="482728" y="377402"/>
                </a:cubicBezTo>
                <a:cubicBezTo>
                  <a:pt x="724351" y="483105"/>
                  <a:pt x="1113334" y="798104"/>
                  <a:pt x="1197880" y="1291829"/>
                </a:cubicBezTo>
                <a:lnTo>
                  <a:pt x="1521394" y="1291829"/>
                </a:lnTo>
                <a:lnTo>
                  <a:pt x="1521394" y="1757965"/>
                </a:lnTo>
                <a:lnTo>
                  <a:pt x="1184222" y="1757965"/>
                </a:lnTo>
                <a:cubicBezTo>
                  <a:pt x="1097432" y="2124228"/>
                  <a:pt x="820310" y="2408847"/>
                  <a:pt x="308736" y="2534502"/>
                </a:cubicBezTo>
                <a:cubicBezTo>
                  <a:pt x="315223" y="2893567"/>
                  <a:pt x="320642" y="3174628"/>
                  <a:pt x="321929" y="3191898"/>
                </a:cubicBezTo>
                <a:cubicBezTo>
                  <a:pt x="322750" y="3203120"/>
                  <a:pt x="323653" y="3213684"/>
                  <a:pt x="324502" y="3224687"/>
                </a:cubicBezTo>
                <a:cubicBezTo>
                  <a:pt x="657787" y="3357923"/>
                  <a:pt x="937427" y="3635070"/>
                  <a:pt x="1084212" y="3949687"/>
                </a:cubicBezTo>
                <a:cubicBezTo>
                  <a:pt x="1203655" y="3839003"/>
                  <a:pt x="1333471" y="3681818"/>
                  <a:pt x="1350441" y="3666217"/>
                </a:cubicBezTo>
                <a:cubicBezTo>
                  <a:pt x="1286942" y="3658034"/>
                  <a:pt x="1041597" y="3608987"/>
                  <a:pt x="1006180" y="3606250"/>
                </a:cubicBezTo>
                <a:cubicBezTo>
                  <a:pt x="1276049" y="3382693"/>
                  <a:pt x="1912813" y="2943188"/>
                  <a:pt x="1984824" y="2889297"/>
                </a:cubicBezTo>
                <a:cubicBezTo>
                  <a:pt x="2072052" y="3172794"/>
                  <a:pt x="2022978" y="3846147"/>
                  <a:pt x="1802184" y="4056046"/>
                </a:cubicBezTo>
                <a:cubicBezTo>
                  <a:pt x="1736742" y="3993342"/>
                  <a:pt x="1668618" y="3927928"/>
                  <a:pt x="1652223" y="3908851"/>
                </a:cubicBezTo>
                <a:cubicBezTo>
                  <a:pt x="1549065" y="4134734"/>
                  <a:pt x="1381588" y="4328787"/>
                  <a:pt x="1191831" y="4495223"/>
                </a:cubicBezTo>
                <a:cubicBezTo>
                  <a:pt x="1171714" y="4733641"/>
                  <a:pt x="1055063" y="4959963"/>
                  <a:pt x="809882" y="5131489"/>
                </a:cubicBezTo>
                <a:cubicBezTo>
                  <a:pt x="867715" y="5032055"/>
                  <a:pt x="896043" y="4887542"/>
                  <a:pt x="893771" y="4726033"/>
                </a:cubicBezTo>
                <a:cubicBezTo>
                  <a:pt x="493612" y="5003306"/>
                  <a:pt x="88642" y="5180100"/>
                  <a:pt x="6748" y="5289114"/>
                </a:cubicBezTo>
                <a:lnTo>
                  <a:pt x="0" y="5300898"/>
                </a:lnTo>
                <a:lnTo>
                  <a:pt x="0" y="712595"/>
                </a:lnTo>
                <a:lnTo>
                  <a:pt x="38541" y="708710"/>
                </a:lnTo>
                <a:cubicBezTo>
                  <a:pt x="134409" y="689095"/>
                  <a:pt x="206537" y="604281"/>
                  <a:pt x="206537" y="502619"/>
                </a:cubicBezTo>
                <a:cubicBezTo>
                  <a:pt x="206537" y="400982"/>
                  <a:pt x="134409" y="316150"/>
                  <a:pt x="38541" y="296530"/>
                </a:cubicBezTo>
                <a:lnTo>
                  <a:pt x="0" y="292644"/>
                </a:lnTo>
                <a:lnTo>
                  <a:pt x="0" y="0"/>
                </a:lnTo>
                <a:close/>
                <a:moveTo>
                  <a:pt x="419394" y="773635"/>
                </a:moveTo>
                <a:cubicBezTo>
                  <a:pt x="383265" y="829963"/>
                  <a:pt x="336435" y="878681"/>
                  <a:pt x="281421" y="916643"/>
                </a:cubicBezTo>
                <a:cubicBezTo>
                  <a:pt x="281531" y="937991"/>
                  <a:pt x="283802" y="1083407"/>
                  <a:pt x="287251" y="1291829"/>
                </a:cubicBezTo>
                <a:lnTo>
                  <a:pt x="809554" y="1291829"/>
                </a:lnTo>
                <a:cubicBezTo>
                  <a:pt x="773343" y="1102648"/>
                  <a:pt x="664876" y="921542"/>
                  <a:pt x="419394" y="773635"/>
                </a:cubicBezTo>
                <a:close/>
                <a:moveTo>
                  <a:pt x="295106" y="1757965"/>
                </a:moveTo>
                <a:cubicBezTo>
                  <a:pt x="297405" y="1891885"/>
                  <a:pt x="299841" y="2031581"/>
                  <a:pt x="302250" y="2169060"/>
                </a:cubicBezTo>
                <a:cubicBezTo>
                  <a:pt x="595246" y="2071076"/>
                  <a:pt x="721586" y="1905680"/>
                  <a:pt x="777120" y="1757965"/>
                </a:cubicBezTo>
                <a:lnTo>
                  <a:pt x="295106" y="1757965"/>
                </a:lnTo>
                <a:close/>
                <a:moveTo>
                  <a:pt x="384086" y="3687456"/>
                </a:moveTo>
                <a:cubicBezTo>
                  <a:pt x="453770" y="4023449"/>
                  <a:pt x="568451" y="4139962"/>
                  <a:pt x="749340" y="4116041"/>
                </a:cubicBezTo>
                <a:cubicBezTo>
                  <a:pt x="665286" y="3942023"/>
                  <a:pt x="544037" y="3787520"/>
                  <a:pt x="384086" y="3687456"/>
                </a:cubicBezTo>
                <a:close/>
              </a:path>
            </a:pathLst>
          </a:custGeom>
          <a:solidFill>
            <a:srgbClr val="FFFFFF">
              <a:alpha val="40000"/>
            </a:srgbClr>
          </a:solidFill>
          <a:ln w="2471" cap="flat">
            <a:noFill/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85889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YOUR SLIDE’S TITLE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53EC81-5AD8-430D-8FD1-210064968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</p:spTree>
    <p:extLst>
      <p:ext uri="{BB962C8B-B14F-4D97-AF65-F5344CB8AC3E}">
        <p14:creationId xmlns:p14="http://schemas.microsoft.com/office/powerpoint/2010/main" val="192119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11582400" cy="370332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636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19F-1D34-453A-9D12-A881B3106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172857"/>
            <a:ext cx="11582400" cy="701731"/>
          </a:xfrm>
        </p:spPr>
        <p:txBody>
          <a:bodyPr/>
          <a:lstStyle/>
          <a:p>
            <a:r>
              <a:rPr lang="en-US"/>
              <a:t>YOUR SLIDE’S TITLE GOES HERE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46B341-0739-4A4B-A870-F350F235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7CA3-86EC-47BA-B415-57A817695E29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51F020-DF80-4E72-992F-41D29778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06A8F3-E230-4772-BC90-5044FB7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7D24C-55BC-4150-BC77-7526DE4131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xmlns="" id="{50A8CA55-E1DC-4B08-9E74-256ECBEB36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1031273"/>
            <a:ext cx="11582400" cy="850392"/>
          </a:xfrm>
        </p:spPr>
        <p:txBody>
          <a:bodyPr>
            <a:noAutofit/>
          </a:bodyPr>
          <a:lstStyle>
            <a:lvl1pPr marL="0" indent="0">
              <a:buNone/>
              <a:defRPr sz="2100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2100">
                <a:latin typeface="+mj-lt"/>
              </a:defRPr>
            </a:lvl2pPr>
            <a:lvl3pPr marL="914400" indent="0">
              <a:buNone/>
              <a:defRPr sz="2100">
                <a:latin typeface="+mj-lt"/>
              </a:defRPr>
            </a:lvl3pPr>
            <a:lvl4pPr marL="1371600" indent="0">
              <a:buNone/>
              <a:defRPr sz="2100">
                <a:latin typeface="+mj-lt"/>
              </a:defRPr>
            </a:lvl4pPr>
            <a:lvl5pPr marL="1828800" indent="0">
              <a:buNone/>
              <a:defRPr sz="2100">
                <a:latin typeface="+mj-lt"/>
              </a:defRPr>
            </a:lvl5pPr>
          </a:lstStyle>
          <a:p>
            <a:pPr lvl="0"/>
            <a:r>
              <a:rPr lang="en-US"/>
              <a:t>You can put your slide’s sub-title (or strap line) over here. Make sure it’s concise and to the point. Also, do your best to not exceed two lines.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51E94711-1222-4A37-8026-D8C0D6ED42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4800" y="2087878"/>
            <a:ext cx="11582400" cy="3703320"/>
          </a:xfrm>
        </p:spPr>
        <p:txBody>
          <a:bodyPr numCol="2" spcCol="914400"/>
          <a:lstStyle>
            <a:lvl1pPr marL="0" indent="0">
              <a:buNone/>
              <a:tabLst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10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5B2E97E-15DE-483A-BC27-7919C8F1A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582400" cy="7017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16DC98E-7479-4F84-A93B-DC74ECFC0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799" y="2085975"/>
            <a:ext cx="11582399" cy="3705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43BF3AD1-F051-48A5-AB7D-BDA84812B4BB}"/>
              </a:ext>
            </a:extLst>
          </p:cNvPr>
          <p:cNvCxnSpPr/>
          <p:nvPr userDrawn="1"/>
        </p:nvCxnSpPr>
        <p:spPr>
          <a:xfrm>
            <a:off x="396691" y="957194"/>
            <a:ext cx="597962" cy="0"/>
          </a:xfrm>
          <a:prstGeom prst="line">
            <a:avLst/>
          </a:prstGeom>
          <a:ln w="76200">
            <a:solidFill>
              <a:srgbClr val="EC51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9799997D-9151-4456-8CAB-50AC1F60D7A4}"/>
              </a:ext>
            </a:extLst>
          </p:cNvPr>
          <p:cNvGrpSpPr/>
          <p:nvPr userDrawn="1"/>
        </p:nvGrpSpPr>
        <p:grpSpPr>
          <a:xfrm>
            <a:off x="304801" y="6126480"/>
            <a:ext cx="11582400" cy="426715"/>
            <a:chOff x="304801" y="6126480"/>
            <a:chExt cx="11582400" cy="426715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953E2499-F978-4E01-86C9-1D087E586B53}"/>
                </a:ext>
              </a:extLst>
            </p:cNvPr>
            <p:cNvSpPr/>
            <p:nvPr userDrawn="1"/>
          </p:nvSpPr>
          <p:spPr>
            <a:xfrm>
              <a:off x="304801" y="6126480"/>
              <a:ext cx="11582400" cy="426715"/>
            </a:xfrm>
            <a:prstGeom prst="rect">
              <a:avLst/>
            </a:prstGeom>
            <a:solidFill>
              <a:srgbClr val="1A49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xmlns="" id="{F24C7791-83CB-425B-A392-60C4676C897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3">
              <a:extLst>
                <a:ext uri="{96DAC541-7B7A-43D3-8B79-37D633B846F1}">
                  <asvg:svgBlip xmlns:asvg="http://schemas.microsoft.com/office/drawing/2016/SVG/main" xmlns="" r:embed="rId54"/>
                </a:ext>
              </a:extLst>
            </a:blip>
            <a:stretch>
              <a:fillRect/>
            </a:stretch>
          </p:blipFill>
          <p:spPr>
            <a:xfrm>
              <a:off x="10818536" y="6181797"/>
              <a:ext cx="744012" cy="316080"/>
            </a:xfrm>
            <a:prstGeom prst="rect">
              <a:avLst/>
            </a:prstGeom>
          </p:spPr>
        </p:pic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174664AB-B457-4A4B-8D7F-46B20E66F28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490857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xmlns="" id="{DB490B93-C18D-4D67-8A52-86F2EF21003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523015" y="6240625"/>
              <a:ext cx="0" cy="198425"/>
            </a:xfrm>
            <a:prstGeom prst="line">
              <a:avLst/>
            </a:prstGeom>
            <a:ln w="28575">
              <a:solidFill>
                <a:srgbClr val="EC5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AEE57A-77BE-438D-9286-6127CD6E56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0" y="6157275"/>
            <a:ext cx="977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802E70-D219-4F36-950D-FFA7642EF6F3}" type="datetime1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7BCE5C-2F54-4920-9F7A-D0ABAFE3C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6320" y="6157275"/>
            <a:ext cx="7741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Lorem ipsum dolor sit amet, consectetur adipiscing elit, sed do eiusmod tempor incididunt ut labore et dolore.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14C59B-F619-47F9-85E1-B0EA8C4B5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9988" y="6170673"/>
            <a:ext cx="586986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fld id="{F477D24C-55BC-4150-BC77-7526DE4131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49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3000"/>
        </a:lnSpc>
        <a:spcBef>
          <a:spcPts val="6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3000"/>
        </a:lnSpc>
        <a:spcBef>
          <a:spcPts val="6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3000"/>
        </a:lnSpc>
        <a:spcBef>
          <a:spcPts val="6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3000"/>
        </a:lnSpc>
        <a:spcBef>
          <a:spcPts val="6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3000"/>
        </a:lnSpc>
        <a:spcBef>
          <a:spcPts val="6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2">
          <p15:clr>
            <a:srgbClr val="F26B43"/>
          </p15:clr>
        </p15:guide>
        <p15:guide id="2" pos="7488">
          <p15:clr>
            <a:srgbClr val="F26B43"/>
          </p15:clr>
        </p15:guide>
        <p15:guide id="3" orient="horz" pos="4128">
          <p15:clr>
            <a:srgbClr val="F26B43"/>
          </p15:clr>
        </p15:guide>
        <p15:guide id="4" orient="horz" pos="19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4507B9FB-2577-4806-87FB-479B5C01A1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Update on Sexually Transmitted Infections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xmlns="" id="{CB99AC09-3C35-4D44-93BA-3EDF9DA934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The Rhode Island Department of Health</a:t>
            </a:r>
          </a:p>
          <a:p>
            <a:r>
              <a:rPr lang="en-US" dirty="0"/>
              <a:t>March 21, 2022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xmlns="" id="{B65A512D-D619-4DC5-97D4-70044E3FC3C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27083" b="27083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918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AF1AF3-9D17-4FDD-9B3F-E8835302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</p:spPr>
        <p:txBody>
          <a:bodyPr/>
          <a:lstStyle/>
          <a:p>
            <a:fld id="{F477D24C-55BC-4150-BC77-7526DE4131D6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772C42-1E23-4AF6-922E-11107E3D652E}"/>
              </a:ext>
            </a:extLst>
          </p:cNvPr>
          <p:cNvSpPr txBox="1"/>
          <p:nvPr/>
        </p:nvSpPr>
        <p:spPr>
          <a:xfrm>
            <a:off x="304800" y="6217920"/>
            <a:ext cx="7154779" cy="241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white"/>
                </a:solidFill>
                <a:latin typeface="Franklin Gothic Book" panose="020B0503020102020204" pitchFamily="34" charset="0"/>
              </a:rPr>
              <a:t>Rhode Island Department of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D7B4B638-8BDE-439D-A7F6-C70B357F085F}"/>
              </a:ext>
            </a:extLst>
          </p:cNvPr>
          <p:cNvSpPr txBox="1">
            <a:spLocks/>
          </p:cNvSpPr>
          <p:nvPr/>
        </p:nvSpPr>
        <p:spPr>
          <a:xfrm>
            <a:off x="304800" y="1247590"/>
            <a:ext cx="11650133" cy="37052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African-American/Black individuals have 5-8x higher rates of STIs.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Hispanic/Latino individuals have 1-2x higher rates of STIs.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Gay and bisexual men comprise almost 50% of infectious syphilis cases and have gonorrhea rates 42x that of heterosexual men.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Young people aged 15-24 years make up &gt;60% of chlamydia cases and &gt;40% of gonorrhea cases.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F91C22BF-479C-456C-A1B7-E4CB9C63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887200" cy="701731"/>
          </a:xfrm>
        </p:spPr>
        <p:txBody>
          <a:bodyPr>
            <a:normAutofit/>
          </a:bodyPr>
          <a:lstStyle/>
          <a:p>
            <a:r>
              <a:rPr lang="en-US" sz="3800" dirty="0"/>
              <a:t>Disparities and HIV/STIs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CE06A3B-2959-4E3C-AC29-B586346601C0}"/>
              </a:ext>
            </a:extLst>
          </p:cNvPr>
          <p:cNvSpPr txBox="1"/>
          <p:nvPr/>
        </p:nvSpPr>
        <p:spPr>
          <a:xfrm>
            <a:off x="7160641" y="5537748"/>
            <a:ext cx="5031359" cy="36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rgbClr val="656666"/>
                </a:solidFill>
              </a:rPr>
              <a:t>www.cdc.gov/media/releases/2021/p0413-stds.html</a:t>
            </a:r>
          </a:p>
        </p:txBody>
      </p:sp>
    </p:spTree>
    <p:extLst>
      <p:ext uri="{BB962C8B-B14F-4D97-AF65-F5344CB8AC3E}">
        <p14:creationId xmlns:p14="http://schemas.microsoft.com/office/powerpoint/2010/main" val="2588730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AF1AF3-9D17-4FDD-9B3F-E8835302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</p:spPr>
        <p:txBody>
          <a:bodyPr/>
          <a:lstStyle/>
          <a:p>
            <a:fld id="{F477D24C-55BC-4150-BC77-7526DE4131D6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772C42-1E23-4AF6-922E-11107E3D652E}"/>
              </a:ext>
            </a:extLst>
          </p:cNvPr>
          <p:cNvSpPr txBox="1"/>
          <p:nvPr/>
        </p:nvSpPr>
        <p:spPr>
          <a:xfrm>
            <a:off x="304800" y="6217920"/>
            <a:ext cx="7154779" cy="241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white"/>
                </a:solidFill>
                <a:latin typeface="Franklin Gothic Book" panose="020B0503020102020204" pitchFamily="34" charset="0"/>
              </a:rPr>
              <a:t>Rhode Island Department of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F91C22BF-479C-456C-A1B7-E4CB9C63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887200" cy="701731"/>
          </a:xfrm>
        </p:spPr>
        <p:txBody>
          <a:bodyPr>
            <a:normAutofit/>
          </a:bodyPr>
          <a:lstStyle/>
          <a:p>
            <a:r>
              <a:rPr lang="en-US" sz="3800" dirty="0"/>
              <a:t>Why are STIs increasing?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4B16A7F0-E674-4A80-8BF8-268E473D5AB1}"/>
              </a:ext>
            </a:extLst>
          </p:cNvPr>
          <p:cNvSpPr txBox="1">
            <a:spLocks/>
          </p:cNvSpPr>
          <p:nvPr/>
        </p:nvSpPr>
        <p:spPr>
          <a:xfrm>
            <a:off x="304800" y="1247590"/>
            <a:ext cx="11582399" cy="37052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Increased condomless sex (due to effective contraception and PrEP and HIV treatment);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Riskier sex associated with substance use and addiction;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Less awareness and concern about “other” STIs (compared to HIV);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Limited investment in clinical and public health infrastructure to address STIs.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52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AF1AF3-9D17-4FDD-9B3F-E8835302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</p:spPr>
        <p:txBody>
          <a:bodyPr/>
          <a:lstStyle/>
          <a:p>
            <a:fld id="{F477D24C-55BC-4150-BC77-7526DE4131D6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772C42-1E23-4AF6-922E-11107E3D652E}"/>
              </a:ext>
            </a:extLst>
          </p:cNvPr>
          <p:cNvSpPr txBox="1"/>
          <p:nvPr/>
        </p:nvSpPr>
        <p:spPr>
          <a:xfrm>
            <a:off x="304800" y="6217920"/>
            <a:ext cx="7154779" cy="241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white"/>
                </a:solidFill>
                <a:latin typeface="Franklin Gothic Book" panose="020B0503020102020204" pitchFamily="34" charset="0"/>
              </a:rPr>
              <a:t>Rhode Island Department of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D7B4B638-8BDE-439D-A7F6-C70B357F085F}"/>
              </a:ext>
            </a:extLst>
          </p:cNvPr>
          <p:cNvSpPr txBox="1">
            <a:spLocks/>
          </p:cNvSpPr>
          <p:nvPr/>
        </p:nvSpPr>
        <p:spPr>
          <a:xfrm>
            <a:off x="304800" y="1351107"/>
            <a:ext cx="11582399" cy="37052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STIs are significantly increasing across Rhode Island.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Evidence demonstrates that repressive policies and criminalization of sex work leads to adverse health outcomes among sex workers, including a higher risk of HIV/STIs.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Removal of criminal and administrative sanctions for sex work can improve the health of sex workers and access to care.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 should work to improve linkage and access to healthcare and other support services for sex workers.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F91C22BF-479C-456C-A1B7-E4CB9C63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887200" cy="701731"/>
          </a:xfrm>
        </p:spPr>
        <p:txBody>
          <a:bodyPr>
            <a:normAutofit/>
          </a:bodyPr>
          <a:lstStyle/>
          <a:p>
            <a:r>
              <a:rPr lang="en-US" sz="3800" dirty="0"/>
              <a:t>The Public Health Impact of Sex Work</a:t>
            </a:r>
          </a:p>
        </p:txBody>
      </p:sp>
    </p:spTree>
    <p:extLst>
      <p:ext uri="{BB962C8B-B14F-4D97-AF65-F5344CB8AC3E}">
        <p14:creationId xmlns:p14="http://schemas.microsoft.com/office/powerpoint/2010/main" val="1383742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xmlns="" id="{EB699B1D-5F58-4E30-9934-5344C97E9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0350" y="3693930"/>
            <a:ext cx="6591300" cy="1792470"/>
          </a:xfrm>
        </p:spPr>
        <p:txBody>
          <a:bodyPr>
            <a:noAutofit/>
          </a:bodyPr>
          <a:lstStyle/>
          <a:p>
            <a:r>
              <a:rPr lang="en-US" sz="2800" dirty="0"/>
              <a:t>Philip A. Chan, MD</a:t>
            </a:r>
            <a:br>
              <a:rPr lang="en-US" sz="2800" dirty="0"/>
            </a:br>
            <a:r>
              <a:rPr lang="en-US" sz="2800" dirty="0"/>
              <a:t>Consultant Medical Director</a:t>
            </a:r>
            <a:br>
              <a:rPr lang="en-US" sz="2800" dirty="0"/>
            </a:br>
            <a:r>
              <a:rPr lang="en-US" sz="2800" dirty="0"/>
              <a:t>Rhode Island Department of Health</a:t>
            </a:r>
            <a:br>
              <a:rPr lang="en-US" sz="2800" dirty="0"/>
            </a:br>
            <a:r>
              <a:rPr lang="en-US" sz="2800" dirty="0"/>
              <a:t>Philip.Chan@health.ri.gov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Title 13">
            <a:extLst>
              <a:ext uri="{FF2B5EF4-FFF2-40B4-BE49-F238E27FC236}">
                <a16:creationId xmlns:a16="http://schemas.microsoft.com/office/drawing/2014/main" xmlns="" id="{C00EC5C2-A417-4E90-947D-5C0902C0FA53}"/>
              </a:ext>
            </a:extLst>
          </p:cNvPr>
          <p:cNvSpPr txBox="1">
            <a:spLocks/>
          </p:cNvSpPr>
          <p:nvPr/>
        </p:nvSpPr>
        <p:spPr>
          <a:xfrm>
            <a:off x="2800350" y="2415540"/>
            <a:ext cx="6591300" cy="74853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419361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AF1AF3-9D17-4FDD-9B3F-E8835302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</p:spPr>
        <p:txBody>
          <a:bodyPr/>
          <a:lstStyle/>
          <a:p>
            <a:fld id="{F477D24C-55BC-4150-BC77-7526DE4131D6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772C42-1E23-4AF6-922E-11107E3D652E}"/>
              </a:ext>
            </a:extLst>
          </p:cNvPr>
          <p:cNvSpPr txBox="1"/>
          <p:nvPr/>
        </p:nvSpPr>
        <p:spPr>
          <a:xfrm>
            <a:off x="304800" y="6217920"/>
            <a:ext cx="7154779" cy="241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white"/>
                </a:solidFill>
                <a:latin typeface="Franklin Gothic Book" panose="020B0503020102020204" pitchFamily="34" charset="0"/>
              </a:rPr>
              <a:t>Rhode Island Department of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D7B4B638-8BDE-439D-A7F6-C70B357F085F}"/>
              </a:ext>
            </a:extLst>
          </p:cNvPr>
          <p:cNvSpPr txBox="1">
            <a:spLocks/>
          </p:cNvSpPr>
          <p:nvPr/>
        </p:nvSpPr>
        <p:spPr>
          <a:xfrm>
            <a:off x="304800" y="1247590"/>
            <a:ext cx="11582399" cy="37052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EC5153"/>
                </a:solidFill>
              </a:rPr>
              <a:t>Objective #1: </a:t>
            </a:r>
            <a:r>
              <a:rPr lang="en-US" sz="3200" b="1" dirty="0">
                <a:solidFill>
                  <a:schemeClr val="tx1"/>
                </a:solidFill>
              </a:rPr>
              <a:t>Review the public health impact of sex work.</a:t>
            </a:r>
            <a:r>
              <a:rPr lang="en-US" sz="3600" b="1" dirty="0">
                <a:solidFill>
                  <a:srgbClr val="EC5153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>
              <a:solidFill>
                <a:srgbClr val="EC5153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EC5153"/>
                </a:solidFill>
              </a:rPr>
              <a:t>Objective #2: </a:t>
            </a:r>
            <a:r>
              <a:rPr lang="en-US" sz="3200" b="1" dirty="0">
                <a:solidFill>
                  <a:schemeClr val="tx1"/>
                </a:solidFill>
              </a:rPr>
              <a:t>Review the epidemiology of HIV and other sexually transmitted infections (STIs).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>
              <a:solidFill>
                <a:srgbClr val="EC5153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EC5153"/>
                </a:solidFill>
              </a:rPr>
              <a:t>Objective #3: </a:t>
            </a:r>
            <a:r>
              <a:rPr lang="en-US" sz="3200" b="1" dirty="0">
                <a:solidFill>
                  <a:schemeClr val="tx1"/>
                </a:solidFill>
              </a:rPr>
              <a:t>Discuss the potential impact of decriminalizing sex work from a public health perspective.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F91C22BF-479C-456C-A1B7-E4CB9C63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887200" cy="701731"/>
          </a:xfrm>
        </p:spPr>
        <p:txBody>
          <a:bodyPr>
            <a:normAutofit/>
          </a:bodyPr>
          <a:lstStyle/>
          <a:p>
            <a:r>
              <a:rPr lang="en-US" sz="3800" dirty="0"/>
              <a:t>The Public Health Impact of Sex Work</a:t>
            </a:r>
          </a:p>
        </p:txBody>
      </p:sp>
    </p:spTree>
    <p:extLst>
      <p:ext uri="{BB962C8B-B14F-4D97-AF65-F5344CB8AC3E}">
        <p14:creationId xmlns:p14="http://schemas.microsoft.com/office/powerpoint/2010/main" val="456423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B87FD6D-160B-4DD7-AED5-80F212A9120D}"/>
              </a:ext>
            </a:extLst>
          </p:cNvPr>
          <p:cNvSpPr txBox="1"/>
          <p:nvPr/>
        </p:nvSpPr>
        <p:spPr>
          <a:xfrm>
            <a:off x="304800" y="6217920"/>
            <a:ext cx="7154779" cy="241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white"/>
                </a:solidFill>
                <a:latin typeface="Franklin Gothic Book" panose="020B0503020102020204" pitchFamily="34" charset="0"/>
              </a:rPr>
              <a:t>Rhode Island Department of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xmlns="" id="{9A780491-F367-4AC4-B5FB-1B51BACB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</p:spPr>
        <p:txBody>
          <a:bodyPr/>
          <a:lstStyle/>
          <a:p>
            <a:fld id="{F477D24C-55BC-4150-BC77-7526DE4131D6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540E8BB-E78C-4B12-8576-403177DAABD1}"/>
              </a:ext>
            </a:extLst>
          </p:cNvPr>
          <p:cNvSpPr txBox="1"/>
          <p:nvPr/>
        </p:nvSpPr>
        <p:spPr>
          <a:xfrm>
            <a:off x="4704264" y="2847134"/>
            <a:ext cx="2990497" cy="1382688"/>
          </a:xfrm>
          <a:prstGeom prst="ellipse">
            <a:avLst/>
          </a:prstGeom>
          <a:solidFill>
            <a:srgbClr val="1E497F"/>
          </a:solidFill>
          <a:ln w="38100">
            <a:solidFill>
              <a:srgbClr val="1E497F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Sex Workers Face Many Disparities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B9A0DBA-BE47-4F51-BEA0-053F9422440F}"/>
              </a:ext>
            </a:extLst>
          </p:cNvPr>
          <p:cNvSpPr txBox="1"/>
          <p:nvPr/>
        </p:nvSpPr>
        <p:spPr>
          <a:xfrm>
            <a:off x="6636699" y="1229452"/>
            <a:ext cx="2846532" cy="1283283"/>
          </a:xfrm>
          <a:prstGeom prst="ellipse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lnSpc>
                <a:spcPts val="2000"/>
              </a:lnSpc>
            </a:pPr>
            <a:r>
              <a:rPr lang="en-US" sz="2800" b="1" dirty="0">
                <a:solidFill>
                  <a:schemeClr val="bg1"/>
                </a:solidFill>
              </a:rPr>
              <a:t>Poverty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9335AAB-FF32-4FF7-BE93-CE861220081D}"/>
              </a:ext>
            </a:extLst>
          </p:cNvPr>
          <p:cNvSpPr txBox="1"/>
          <p:nvPr/>
        </p:nvSpPr>
        <p:spPr>
          <a:xfrm>
            <a:off x="8621746" y="2946538"/>
            <a:ext cx="2846532" cy="1283283"/>
          </a:xfrm>
          <a:prstGeom prst="ellipse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Substance Use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6F12402-5408-4B42-AC6E-2B0774F2D35B}"/>
              </a:ext>
            </a:extLst>
          </p:cNvPr>
          <p:cNvSpPr txBox="1"/>
          <p:nvPr/>
        </p:nvSpPr>
        <p:spPr>
          <a:xfrm>
            <a:off x="786784" y="2946538"/>
            <a:ext cx="2846532" cy="1283283"/>
          </a:xfrm>
          <a:prstGeom prst="ellipse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Mental Health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ADAF9EA-B10D-4949-9154-51D62F7AC243}"/>
              </a:ext>
            </a:extLst>
          </p:cNvPr>
          <p:cNvSpPr txBox="1"/>
          <p:nvPr/>
        </p:nvSpPr>
        <p:spPr>
          <a:xfrm>
            <a:off x="2771831" y="1229452"/>
            <a:ext cx="2846532" cy="1283283"/>
          </a:xfrm>
          <a:prstGeom prst="ellipse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Lack of Housing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7F1BD7C-38AF-4F61-9110-2CDF84DCC94F}"/>
              </a:ext>
            </a:extLst>
          </p:cNvPr>
          <p:cNvSpPr txBox="1"/>
          <p:nvPr/>
        </p:nvSpPr>
        <p:spPr>
          <a:xfrm>
            <a:off x="6616722" y="4508903"/>
            <a:ext cx="3083289" cy="1382688"/>
          </a:xfrm>
          <a:prstGeom prst="ellipse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lnSpc>
                <a:spcPts val="2000"/>
              </a:lnSpc>
            </a:pPr>
            <a:r>
              <a:rPr lang="en-US" sz="2800" b="1" dirty="0">
                <a:solidFill>
                  <a:schemeClr val="bg1"/>
                </a:solidFill>
              </a:rPr>
              <a:t>Racism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3221C3-4502-40D6-BE07-C943D140D882}"/>
              </a:ext>
            </a:extLst>
          </p:cNvPr>
          <p:cNvSpPr txBox="1"/>
          <p:nvPr/>
        </p:nvSpPr>
        <p:spPr>
          <a:xfrm>
            <a:off x="2771831" y="4559109"/>
            <a:ext cx="3163144" cy="1382688"/>
          </a:xfrm>
          <a:prstGeom prst="ellipse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lnSpc>
                <a:spcPts val="2000"/>
              </a:lnSpc>
            </a:pPr>
            <a:r>
              <a:rPr lang="en-US" sz="2600" b="1" dirty="0">
                <a:solidFill>
                  <a:schemeClr val="bg1"/>
                </a:solidFill>
              </a:rPr>
              <a:t>Discrimination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68B0B3C4-C187-4C8C-9A35-1180B5ED6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887200" cy="701731"/>
          </a:xfrm>
        </p:spPr>
        <p:txBody>
          <a:bodyPr>
            <a:normAutofit/>
          </a:bodyPr>
          <a:lstStyle/>
          <a:p>
            <a:r>
              <a:rPr lang="en-US" sz="3800" dirty="0"/>
              <a:t>The Public Health Impact of Sex Work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4DE6D0D0-1870-48BA-A246-C1D0618EBEC5}"/>
              </a:ext>
            </a:extLst>
          </p:cNvPr>
          <p:cNvSpPr/>
          <p:nvPr/>
        </p:nvSpPr>
        <p:spPr>
          <a:xfrm>
            <a:off x="4842933" y="2630311"/>
            <a:ext cx="214489" cy="232376"/>
          </a:xfrm>
          <a:prstGeom prst="ellipse">
            <a:avLst/>
          </a:prstGeom>
          <a:solidFill>
            <a:srgbClr val="1E497F"/>
          </a:solidFill>
          <a:ln>
            <a:solidFill>
              <a:srgbClr val="1E49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6929BF15-DA2B-4C93-8148-C4D30C63E577}"/>
              </a:ext>
            </a:extLst>
          </p:cNvPr>
          <p:cNvSpPr/>
          <p:nvPr/>
        </p:nvSpPr>
        <p:spPr>
          <a:xfrm>
            <a:off x="7134580" y="2627823"/>
            <a:ext cx="214489" cy="232376"/>
          </a:xfrm>
          <a:prstGeom prst="ellipse">
            <a:avLst/>
          </a:prstGeom>
          <a:solidFill>
            <a:srgbClr val="1E497F"/>
          </a:solidFill>
          <a:ln>
            <a:solidFill>
              <a:srgbClr val="1E49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A38FDDF6-00B7-49E3-A9D4-BC5679D5B921}"/>
              </a:ext>
            </a:extLst>
          </p:cNvPr>
          <p:cNvSpPr/>
          <p:nvPr/>
        </p:nvSpPr>
        <p:spPr>
          <a:xfrm>
            <a:off x="4842933" y="4197484"/>
            <a:ext cx="214489" cy="232376"/>
          </a:xfrm>
          <a:prstGeom prst="ellipse">
            <a:avLst/>
          </a:prstGeom>
          <a:solidFill>
            <a:srgbClr val="1E497F"/>
          </a:solidFill>
          <a:ln>
            <a:solidFill>
              <a:srgbClr val="1E49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E4694BFC-F3B0-4468-BB34-856F37DB1703}"/>
              </a:ext>
            </a:extLst>
          </p:cNvPr>
          <p:cNvSpPr/>
          <p:nvPr/>
        </p:nvSpPr>
        <p:spPr>
          <a:xfrm>
            <a:off x="7134580" y="4194996"/>
            <a:ext cx="214489" cy="232376"/>
          </a:xfrm>
          <a:prstGeom prst="ellipse">
            <a:avLst/>
          </a:prstGeom>
          <a:solidFill>
            <a:srgbClr val="1E497F"/>
          </a:solidFill>
          <a:ln>
            <a:solidFill>
              <a:srgbClr val="1E49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DBADB519-0302-4143-A13C-24E3048C396A}"/>
              </a:ext>
            </a:extLst>
          </p:cNvPr>
          <p:cNvSpPr/>
          <p:nvPr/>
        </p:nvSpPr>
        <p:spPr>
          <a:xfrm>
            <a:off x="4096695" y="3428822"/>
            <a:ext cx="214489" cy="232376"/>
          </a:xfrm>
          <a:prstGeom prst="ellipse">
            <a:avLst/>
          </a:prstGeom>
          <a:solidFill>
            <a:srgbClr val="1E497F"/>
          </a:solidFill>
          <a:ln>
            <a:solidFill>
              <a:srgbClr val="1E49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63AA1FAE-1955-4A46-8B96-D8253C87DED0}"/>
              </a:ext>
            </a:extLst>
          </p:cNvPr>
          <p:cNvSpPr/>
          <p:nvPr/>
        </p:nvSpPr>
        <p:spPr>
          <a:xfrm>
            <a:off x="7943878" y="3428822"/>
            <a:ext cx="214489" cy="232376"/>
          </a:xfrm>
          <a:prstGeom prst="ellipse">
            <a:avLst/>
          </a:prstGeom>
          <a:solidFill>
            <a:srgbClr val="1E497F"/>
          </a:solidFill>
          <a:ln>
            <a:solidFill>
              <a:srgbClr val="1E49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36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8A9294-CCB0-410A-BE5E-710AA03EA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887200" cy="701731"/>
          </a:xfrm>
        </p:spPr>
        <p:txBody>
          <a:bodyPr>
            <a:normAutofit/>
          </a:bodyPr>
          <a:lstStyle/>
          <a:p>
            <a:r>
              <a:rPr lang="en-US" sz="3800" dirty="0"/>
              <a:t>The Public Health Impact of Sex Work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AF1AF3-9D17-4FDD-9B3F-E8835302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</p:spPr>
        <p:txBody>
          <a:bodyPr/>
          <a:lstStyle/>
          <a:p>
            <a:fld id="{F477D24C-55BC-4150-BC77-7526DE4131D6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772C42-1E23-4AF6-922E-11107E3D652E}"/>
              </a:ext>
            </a:extLst>
          </p:cNvPr>
          <p:cNvSpPr txBox="1"/>
          <p:nvPr/>
        </p:nvSpPr>
        <p:spPr>
          <a:xfrm>
            <a:off x="304800" y="6217920"/>
            <a:ext cx="7154779" cy="241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white"/>
                </a:solidFill>
                <a:latin typeface="Franklin Gothic Book" panose="020B0503020102020204" pitchFamily="34" charset="0"/>
              </a:rPr>
              <a:t>Rhode Island Department of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1AB1F23-94DD-4271-A753-404194EB3EA4}"/>
              </a:ext>
            </a:extLst>
          </p:cNvPr>
          <p:cNvSpPr txBox="1"/>
          <p:nvPr/>
        </p:nvSpPr>
        <p:spPr>
          <a:xfrm>
            <a:off x="1491048" y="2165654"/>
            <a:ext cx="2060028" cy="813812"/>
          </a:xfrm>
          <a:prstGeom prst="rect">
            <a:avLst/>
          </a:prstGeom>
          <a:solidFill>
            <a:srgbClr val="1E497F"/>
          </a:solidFill>
          <a:ln w="38100">
            <a:solidFill>
              <a:srgbClr val="1E497F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sz="2000" b="1" dirty="0">
                <a:solidFill>
                  <a:schemeClr val="bg1"/>
                </a:solidFill>
              </a:rPr>
              <a:t>Sexual/Physical</a:t>
            </a:r>
          </a:p>
          <a:p>
            <a:pPr algn="ctr">
              <a:lnSpc>
                <a:spcPts val="1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</a:rPr>
              <a:t> Violence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E56F610-FE04-4E10-BF63-F45D33457D36}"/>
              </a:ext>
            </a:extLst>
          </p:cNvPr>
          <p:cNvSpPr txBox="1"/>
          <p:nvPr/>
        </p:nvSpPr>
        <p:spPr>
          <a:xfrm>
            <a:off x="3844781" y="2165654"/>
            <a:ext cx="2060028" cy="813813"/>
          </a:xfrm>
          <a:prstGeom prst="rect">
            <a:avLst/>
          </a:prstGeom>
          <a:solidFill>
            <a:srgbClr val="1E497F"/>
          </a:solidFill>
          <a:ln w="38100">
            <a:solidFill>
              <a:srgbClr val="1E497F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sz="2000" b="1" dirty="0">
                <a:solidFill>
                  <a:schemeClr val="bg1"/>
                </a:solidFill>
              </a:rPr>
              <a:t>HIV/STIs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AF5D4E-2349-4A3C-9141-794871A3DFB5}"/>
              </a:ext>
            </a:extLst>
          </p:cNvPr>
          <p:cNvSpPr txBox="1"/>
          <p:nvPr/>
        </p:nvSpPr>
        <p:spPr>
          <a:xfrm>
            <a:off x="6198514" y="2165654"/>
            <a:ext cx="2060028" cy="813813"/>
          </a:xfrm>
          <a:prstGeom prst="rect">
            <a:avLst/>
          </a:prstGeom>
          <a:solidFill>
            <a:srgbClr val="1E497F"/>
          </a:solidFill>
          <a:ln w="38100">
            <a:solidFill>
              <a:srgbClr val="1E497F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sz="2000" b="1" dirty="0">
                <a:solidFill>
                  <a:schemeClr val="bg1"/>
                </a:solidFill>
              </a:rPr>
              <a:t>Condomless </a:t>
            </a:r>
          </a:p>
          <a:p>
            <a:pPr algn="ctr">
              <a:lnSpc>
                <a:spcPts val="1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</a:rPr>
              <a:t>Sex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C061A1F-1FC2-4FF1-AFC2-9524D901EE30}"/>
              </a:ext>
            </a:extLst>
          </p:cNvPr>
          <p:cNvSpPr txBox="1"/>
          <p:nvPr/>
        </p:nvSpPr>
        <p:spPr>
          <a:xfrm>
            <a:off x="8552247" y="2165653"/>
            <a:ext cx="2060028" cy="813813"/>
          </a:xfrm>
          <a:prstGeom prst="rect">
            <a:avLst/>
          </a:prstGeom>
          <a:solidFill>
            <a:srgbClr val="1E497F"/>
          </a:solidFill>
          <a:ln w="38100">
            <a:solidFill>
              <a:srgbClr val="1E497F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sz="2000" b="1" dirty="0">
                <a:solidFill>
                  <a:schemeClr val="bg1"/>
                </a:solidFill>
              </a:rPr>
              <a:t>Other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4E486AE-7308-4B31-A749-B77934D2D00A}"/>
              </a:ext>
            </a:extLst>
          </p:cNvPr>
          <p:cNvSpPr txBox="1"/>
          <p:nvPr/>
        </p:nvSpPr>
        <p:spPr>
          <a:xfrm>
            <a:off x="1491048" y="3189482"/>
            <a:ext cx="2060028" cy="2472192"/>
          </a:xfrm>
          <a:prstGeom prst="rect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t">
            <a:noAutofit/>
          </a:bodyPr>
          <a:lstStyle/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Increased risk of violence (Odds ratio 2.99);</a:t>
            </a:r>
          </a:p>
          <a:p>
            <a:pPr>
              <a:lnSpc>
                <a:spcPts val="2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Displacement of sex workers into unsafe situations.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40105C4-7555-429F-8E98-5A69ACB92636}"/>
              </a:ext>
            </a:extLst>
          </p:cNvPr>
          <p:cNvSpPr txBox="1"/>
          <p:nvPr/>
        </p:nvSpPr>
        <p:spPr>
          <a:xfrm>
            <a:off x="3844781" y="3192910"/>
            <a:ext cx="2060028" cy="2472192"/>
          </a:xfrm>
          <a:prstGeom prst="rect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t">
            <a:noAutofit/>
          </a:bodyPr>
          <a:lstStyle/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Increased risk of HIV and other STIs (Odds ratio 1.87).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8E740F4-19B1-422D-830F-BB6E27C2C994}"/>
              </a:ext>
            </a:extLst>
          </p:cNvPr>
          <p:cNvSpPr txBox="1"/>
          <p:nvPr/>
        </p:nvSpPr>
        <p:spPr>
          <a:xfrm>
            <a:off x="6198514" y="3189482"/>
            <a:ext cx="2060028" cy="2472192"/>
          </a:xfrm>
          <a:prstGeom prst="rect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t">
            <a:noAutofit/>
          </a:bodyPr>
          <a:lstStyle/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Increased risk condomless sex (Odds ratio 1.42);</a:t>
            </a:r>
          </a:p>
          <a:p>
            <a:pPr>
              <a:lnSpc>
                <a:spcPts val="2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Discourages sex workers carrying condoms.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746385E-1D66-47DF-AFD5-92DD697AD979}"/>
              </a:ext>
            </a:extLst>
          </p:cNvPr>
          <p:cNvSpPr txBox="1"/>
          <p:nvPr/>
        </p:nvSpPr>
        <p:spPr>
          <a:xfrm>
            <a:off x="8552247" y="3192910"/>
            <a:ext cx="2060028" cy="2472192"/>
          </a:xfrm>
          <a:prstGeom prst="rect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t">
            <a:noAutofit/>
          </a:bodyPr>
          <a:lstStyle/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Disruption of support networks and access to services;</a:t>
            </a:r>
          </a:p>
          <a:p>
            <a:pPr>
              <a:lnSpc>
                <a:spcPts val="2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Exacerbation of existing inequalities.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59B88B6-BB82-4BA0-954D-5748019BC03A}"/>
              </a:ext>
            </a:extLst>
          </p:cNvPr>
          <p:cNvSpPr txBox="1"/>
          <p:nvPr/>
        </p:nvSpPr>
        <p:spPr>
          <a:xfrm>
            <a:off x="1367699" y="1052677"/>
            <a:ext cx="924457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/>
              <a:t>Repressive policies including criminalization of sex work has been associated with increased risk of…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010EA2C-BDEF-4B80-AC3B-458903B0A4A3}"/>
              </a:ext>
            </a:extLst>
          </p:cNvPr>
          <p:cNvSpPr txBox="1"/>
          <p:nvPr/>
        </p:nvSpPr>
        <p:spPr>
          <a:xfrm>
            <a:off x="7864488" y="6172256"/>
            <a:ext cx="1450590" cy="3323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1" i="1" dirty="0">
                <a:solidFill>
                  <a:schemeClr val="bg1"/>
                </a:solidFill>
              </a:rPr>
              <a:t>Platt et al., 2018</a:t>
            </a:r>
          </a:p>
        </p:txBody>
      </p:sp>
    </p:spTree>
    <p:extLst>
      <p:ext uri="{BB962C8B-B14F-4D97-AF65-F5344CB8AC3E}">
        <p14:creationId xmlns:p14="http://schemas.microsoft.com/office/powerpoint/2010/main" val="275904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6C46DC2-8F5A-4E39-B4B7-6A210C5CD9C8}"/>
              </a:ext>
            </a:extLst>
          </p:cNvPr>
          <p:cNvSpPr/>
          <p:nvPr/>
        </p:nvSpPr>
        <p:spPr>
          <a:xfrm>
            <a:off x="3657600" y="2006784"/>
            <a:ext cx="4786489" cy="388601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8A9294-CCB0-410A-BE5E-710AA03EA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887200" cy="701731"/>
          </a:xfrm>
        </p:spPr>
        <p:txBody>
          <a:bodyPr>
            <a:normAutofit/>
          </a:bodyPr>
          <a:lstStyle/>
          <a:p>
            <a:r>
              <a:rPr lang="en-US" sz="3800" dirty="0"/>
              <a:t>The Public Health Impact of Sex Work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AF1AF3-9D17-4FDD-9B3F-E8835302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</p:spPr>
        <p:txBody>
          <a:bodyPr/>
          <a:lstStyle/>
          <a:p>
            <a:fld id="{F477D24C-55BC-4150-BC77-7526DE4131D6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1AB1F23-94DD-4271-A753-404194EB3EA4}"/>
              </a:ext>
            </a:extLst>
          </p:cNvPr>
          <p:cNvSpPr txBox="1"/>
          <p:nvPr/>
        </p:nvSpPr>
        <p:spPr>
          <a:xfrm>
            <a:off x="1491048" y="2165654"/>
            <a:ext cx="2060028" cy="813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sz="2000" b="1" dirty="0">
                <a:solidFill>
                  <a:schemeClr val="bg1"/>
                </a:solidFill>
              </a:rPr>
              <a:t>Sexual/Physical</a:t>
            </a:r>
          </a:p>
          <a:p>
            <a:pPr algn="ctr">
              <a:lnSpc>
                <a:spcPts val="1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</a:rPr>
              <a:t> Violence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772C42-1E23-4AF6-922E-11107E3D652E}"/>
              </a:ext>
            </a:extLst>
          </p:cNvPr>
          <p:cNvSpPr txBox="1"/>
          <p:nvPr/>
        </p:nvSpPr>
        <p:spPr>
          <a:xfrm>
            <a:off x="304800" y="6217920"/>
            <a:ext cx="7154779" cy="241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white"/>
                </a:solidFill>
                <a:latin typeface="Franklin Gothic Book" panose="020B0503020102020204" pitchFamily="34" charset="0"/>
              </a:rPr>
              <a:t>Rhode Island Department of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E56F610-FE04-4E10-BF63-F45D33457D36}"/>
              </a:ext>
            </a:extLst>
          </p:cNvPr>
          <p:cNvSpPr txBox="1"/>
          <p:nvPr/>
        </p:nvSpPr>
        <p:spPr>
          <a:xfrm>
            <a:off x="3844781" y="2165654"/>
            <a:ext cx="2060028" cy="813813"/>
          </a:xfrm>
          <a:prstGeom prst="rect">
            <a:avLst/>
          </a:prstGeom>
          <a:solidFill>
            <a:srgbClr val="1E497F"/>
          </a:solidFill>
          <a:ln w="38100">
            <a:solidFill>
              <a:srgbClr val="1E497F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sz="2000" b="1" dirty="0">
                <a:solidFill>
                  <a:schemeClr val="bg1"/>
                </a:solidFill>
              </a:rPr>
              <a:t>HIV/STIs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AF5D4E-2349-4A3C-9141-794871A3DFB5}"/>
              </a:ext>
            </a:extLst>
          </p:cNvPr>
          <p:cNvSpPr txBox="1"/>
          <p:nvPr/>
        </p:nvSpPr>
        <p:spPr>
          <a:xfrm>
            <a:off x="6198514" y="2165654"/>
            <a:ext cx="2060028" cy="813813"/>
          </a:xfrm>
          <a:prstGeom prst="rect">
            <a:avLst/>
          </a:prstGeom>
          <a:solidFill>
            <a:srgbClr val="1E497F"/>
          </a:solidFill>
          <a:ln w="38100">
            <a:solidFill>
              <a:srgbClr val="1E497F"/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sz="2000" b="1" dirty="0">
                <a:solidFill>
                  <a:schemeClr val="bg1"/>
                </a:solidFill>
              </a:rPr>
              <a:t>Condomless </a:t>
            </a:r>
          </a:p>
          <a:p>
            <a:pPr algn="ctr">
              <a:lnSpc>
                <a:spcPts val="16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</a:rPr>
              <a:t>Sex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4E486AE-7308-4B31-A749-B77934D2D00A}"/>
              </a:ext>
            </a:extLst>
          </p:cNvPr>
          <p:cNvSpPr txBox="1"/>
          <p:nvPr/>
        </p:nvSpPr>
        <p:spPr>
          <a:xfrm>
            <a:off x="1491048" y="3189482"/>
            <a:ext cx="2060028" cy="24721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t">
            <a:noAutofit/>
          </a:bodyPr>
          <a:lstStyle/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Increased of violence (Odds Ratio 2.99);</a:t>
            </a:r>
          </a:p>
          <a:p>
            <a:pPr>
              <a:lnSpc>
                <a:spcPts val="2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Displacement of sex workers into unsafe situations.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C061A1F-1FC2-4FF1-AFC2-9524D901EE30}"/>
              </a:ext>
            </a:extLst>
          </p:cNvPr>
          <p:cNvSpPr txBox="1"/>
          <p:nvPr/>
        </p:nvSpPr>
        <p:spPr>
          <a:xfrm>
            <a:off x="8552247" y="2165653"/>
            <a:ext cx="2060028" cy="8138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none" rtlCol="0" anchor="ctr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sz="2000" b="1" dirty="0">
                <a:solidFill>
                  <a:schemeClr val="bg1"/>
                </a:solidFill>
              </a:rPr>
              <a:t>Other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40105C4-7555-429F-8E98-5A69ACB92636}"/>
              </a:ext>
            </a:extLst>
          </p:cNvPr>
          <p:cNvSpPr txBox="1"/>
          <p:nvPr/>
        </p:nvSpPr>
        <p:spPr>
          <a:xfrm>
            <a:off x="3844781" y="3192910"/>
            <a:ext cx="2060028" cy="2472192"/>
          </a:xfrm>
          <a:prstGeom prst="rect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t">
            <a:noAutofit/>
          </a:bodyPr>
          <a:lstStyle/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Increased risk of HIV and other STIs (Odds ratio 1.87).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8E740F4-19B1-422D-830F-BB6E27C2C994}"/>
              </a:ext>
            </a:extLst>
          </p:cNvPr>
          <p:cNvSpPr txBox="1"/>
          <p:nvPr/>
        </p:nvSpPr>
        <p:spPr>
          <a:xfrm>
            <a:off x="6198514" y="3189482"/>
            <a:ext cx="2060028" cy="2472192"/>
          </a:xfrm>
          <a:prstGeom prst="rect">
            <a:avLst/>
          </a:prstGeom>
          <a:solidFill>
            <a:srgbClr val="EC5153"/>
          </a:solidFill>
          <a:ln w="38100">
            <a:solidFill>
              <a:srgbClr val="EC5153"/>
            </a:solidFill>
          </a:ln>
        </p:spPr>
        <p:txBody>
          <a:bodyPr wrap="square" rtlCol="0" anchor="t">
            <a:noAutofit/>
          </a:bodyPr>
          <a:lstStyle/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Increased risk of condomless sex (Odds ratio 1.42);</a:t>
            </a:r>
          </a:p>
          <a:p>
            <a:pPr>
              <a:lnSpc>
                <a:spcPts val="2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Discourages sex workers carrying condoms.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746385E-1D66-47DF-AFD5-92DD697AD979}"/>
              </a:ext>
            </a:extLst>
          </p:cNvPr>
          <p:cNvSpPr txBox="1"/>
          <p:nvPr/>
        </p:nvSpPr>
        <p:spPr>
          <a:xfrm>
            <a:off x="8552247" y="3192910"/>
            <a:ext cx="2060028" cy="24721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 anchor="t">
            <a:noAutofit/>
          </a:bodyPr>
          <a:lstStyle/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Disruption of support networks and access to services;</a:t>
            </a:r>
          </a:p>
          <a:p>
            <a:pPr>
              <a:lnSpc>
                <a:spcPts val="2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2000"/>
              </a:lnSpc>
            </a:pPr>
            <a:r>
              <a:rPr lang="en-US" sz="2000" b="1" dirty="0">
                <a:solidFill>
                  <a:schemeClr val="bg1"/>
                </a:solidFill>
              </a:rPr>
              <a:t>Exacerbation of existing inequalities.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59B88B6-BB82-4BA0-954D-5748019BC03A}"/>
              </a:ext>
            </a:extLst>
          </p:cNvPr>
          <p:cNvSpPr txBox="1"/>
          <p:nvPr/>
        </p:nvSpPr>
        <p:spPr>
          <a:xfrm>
            <a:off x="1367699" y="1052677"/>
            <a:ext cx="95712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/>
              <a:t>There is a significant overlap between HIV/STIs and sex work.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010EA2C-BDEF-4B80-AC3B-458903B0A4A3}"/>
              </a:ext>
            </a:extLst>
          </p:cNvPr>
          <p:cNvSpPr txBox="1"/>
          <p:nvPr/>
        </p:nvSpPr>
        <p:spPr>
          <a:xfrm>
            <a:off x="7864488" y="6172256"/>
            <a:ext cx="1450590" cy="3323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b="1" i="1" dirty="0">
                <a:solidFill>
                  <a:schemeClr val="bg1"/>
                </a:solidFill>
              </a:rPr>
              <a:t>Platt et al., 2018</a:t>
            </a:r>
          </a:p>
        </p:txBody>
      </p:sp>
    </p:spTree>
    <p:extLst>
      <p:ext uri="{BB962C8B-B14F-4D97-AF65-F5344CB8AC3E}">
        <p14:creationId xmlns:p14="http://schemas.microsoft.com/office/powerpoint/2010/main" val="3592278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AF1AF3-9D17-4FDD-9B3F-E8835302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</p:spPr>
        <p:txBody>
          <a:bodyPr/>
          <a:lstStyle/>
          <a:p>
            <a:fld id="{F477D24C-55BC-4150-BC77-7526DE4131D6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772C42-1E23-4AF6-922E-11107E3D652E}"/>
              </a:ext>
            </a:extLst>
          </p:cNvPr>
          <p:cNvSpPr txBox="1"/>
          <p:nvPr/>
        </p:nvSpPr>
        <p:spPr>
          <a:xfrm>
            <a:off x="304800" y="6217920"/>
            <a:ext cx="7154779" cy="241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white"/>
                </a:solidFill>
                <a:latin typeface="Franklin Gothic Book" panose="020B0503020102020204" pitchFamily="34" charset="0"/>
              </a:rPr>
              <a:t>Rhode Island Department of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F91C22BF-479C-456C-A1B7-E4CB9C63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887200" cy="701731"/>
          </a:xfrm>
        </p:spPr>
        <p:txBody>
          <a:bodyPr>
            <a:normAutofit fontScale="90000"/>
          </a:bodyPr>
          <a:lstStyle/>
          <a:p>
            <a:r>
              <a:rPr lang="en-US" sz="3800" dirty="0"/>
              <a:t>Number of New HIV Diagnoses by Year, Rhode Island, 2012-2021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D9EEE76-2E5C-4805-B1B3-F2831BFB4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768" y="874588"/>
            <a:ext cx="8110463" cy="49777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5F10AEE-7C30-42B1-9383-DF980E2EB36E}"/>
              </a:ext>
            </a:extLst>
          </p:cNvPr>
          <p:cNvSpPr txBox="1"/>
          <p:nvPr/>
        </p:nvSpPr>
        <p:spPr>
          <a:xfrm>
            <a:off x="7985859" y="5668449"/>
            <a:ext cx="4330743" cy="36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1" i="1" dirty="0">
                <a:solidFill>
                  <a:srgbClr val="656666"/>
                </a:solidFill>
              </a:rPr>
              <a:t>Source: </a:t>
            </a:r>
            <a:r>
              <a:rPr lang="en-US" sz="1600" i="1" dirty="0">
                <a:solidFill>
                  <a:srgbClr val="656666"/>
                </a:solidFill>
              </a:rPr>
              <a:t>Rhode Island Department of Health</a:t>
            </a:r>
          </a:p>
        </p:txBody>
      </p:sp>
    </p:spTree>
    <p:extLst>
      <p:ext uri="{BB962C8B-B14F-4D97-AF65-F5344CB8AC3E}">
        <p14:creationId xmlns:p14="http://schemas.microsoft.com/office/powerpoint/2010/main" val="2439029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AF1AF3-9D17-4FDD-9B3F-E8835302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</p:spPr>
        <p:txBody>
          <a:bodyPr/>
          <a:lstStyle/>
          <a:p>
            <a:fld id="{F477D24C-55BC-4150-BC77-7526DE4131D6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772C42-1E23-4AF6-922E-11107E3D652E}"/>
              </a:ext>
            </a:extLst>
          </p:cNvPr>
          <p:cNvSpPr txBox="1"/>
          <p:nvPr/>
        </p:nvSpPr>
        <p:spPr>
          <a:xfrm>
            <a:off x="304800" y="6217920"/>
            <a:ext cx="7154779" cy="241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white"/>
                </a:solidFill>
                <a:latin typeface="Franklin Gothic Book" panose="020B0503020102020204" pitchFamily="34" charset="0"/>
              </a:rPr>
              <a:t>Rhode Island Department of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F91C22BF-479C-456C-A1B7-E4CB9C63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887200" cy="701731"/>
          </a:xfrm>
        </p:spPr>
        <p:txBody>
          <a:bodyPr>
            <a:normAutofit/>
          </a:bodyPr>
          <a:lstStyle/>
          <a:p>
            <a:r>
              <a:rPr lang="en-US" sz="3800" dirty="0"/>
              <a:t>Number of Chlamydia Diagnoses, Rhode Island, 1998-2021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67A4A87-6C4E-4AC2-BE17-69BEAAF64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4164" y="874588"/>
            <a:ext cx="8642810" cy="49356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B3F5342-E2FC-4B8F-89DA-F368BE2C2EE6}"/>
              </a:ext>
            </a:extLst>
          </p:cNvPr>
          <p:cNvSpPr txBox="1"/>
          <p:nvPr/>
        </p:nvSpPr>
        <p:spPr>
          <a:xfrm>
            <a:off x="7985859" y="5668449"/>
            <a:ext cx="4330743" cy="36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1" i="1" dirty="0">
                <a:solidFill>
                  <a:srgbClr val="656666"/>
                </a:solidFill>
              </a:rPr>
              <a:t>Source: </a:t>
            </a:r>
            <a:r>
              <a:rPr lang="en-US" sz="1600" i="1" dirty="0">
                <a:solidFill>
                  <a:srgbClr val="656666"/>
                </a:solidFill>
              </a:rPr>
              <a:t>Rhode Island Department of Health</a:t>
            </a:r>
          </a:p>
        </p:txBody>
      </p:sp>
    </p:spTree>
    <p:extLst>
      <p:ext uri="{BB962C8B-B14F-4D97-AF65-F5344CB8AC3E}">
        <p14:creationId xmlns:p14="http://schemas.microsoft.com/office/powerpoint/2010/main" val="1798180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AF1AF3-9D17-4FDD-9B3F-E8835302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</p:spPr>
        <p:txBody>
          <a:bodyPr/>
          <a:lstStyle/>
          <a:p>
            <a:fld id="{F477D24C-55BC-4150-BC77-7526DE4131D6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772C42-1E23-4AF6-922E-11107E3D652E}"/>
              </a:ext>
            </a:extLst>
          </p:cNvPr>
          <p:cNvSpPr txBox="1"/>
          <p:nvPr/>
        </p:nvSpPr>
        <p:spPr>
          <a:xfrm>
            <a:off x="304800" y="6217920"/>
            <a:ext cx="7154779" cy="241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white"/>
                </a:solidFill>
                <a:latin typeface="Franklin Gothic Book" panose="020B0503020102020204" pitchFamily="34" charset="0"/>
              </a:rPr>
              <a:t>Rhode Island Department of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F91C22BF-479C-456C-A1B7-E4CB9C63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887200" cy="701731"/>
          </a:xfrm>
        </p:spPr>
        <p:txBody>
          <a:bodyPr>
            <a:normAutofit/>
          </a:bodyPr>
          <a:lstStyle/>
          <a:p>
            <a:r>
              <a:rPr lang="en-US" sz="3800" dirty="0"/>
              <a:t>Number of Gonorrhea Diagnoses, Rhode Island, 1998-2021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57D04CA-556D-48DC-B748-040AE9A2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969" y="874588"/>
            <a:ext cx="8120062" cy="506876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B85C465-BDBC-4F4E-9B1A-5679E7643FD4}"/>
              </a:ext>
            </a:extLst>
          </p:cNvPr>
          <p:cNvSpPr txBox="1"/>
          <p:nvPr/>
        </p:nvSpPr>
        <p:spPr>
          <a:xfrm>
            <a:off x="7985859" y="5668449"/>
            <a:ext cx="4330743" cy="36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1" i="1" dirty="0">
                <a:solidFill>
                  <a:srgbClr val="656666"/>
                </a:solidFill>
              </a:rPr>
              <a:t>Source: </a:t>
            </a:r>
            <a:r>
              <a:rPr lang="en-US" sz="1600" i="1" dirty="0">
                <a:solidFill>
                  <a:srgbClr val="656666"/>
                </a:solidFill>
              </a:rPr>
              <a:t>Rhode Island Department of Health</a:t>
            </a:r>
          </a:p>
        </p:txBody>
      </p:sp>
    </p:spTree>
    <p:extLst>
      <p:ext uri="{BB962C8B-B14F-4D97-AF65-F5344CB8AC3E}">
        <p14:creationId xmlns:p14="http://schemas.microsoft.com/office/powerpoint/2010/main" val="1708546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AF1AF3-9D17-4FDD-9B3F-E8835302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9988" y="6170673"/>
            <a:ext cx="586986" cy="338328"/>
          </a:xfrm>
        </p:spPr>
        <p:txBody>
          <a:bodyPr/>
          <a:lstStyle/>
          <a:p>
            <a:fld id="{F477D24C-55BC-4150-BC77-7526DE4131D6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5772C42-1E23-4AF6-922E-11107E3D652E}"/>
              </a:ext>
            </a:extLst>
          </p:cNvPr>
          <p:cNvSpPr txBox="1"/>
          <p:nvPr/>
        </p:nvSpPr>
        <p:spPr>
          <a:xfrm>
            <a:off x="304800" y="6217920"/>
            <a:ext cx="7154779" cy="241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white"/>
                </a:solidFill>
                <a:latin typeface="Franklin Gothic Book" panose="020B0503020102020204" pitchFamily="34" charset="0"/>
              </a:rPr>
              <a:t>Rhode Island Department of Health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F91C22BF-479C-456C-A1B7-E4CB9C63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2857"/>
            <a:ext cx="11887200" cy="701731"/>
          </a:xfrm>
        </p:spPr>
        <p:txBody>
          <a:bodyPr>
            <a:normAutofit fontScale="90000"/>
          </a:bodyPr>
          <a:lstStyle/>
          <a:p>
            <a:r>
              <a:rPr lang="en-US" sz="3800" dirty="0"/>
              <a:t>Number of Infectious Syphilis Diagnoses, Rhode Island, 1998-2021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EE435FC-BE0A-4CE0-A038-29BE06A5AD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972" y="938849"/>
            <a:ext cx="8004055" cy="49803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7BFD511-9D64-4FC9-98CF-37224C83A089}"/>
              </a:ext>
            </a:extLst>
          </p:cNvPr>
          <p:cNvSpPr txBox="1"/>
          <p:nvPr/>
        </p:nvSpPr>
        <p:spPr>
          <a:xfrm>
            <a:off x="7985859" y="5668449"/>
            <a:ext cx="4330743" cy="36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1" i="1" dirty="0">
                <a:solidFill>
                  <a:srgbClr val="656666"/>
                </a:solidFill>
              </a:rPr>
              <a:t>Source: </a:t>
            </a:r>
            <a:r>
              <a:rPr lang="en-US" sz="1600" i="1" dirty="0">
                <a:solidFill>
                  <a:srgbClr val="656666"/>
                </a:solidFill>
              </a:rPr>
              <a:t>Rhode Island Department of Health</a:t>
            </a:r>
          </a:p>
        </p:txBody>
      </p:sp>
    </p:spTree>
    <p:extLst>
      <p:ext uri="{BB962C8B-B14F-4D97-AF65-F5344CB8AC3E}">
        <p14:creationId xmlns:p14="http://schemas.microsoft.com/office/powerpoint/2010/main" val="32876090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Rhode Island">
      <a:dk1>
        <a:sysClr val="windowText" lastClr="000000"/>
      </a:dk1>
      <a:lt1>
        <a:sysClr val="window" lastClr="FFFFFF"/>
      </a:lt1>
      <a:dk2>
        <a:srgbClr val="44546A"/>
      </a:dk2>
      <a:lt2>
        <a:srgbClr val="C4C4C4"/>
      </a:lt2>
      <a:accent1>
        <a:srgbClr val="EB5152"/>
      </a:accent1>
      <a:accent2>
        <a:srgbClr val="1E497F"/>
      </a:accent2>
      <a:accent3>
        <a:srgbClr val="8FBAE4"/>
      </a:accent3>
      <a:accent4>
        <a:srgbClr val="FFC709"/>
      </a:accent4>
      <a:accent5>
        <a:srgbClr val="404040"/>
      </a:accent5>
      <a:accent6>
        <a:srgbClr val="656565"/>
      </a:accent6>
      <a:hlink>
        <a:srgbClr val="0563C1"/>
      </a:hlink>
      <a:folHlink>
        <a:srgbClr val="954F72"/>
      </a:folHlink>
    </a:clrScheme>
    <a:fontScheme name="Rhode">
      <a:majorFont>
        <a:latin typeface="Franklin Gothic Demi Cond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E497F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123000"/>
          </a:lnSpc>
          <a:spcBef>
            <a:spcPts val="600"/>
          </a:spcBef>
          <a:spcAft>
            <a:spcPts val="600"/>
          </a:spcAft>
          <a:defRPr sz="16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3000"/>
          </a:lnSpc>
          <a:spcBef>
            <a:spcPts val="600"/>
          </a:spcBef>
          <a:spcAft>
            <a:spcPts val="600"/>
          </a:spcAft>
          <a:defRPr sz="1600">
            <a:solidFill>
              <a:srgbClr val="65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3ED030ED6E0C4191D6DAAC14C173BD" ma:contentTypeVersion="" ma:contentTypeDescription="Create a new document." ma:contentTypeScope="" ma:versionID="96634f510c40fba11b65e7f7ba24639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051ad49ee3a4811ed0efdd12919ad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4CA43F-F7B4-4852-84AD-12F3A332B4C0}"/>
</file>

<file path=customXml/itemProps2.xml><?xml version="1.0" encoding="utf-8"?>
<ds:datastoreItem xmlns:ds="http://schemas.openxmlformats.org/officeDocument/2006/customXml" ds:itemID="{A3445A6B-FD03-4E8D-8138-454AB59998FB}"/>
</file>

<file path=customXml/itemProps3.xml><?xml version="1.0" encoding="utf-8"?>
<ds:datastoreItem xmlns:ds="http://schemas.openxmlformats.org/officeDocument/2006/customXml" ds:itemID="{EE888D80-4004-486A-ABD9-AA311CB13939}"/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675</Words>
  <Application>Microsoft Office PowerPoint</Application>
  <PresentationFormat>Widescreen</PresentationFormat>
  <Paragraphs>114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Franklin Gothic Book</vt:lpstr>
      <vt:lpstr>Franklin Gothic Demi Cond</vt:lpstr>
      <vt:lpstr>1_Office Theme</vt:lpstr>
      <vt:lpstr>Update on Sexually Transmitted Infections</vt:lpstr>
      <vt:lpstr>The Public Health Impact of Sex Work</vt:lpstr>
      <vt:lpstr>The Public Health Impact of Sex Work</vt:lpstr>
      <vt:lpstr>The Public Health Impact of Sex Work</vt:lpstr>
      <vt:lpstr>The Public Health Impact of Sex Work</vt:lpstr>
      <vt:lpstr>Number of New HIV Diagnoses by Year, Rhode Island, 2012-2021</vt:lpstr>
      <vt:lpstr>Number of Chlamydia Diagnoses, Rhode Island, 1998-2021</vt:lpstr>
      <vt:lpstr>Number of Gonorrhea Diagnoses, Rhode Island, 1998-2021</vt:lpstr>
      <vt:lpstr>Number of Infectious Syphilis Diagnoses, Rhode Island, 1998-2021</vt:lpstr>
      <vt:lpstr>Disparities and HIV/STIs</vt:lpstr>
      <vt:lpstr>Why are STIs increasing?</vt:lpstr>
      <vt:lpstr>The Public Health Impact of Sex Work</vt:lpstr>
      <vt:lpstr>Philip A. Chan, MD Consultant Medical Director Rhode Island Department of Health Philip.Chan@health.ri.gov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Vaccine Implementation</dc:title>
  <dc:creator>Chan, Philip</dc:creator>
  <cp:lastModifiedBy>Michael B. Hogan</cp:lastModifiedBy>
  <cp:revision>24</cp:revision>
  <dcterms:created xsi:type="dcterms:W3CDTF">2021-01-30T20:35:40Z</dcterms:created>
  <dcterms:modified xsi:type="dcterms:W3CDTF">2022-03-21T12:45:17Z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0x0101004F3ED030ED6E0C4191D6DAAC14C173BD</vt:lpwstr>
  </property>
</Properties>
</file>