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20.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24.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23.xml" ContentType="application/vnd.openxmlformats-officedocument.presentationml.slideLayout+xml"/>
  <Override PartName="/ppt/slideLayouts/slideLayout34.xml" ContentType="application/vnd.openxmlformats-officedocument.presentationml.slideLayout+xml"/>
  <Override PartName="/ppt/slideLayouts/slideLayout32.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handoutMasters/handoutMaster1.xml" ContentType="application/vnd.openxmlformats-officedocument.presentationml.handoutMaster+xml"/>
  <Override PartName="/ppt/charts/chart2.xml" ContentType="application/vnd.openxmlformats-officedocument.drawingml.chart+xml"/>
  <Override PartName="/ppt/theme/themeOverride1.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charts/colors2.xml" ContentType="application/vnd.ms-office.chartcolorstyle+xml"/>
  <Override PartName="/ppt/charts/style2.xml" ContentType="application/vnd.ms-office.chartstyle+xml"/>
  <Override PartName="/ppt/theme/themeOverride2.xml" ContentType="application/vnd.openxmlformats-officedocument.themeOverride+xml"/>
  <Override PartName="/ppt/theme/themeOverride3.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style4.xml" ContentType="application/vnd.ms-office.chartstyle+xml"/>
  <Override PartName="/ppt/charts/chart4.xml" ContentType="application/vnd.openxmlformats-officedocument.drawingml.chart+xml"/>
  <Override PartName="/ppt/theme/themeOverride4.xml" ContentType="application/vnd.openxmlformats-officedocument.themeOverride+xml"/>
  <Override PartName="/ppt/theme/themeOverride5.xml" ContentType="application/vnd.openxmlformats-officedocument.themeOverride+xml"/>
  <Override PartName="/ppt/charts/colors5.xml" ContentType="application/vnd.ms-office.chartcolor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3991" r:id="rId3"/>
  </p:sldMasterIdLst>
  <p:notesMasterIdLst>
    <p:notesMasterId r:id="rId29"/>
  </p:notesMasterIdLst>
  <p:handoutMasterIdLst>
    <p:handoutMasterId r:id="rId30"/>
  </p:handoutMasterIdLst>
  <p:sldIdLst>
    <p:sldId id="256" r:id="rId4"/>
    <p:sldId id="296" r:id="rId5"/>
    <p:sldId id="289" r:id="rId6"/>
    <p:sldId id="313" r:id="rId7"/>
    <p:sldId id="314" r:id="rId8"/>
    <p:sldId id="331" r:id="rId9"/>
    <p:sldId id="316" r:id="rId10"/>
    <p:sldId id="315" r:id="rId11"/>
    <p:sldId id="322" r:id="rId12"/>
    <p:sldId id="320" r:id="rId13"/>
    <p:sldId id="321" r:id="rId14"/>
    <p:sldId id="328" r:id="rId15"/>
    <p:sldId id="337" r:id="rId16"/>
    <p:sldId id="327" r:id="rId17"/>
    <p:sldId id="340" r:id="rId18"/>
    <p:sldId id="276" r:id="rId19"/>
    <p:sldId id="348" r:id="rId20"/>
    <p:sldId id="339" r:id="rId21"/>
    <p:sldId id="341" r:id="rId22"/>
    <p:sldId id="303" r:id="rId23"/>
    <p:sldId id="344" r:id="rId24"/>
    <p:sldId id="346" r:id="rId25"/>
    <p:sldId id="347" r:id="rId26"/>
    <p:sldId id="279" r:id="rId27"/>
    <p:sldId id="304" r:id="rId28"/>
  </p:sldIdLst>
  <p:sldSz cx="9144000" cy="5143500" type="screen16x9"/>
  <p:notesSz cx="7023100" cy="93091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gliaccio, Jessica (DOC)" initials="MJ(" lastIdx="5" clrIdx="0">
    <p:extLst>
      <p:ext uri="{19B8F6BF-5375-455C-9EA6-DF929625EA0E}">
        <p15:presenceInfo xmlns:p15="http://schemas.microsoft.com/office/powerpoint/2012/main" userId="S::Jessica.Migliaccio@doc.ri.gov::7fa8492e-48fb-4f5e-a360-aadc85f58c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EFE0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51" d="100"/>
          <a:sy n="151" d="100"/>
        </p:scale>
        <p:origin x="456" y="138"/>
      </p:cViewPr>
      <p:guideLst>
        <p:guide orient="horz" pos="1620"/>
        <p:guide pos="2880"/>
      </p:guideLst>
    </p:cSldViewPr>
  </p:slideViewPr>
  <p:notesTextViewPr>
    <p:cViewPr>
      <p:scale>
        <a:sx n="1" d="1"/>
        <a:sy n="1" d="1"/>
      </p:scale>
      <p:origin x="0" y="0"/>
    </p:cViewPr>
  </p:notesTextViewPr>
  <p:notesViewPr>
    <p:cSldViewPr showGuides="1">
      <p:cViewPr varScale="1">
        <p:scale>
          <a:sx n="83" d="100"/>
          <a:sy n="83" d="100"/>
        </p:scale>
        <p:origin x="4740" y="108"/>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1.jpeg"/></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package" Target="../embeddings/Microsoft_Excel_Worksheet1.xlsx"/><Relationship Id="rId4" Type="http://schemas.openxmlformats.org/officeDocument/2006/relationships/image" Target="../media/image1.jpeg"/></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package" Target="../embeddings/Microsoft_Excel_Worksheet2.xlsx"/><Relationship Id="rId4" Type="http://schemas.openxmlformats.org/officeDocument/2006/relationships/image" Target="../media/image1.jpe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package" Target="../embeddings/Microsoft_Excel_Worksheet3.xlsx"/><Relationship Id="rId4" Type="http://schemas.openxmlformats.org/officeDocument/2006/relationships/image" Target="../media/image1.jpeg"/></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package" Target="../embeddings/Microsoft_Excel_Worksheet4.xlsx"/><Relationship Id="rId4" Type="http://schemas.openxmlformats.org/officeDocument/2006/relationships/image" Target="../media/image1.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i="0" baseline="0" dirty="0">
                <a:solidFill>
                  <a:sysClr val="windowText" lastClr="000000"/>
                </a:solidFill>
              </a:rPr>
              <a:t>FY23 Awaiting Trial Commitments – </a:t>
            </a:r>
          </a:p>
          <a:p>
            <a:pPr>
              <a:defRPr b="1">
                <a:solidFill>
                  <a:sysClr val="windowText" lastClr="000000"/>
                </a:solidFill>
              </a:defRPr>
            </a:pPr>
            <a:r>
              <a:rPr lang="en-US" b="1" i="0" baseline="0" dirty="0">
                <a:solidFill>
                  <a:sysClr val="windowText" lastClr="000000"/>
                </a:solidFill>
              </a:rPr>
              <a:t>Most Serious Offense Type</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'FY21 At Commits Most Ser Off Ty'!$D$4</c:f>
              <c:strCache>
                <c:ptCount val="1"/>
                <c:pt idx="0">
                  <c:v>Violent</c:v>
                </c:pt>
              </c:strCache>
            </c:strRef>
          </c:tx>
          <c:spPr>
            <a:solidFill>
              <a:srgbClr val="FF0000"/>
            </a:solidFill>
            <a:ln>
              <a:solidFill>
                <a:sysClr val="windowText" lastClr="000000"/>
              </a:solidFill>
            </a:ln>
            <a:effectLst/>
          </c:spPr>
          <c:invertIfNegative val="0"/>
          <c:dLbls>
            <c:dLbl>
              <c:idx val="0"/>
              <c:tx>
                <c:rich>
                  <a:bodyPr/>
                  <a:lstStyle/>
                  <a:p>
                    <a:fld id="{8EB8C4F6-4612-48C2-B486-7F8C82D99796}" type="VALUE">
                      <a:rPr lang="en-US" baseline="0">
                        <a:solidFill>
                          <a:schemeClr val="bg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775-4F3A-8133-61278B270E4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'FY21 At Commits Most Ser Off Ty'!$E$3</c:f>
              <c:numCache>
                <c:formatCode>General</c:formatCode>
                <c:ptCount val="1"/>
              </c:numCache>
            </c:numRef>
          </c:cat>
          <c:val>
            <c:numRef>
              <c:f>'FY21 At Commits Most Ser Off Ty'!$E$4</c:f>
              <c:numCache>
                <c:formatCode>0%</c:formatCode>
                <c:ptCount val="1"/>
                <c:pt idx="0">
                  <c:v>0.37</c:v>
                </c:pt>
              </c:numCache>
            </c:numRef>
          </c:val>
          <c:extLst>
            <c:ext xmlns:c16="http://schemas.microsoft.com/office/drawing/2014/chart" uri="{C3380CC4-5D6E-409C-BE32-E72D297353CC}">
              <c16:uniqueId val="{00000001-E775-4F3A-8133-61278B270E4B}"/>
            </c:ext>
          </c:extLst>
        </c:ser>
        <c:ser>
          <c:idx val="1"/>
          <c:order val="1"/>
          <c:tx>
            <c:strRef>
              <c:f>'FY21 At Commits Most Ser Off Ty'!$D$5</c:f>
              <c:strCache>
                <c:ptCount val="1"/>
                <c:pt idx="0">
                  <c:v>Non-violent</c:v>
                </c:pt>
              </c:strCache>
            </c:strRef>
          </c:tx>
          <c:spPr>
            <a:solidFill>
              <a:srgbClr val="00B0F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'FY21 At Commits Most Ser Off Ty'!$E$3</c:f>
              <c:numCache>
                <c:formatCode>General</c:formatCode>
                <c:ptCount val="1"/>
              </c:numCache>
            </c:numRef>
          </c:cat>
          <c:val>
            <c:numRef>
              <c:f>'FY21 At Commits Most Ser Off Ty'!$E$5</c:f>
              <c:numCache>
                <c:formatCode>0%</c:formatCode>
                <c:ptCount val="1"/>
                <c:pt idx="0">
                  <c:v>0.34</c:v>
                </c:pt>
              </c:numCache>
            </c:numRef>
          </c:val>
          <c:extLst>
            <c:ext xmlns:c16="http://schemas.microsoft.com/office/drawing/2014/chart" uri="{C3380CC4-5D6E-409C-BE32-E72D297353CC}">
              <c16:uniqueId val="{00000002-E775-4F3A-8133-61278B270E4B}"/>
            </c:ext>
          </c:extLst>
        </c:ser>
        <c:ser>
          <c:idx val="2"/>
          <c:order val="2"/>
          <c:tx>
            <c:strRef>
              <c:f>'FY21 At Commits Most Ser Off Ty'!$D$6</c:f>
              <c:strCache>
                <c:ptCount val="1"/>
                <c:pt idx="0">
                  <c:v>Drug</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'FY21 At Commits Most Ser Off Ty'!$E$3</c:f>
              <c:numCache>
                <c:formatCode>General</c:formatCode>
                <c:ptCount val="1"/>
              </c:numCache>
            </c:numRef>
          </c:cat>
          <c:val>
            <c:numRef>
              <c:f>'FY21 At Commits Most Ser Off Ty'!$E$6</c:f>
              <c:numCache>
                <c:formatCode>0%</c:formatCode>
                <c:ptCount val="1"/>
                <c:pt idx="0">
                  <c:v>0.24</c:v>
                </c:pt>
              </c:numCache>
            </c:numRef>
          </c:val>
          <c:extLst>
            <c:ext xmlns:c16="http://schemas.microsoft.com/office/drawing/2014/chart" uri="{C3380CC4-5D6E-409C-BE32-E72D297353CC}">
              <c16:uniqueId val="{00000003-E775-4F3A-8133-61278B270E4B}"/>
            </c:ext>
          </c:extLst>
        </c:ser>
        <c:ser>
          <c:idx val="3"/>
          <c:order val="3"/>
          <c:tx>
            <c:strRef>
              <c:f>'FY21 At Commits Most Ser Off Ty'!$D$7</c:f>
              <c:strCache>
                <c:ptCount val="1"/>
                <c:pt idx="0">
                  <c:v>B&amp;E</c:v>
                </c:pt>
              </c:strCache>
            </c:strRef>
          </c:tx>
          <c:spPr>
            <a:solidFill>
              <a:srgbClr val="7030A0"/>
            </a:solidFill>
            <a:ln>
              <a:solidFill>
                <a:sysClr val="windowText" lastClr="000000"/>
              </a:solidFill>
            </a:ln>
            <a:effectLst/>
          </c:spPr>
          <c:invertIfNegative val="0"/>
          <c:dLbls>
            <c:dLbl>
              <c:idx val="0"/>
              <c:layout>
                <c:manualLayout>
                  <c:x val="-5.534851916562427E-3"/>
                  <c:y val="7.478081984180970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50-46D9-8AF0-634A9A945CF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'FY21 At Commits Most Ser Off Ty'!$E$3</c:f>
              <c:numCache>
                <c:formatCode>General</c:formatCode>
                <c:ptCount val="1"/>
              </c:numCache>
            </c:numRef>
          </c:cat>
          <c:val>
            <c:numRef>
              <c:f>'FY21 At Commits Most Ser Off Ty'!$E$7</c:f>
              <c:numCache>
                <c:formatCode>0%</c:formatCode>
                <c:ptCount val="1"/>
                <c:pt idx="0">
                  <c:v>0.04</c:v>
                </c:pt>
              </c:numCache>
            </c:numRef>
          </c:val>
          <c:extLst>
            <c:ext xmlns:c16="http://schemas.microsoft.com/office/drawing/2014/chart" uri="{C3380CC4-5D6E-409C-BE32-E72D297353CC}">
              <c16:uniqueId val="{00000004-E775-4F3A-8133-61278B270E4B}"/>
            </c:ext>
          </c:extLst>
        </c:ser>
        <c:dLbls>
          <c:dLblPos val="outEnd"/>
          <c:showLegendKey val="0"/>
          <c:showVal val="1"/>
          <c:showCatName val="0"/>
          <c:showSerName val="0"/>
          <c:showPercent val="0"/>
          <c:showBubbleSize val="0"/>
        </c:dLbls>
        <c:gapWidth val="219"/>
        <c:overlap val="-27"/>
        <c:axId val="284863360"/>
        <c:axId val="284832856"/>
      </c:barChart>
      <c:catAx>
        <c:axId val="28486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832856"/>
        <c:crosses val="autoZero"/>
        <c:auto val="1"/>
        <c:lblAlgn val="ctr"/>
        <c:lblOffset val="100"/>
        <c:noMultiLvlLbl val="0"/>
      </c:catAx>
      <c:valAx>
        <c:axId val="284832856"/>
        <c:scaling>
          <c:orientation val="minMax"/>
        </c:scaling>
        <c:delete val="0"/>
        <c:axPos val="l"/>
        <c:majorGridlines>
          <c:spPr>
            <a:ln w="19050"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84863360"/>
        <c:crosses val="autoZero"/>
        <c:crossBetween val="between"/>
      </c:valAx>
      <c:spPr>
        <a:blipFill>
          <a:blip xmlns:r="http://schemas.openxmlformats.org/officeDocument/2006/relationships" r:embed="rId4"/>
          <a:tile tx="0" ty="0" sx="100000" sy="100000" flip="none" algn="tl"/>
        </a:blip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blipFill>
      <a:blip xmlns:r="http://schemas.openxmlformats.org/officeDocument/2006/relationships" r:embed="rId4"/>
      <a:tile tx="0" ty="0" sx="100000" sy="100000" flip="none" algn="tl"/>
    </a:blipFill>
    <a:ln w="9525" cap="flat" cmpd="sng" algn="ctr">
      <a:solidFill>
        <a:schemeClr val="tx1">
          <a:lumMod val="15000"/>
          <a:lumOff val="85000"/>
        </a:schemeClr>
      </a:solidFill>
      <a:round/>
    </a:ln>
    <a:effectLst/>
  </c:spPr>
  <c:txPr>
    <a:bodyPr/>
    <a:lstStyle/>
    <a:p>
      <a:pPr>
        <a:defRPr/>
      </a:pPr>
      <a:endParaRPr lang="en-US"/>
    </a:p>
  </c:tx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200" b="1" i="0" baseline="0" dirty="0">
                <a:solidFill>
                  <a:sysClr val="windowText" lastClr="000000"/>
                </a:solidFill>
              </a:rPr>
              <a:t>FY23 Awaiting Trial Releases – </a:t>
            </a:r>
          </a:p>
          <a:p>
            <a:pPr>
              <a:defRPr b="1">
                <a:solidFill>
                  <a:sysClr val="windowText" lastClr="000000"/>
                </a:solidFill>
              </a:defRPr>
            </a:pPr>
            <a:r>
              <a:rPr lang="en-US" sz="1200" b="1" i="0" baseline="0" dirty="0">
                <a:solidFill>
                  <a:sysClr val="windowText" lastClr="000000"/>
                </a:solidFill>
              </a:rPr>
              <a:t>Most Serious Offense Type</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'FY21 At Rel '!$A$4</c:f>
              <c:strCache>
                <c:ptCount val="1"/>
                <c:pt idx="0">
                  <c:v>B&amp;E</c:v>
                </c:pt>
              </c:strCache>
            </c:strRef>
          </c:tx>
          <c:spPr>
            <a:solidFill>
              <a:schemeClr val="tx1">
                <a:lumMod val="65000"/>
                <a:lumOff val="35000"/>
              </a:schemeClr>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'!$B$4</c:f>
              <c:numCache>
                <c:formatCode>0%</c:formatCode>
                <c:ptCount val="1"/>
                <c:pt idx="0">
                  <c:v>0.04</c:v>
                </c:pt>
              </c:numCache>
            </c:numRef>
          </c:val>
          <c:extLst>
            <c:ext xmlns:c16="http://schemas.microsoft.com/office/drawing/2014/chart" uri="{C3380CC4-5D6E-409C-BE32-E72D297353CC}">
              <c16:uniqueId val="{00000000-F3C1-4E5B-B18D-823E30C5C3D3}"/>
            </c:ext>
          </c:extLst>
        </c:ser>
        <c:ser>
          <c:idx val="1"/>
          <c:order val="1"/>
          <c:tx>
            <c:strRef>
              <c:f>'FY21 At Rel '!$A$5</c:f>
              <c:strCache>
                <c:ptCount val="1"/>
                <c:pt idx="0">
                  <c:v>Drug</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'!$B$5</c:f>
              <c:numCache>
                <c:formatCode>0%</c:formatCode>
                <c:ptCount val="1"/>
                <c:pt idx="0">
                  <c:v>0.24</c:v>
                </c:pt>
              </c:numCache>
            </c:numRef>
          </c:val>
          <c:extLst>
            <c:ext xmlns:c16="http://schemas.microsoft.com/office/drawing/2014/chart" uri="{C3380CC4-5D6E-409C-BE32-E72D297353CC}">
              <c16:uniqueId val="{00000001-F3C1-4E5B-B18D-823E30C5C3D3}"/>
            </c:ext>
          </c:extLst>
        </c:ser>
        <c:ser>
          <c:idx val="2"/>
          <c:order val="2"/>
          <c:tx>
            <c:strRef>
              <c:f>'FY21 At Rel '!$A$6</c:f>
              <c:strCache>
                <c:ptCount val="1"/>
                <c:pt idx="0">
                  <c:v>Non-violent</c:v>
                </c:pt>
              </c:strCache>
            </c:strRef>
          </c:tx>
          <c:spPr>
            <a:solidFill>
              <a:srgbClr val="00B0F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'!$B$6</c:f>
              <c:numCache>
                <c:formatCode>0%</c:formatCode>
                <c:ptCount val="1"/>
                <c:pt idx="0">
                  <c:v>0.34</c:v>
                </c:pt>
              </c:numCache>
            </c:numRef>
          </c:val>
          <c:extLst>
            <c:ext xmlns:c16="http://schemas.microsoft.com/office/drawing/2014/chart" uri="{C3380CC4-5D6E-409C-BE32-E72D297353CC}">
              <c16:uniqueId val="{00000002-F3C1-4E5B-B18D-823E30C5C3D3}"/>
            </c:ext>
          </c:extLst>
        </c:ser>
        <c:ser>
          <c:idx val="3"/>
          <c:order val="3"/>
          <c:tx>
            <c:strRef>
              <c:f>'FY21 At Rel '!$A$7</c:f>
              <c:strCache>
                <c:ptCount val="1"/>
                <c:pt idx="0">
                  <c:v>Violent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'!$B$7</c:f>
              <c:numCache>
                <c:formatCode>0%</c:formatCode>
                <c:ptCount val="1"/>
                <c:pt idx="0">
                  <c:v>0.37</c:v>
                </c:pt>
              </c:numCache>
            </c:numRef>
          </c:val>
          <c:extLst>
            <c:ext xmlns:c16="http://schemas.microsoft.com/office/drawing/2014/chart" uri="{C3380CC4-5D6E-409C-BE32-E72D297353CC}">
              <c16:uniqueId val="{00000003-F3C1-4E5B-B18D-823E30C5C3D3}"/>
            </c:ext>
          </c:extLst>
        </c:ser>
        <c:dLbls>
          <c:dLblPos val="ctr"/>
          <c:showLegendKey val="0"/>
          <c:showVal val="1"/>
          <c:showCatName val="0"/>
          <c:showSerName val="0"/>
          <c:showPercent val="0"/>
          <c:showBubbleSize val="0"/>
        </c:dLbls>
        <c:gapWidth val="219"/>
        <c:axId val="284863360"/>
        <c:axId val="284832856"/>
      </c:barChart>
      <c:catAx>
        <c:axId val="284863360"/>
        <c:scaling>
          <c:orientation val="minMax"/>
        </c:scaling>
        <c:delete val="1"/>
        <c:axPos val="l"/>
        <c:numFmt formatCode="General" sourceLinked="1"/>
        <c:majorTickMark val="none"/>
        <c:minorTickMark val="none"/>
        <c:tickLblPos val="nextTo"/>
        <c:crossAx val="284832856"/>
        <c:crosses val="autoZero"/>
        <c:auto val="1"/>
        <c:lblAlgn val="ctr"/>
        <c:lblOffset val="100"/>
        <c:noMultiLvlLbl val="0"/>
      </c:catAx>
      <c:valAx>
        <c:axId val="284832856"/>
        <c:scaling>
          <c:orientation val="minMax"/>
          <c:max val="0.4"/>
        </c:scaling>
        <c:delete val="0"/>
        <c:axPos val="b"/>
        <c:majorGridlines>
          <c:spPr>
            <a:ln w="19050"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84863360"/>
        <c:crosses val="autoZero"/>
        <c:crossBetween val="between"/>
      </c:valAx>
      <c:spPr>
        <a:blipFill>
          <a:blip xmlns:r="http://schemas.openxmlformats.org/officeDocument/2006/relationships" r:embed="rId4"/>
          <a:tile tx="0" ty="0" sx="100000" sy="100000" flip="none" algn="tl"/>
        </a:blip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blipFill>
      <a:blip xmlns:r="http://schemas.openxmlformats.org/officeDocument/2006/relationships" r:embed="rId4"/>
      <a:tile tx="0" ty="0" sx="100000" sy="100000" flip="none" algn="tl"/>
    </a:blipFill>
    <a:ln w="9525" cap="flat" cmpd="sng" algn="ctr">
      <a:solidFill>
        <a:schemeClr val="tx1">
          <a:lumMod val="15000"/>
          <a:lumOff val="85000"/>
        </a:schemeClr>
      </a:solidFill>
      <a:round/>
    </a:ln>
    <a:effectLst/>
  </c:spPr>
  <c:txPr>
    <a:bodyPr/>
    <a:lstStyle/>
    <a:p>
      <a:pPr>
        <a:defRPr/>
      </a:pPr>
      <a:endParaRPr lang="en-US"/>
    </a:p>
  </c:tx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i="0" baseline="0" dirty="0">
                <a:solidFill>
                  <a:sysClr val="windowText" lastClr="000000"/>
                </a:solidFill>
              </a:rPr>
              <a:t>FY23 Sentenced Commitments - Most Serious Offense Type</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'FY21 Sent Commits Most Ser Of'!$D$4</c:f>
              <c:strCache>
                <c:ptCount val="1"/>
                <c:pt idx="0">
                  <c:v>Violent</c:v>
                </c:pt>
              </c:strCache>
            </c:strRef>
          </c:tx>
          <c:spPr>
            <a:solidFill>
              <a:srgbClr val="FF0000"/>
            </a:solidFill>
            <a:ln>
              <a:solidFill>
                <a:sysClr val="windowText" lastClr="000000"/>
              </a:solidFill>
            </a:ln>
            <a:effectLst/>
          </c:spPr>
          <c:invertIfNegative val="0"/>
          <c:dLbls>
            <c:dLbl>
              <c:idx val="0"/>
              <c:tx>
                <c:rich>
                  <a:bodyPr/>
                  <a:lstStyle/>
                  <a:p>
                    <a:fld id="{8EB8C4F6-4612-48C2-B486-7F8C82D99796}" type="VALUE">
                      <a:rPr lang="en-US" baseline="0">
                        <a:solidFill>
                          <a:schemeClr val="bg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F60-488F-B530-E11039B2A6E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'FY21 Sent Commits Most Ser Of'!$E$3</c:f>
              <c:numCache>
                <c:formatCode>General</c:formatCode>
                <c:ptCount val="1"/>
              </c:numCache>
            </c:numRef>
          </c:cat>
          <c:val>
            <c:numRef>
              <c:f>'FY21 Sent Commits Most Ser Of'!$E$4</c:f>
              <c:numCache>
                <c:formatCode>0%</c:formatCode>
                <c:ptCount val="1"/>
                <c:pt idx="0">
                  <c:v>0.27</c:v>
                </c:pt>
              </c:numCache>
            </c:numRef>
          </c:val>
          <c:extLst>
            <c:ext xmlns:c16="http://schemas.microsoft.com/office/drawing/2014/chart" uri="{C3380CC4-5D6E-409C-BE32-E72D297353CC}">
              <c16:uniqueId val="{00000001-DF60-488F-B530-E11039B2A6E5}"/>
            </c:ext>
          </c:extLst>
        </c:ser>
        <c:ser>
          <c:idx val="1"/>
          <c:order val="1"/>
          <c:tx>
            <c:strRef>
              <c:f>'FY21 Sent Commits Most Ser Of'!$D$5</c:f>
              <c:strCache>
                <c:ptCount val="1"/>
                <c:pt idx="0">
                  <c:v>Non-violent</c:v>
                </c:pt>
              </c:strCache>
            </c:strRef>
          </c:tx>
          <c:spPr>
            <a:solidFill>
              <a:srgbClr val="00B0F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'FY21 Sent Commits Most Ser Of'!$E$3</c:f>
              <c:numCache>
                <c:formatCode>General</c:formatCode>
                <c:ptCount val="1"/>
              </c:numCache>
            </c:numRef>
          </c:cat>
          <c:val>
            <c:numRef>
              <c:f>'FY21 Sent Commits Most Ser Of'!$E$5</c:f>
              <c:numCache>
                <c:formatCode>0%</c:formatCode>
                <c:ptCount val="1"/>
                <c:pt idx="0">
                  <c:v>0.62</c:v>
                </c:pt>
              </c:numCache>
            </c:numRef>
          </c:val>
          <c:extLst>
            <c:ext xmlns:c16="http://schemas.microsoft.com/office/drawing/2014/chart" uri="{C3380CC4-5D6E-409C-BE32-E72D297353CC}">
              <c16:uniqueId val="{00000002-DF60-488F-B530-E11039B2A6E5}"/>
            </c:ext>
          </c:extLst>
        </c:ser>
        <c:ser>
          <c:idx val="2"/>
          <c:order val="2"/>
          <c:tx>
            <c:strRef>
              <c:f>'FY21 Sent Commits Most Ser Of'!$D$6</c:f>
              <c:strCache>
                <c:ptCount val="1"/>
                <c:pt idx="0">
                  <c:v>Drug</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'FY21 Sent Commits Most Ser Of'!$E$3</c:f>
              <c:numCache>
                <c:formatCode>General</c:formatCode>
                <c:ptCount val="1"/>
              </c:numCache>
            </c:numRef>
          </c:cat>
          <c:val>
            <c:numRef>
              <c:f>'FY21 Sent Commits Most Ser Of'!$E$6</c:f>
              <c:numCache>
                <c:formatCode>0%</c:formatCode>
                <c:ptCount val="1"/>
                <c:pt idx="0">
                  <c:v>0.08</c:v>
                </c:pt>
              </c:numCache>
            </c:numRef>
          </c:val>
          <c:extLst>
            <c:ext xmlns:c16="http://schemas.microsoft.com/office/drawing/2014/chart" uri="{C3380CC4-5D6E-409C-BE32-E72D297353CC}">
              <c16:uniqueId val="{00000003-DF60-488F-B530-E11039B2A6E5}"/>
            </c:ext>
          </c:extLst>
        </c:ser>
        <c:dLbls>
          <c:dLblPos val="outEnd"/>
          <c:showLegendKey val="0"/>
          <c:showVal val="1"/>
          <c:showCatName val="0"/>
          <c:showSerName val="0"/>
          <c:showPercent val="0"/>
          <c:showBubbleSize val="0"/>
        </c:dLbls>
        <c:gapWidth val="219"/>
        <c:overlap val="-27"/>
        <c:axId val="284863360"/>
        <c:axId val="284832856"/>
      </c:barChart>
      <c:catAx>
        <c:axId val="28486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832856"/>
        <c:crosses val="autoZero"/>
        <c:auto val="1"/>
        <c:lblAlgn val="ctr"/>
        <c:lblOffset val="100"/>
        <c:noMultiLvlLbl val="0"/>
      </c:catAx>
      <c:valAx>
        <c:axId val="284832856"/>
        <c:scaling>
          <c:orientation val="minMax"/>
        </c:scaling>
        <c:delete val="0"/>
        <c:axPos val="l"/>
        <c:majorGridlines>
          <c:spPr>
            <a:ln w="19050"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84863360"/>
        <c:crosses val="autoZero"/>
        <c:crossBetween val="between"/>
      </c:valAx>
      <c:spPr>
        <a:blipFill>
          <a:blip xmlns:r="http://schemas.openxmlformats.org/officeDocument/2006/relationships" r:embed="rId4"/>
          <a:tile tx="0" ty="0" sx="100000" sy="100000" flip="none" algn="tl"/>
        </a:blip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blipFill>
      <a:blip xmlns:r="http://schemas.openxmlformats.org/officeDocument/2006/relationships" r:embed="rId4"/>
      <a:tile tx="0" ty="0" sx="100000" sy="100000" flip="none" algn="tl"/>
    </a:blipFill>
    <a:ln w="9525" cap="flat" cmpd="sng" algn="ctr">
      <a:solidFill>
        <a:schemeClr val="tx1">
          <a:lumMod val="15000"/>
          <a:lumOff val="85000"/>
        </a:schemeClr>
      </a:solidFill>
      <a:round/>
    </a:ln>
    <a:effectLst/>
  </c:spPr>
  <c:txPr>
    <a:bodyPr/>
    <a:lstStyle/>
    <a:p>
      <a:pPr>
        <a:defRPr/>
      </a:pPr>
      <a:endParaRPr lang="en-US"/>
    </a:p>
  </c:txPr>
  <c:externalData r:id="rId5">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200" b="1" i="0" baseline="0" dirty="0">
                <a:solidFill>
                  <a:sysClr val="windowText" lastClr="000000"/>
                </a:solidFill>
              </a:rPr>
              <a:t>FY23 Sentenced Releases –</a:t>
            </a:r>
          </a:p>
          <a:p>
            <a:pPr>
              <a:defRPr b="1">
                <a:solidFill>
                  <a:sysClr val="windowText" lastClr="000000"/>
                </a:solidFill>
              </a:defRPr>
            </a:pPr>
            <a:r>
              <a:rPr lang="en-US" sz="1200" b="1" i="0" baseline="0" dirty="0">
                <a:solidFill>
                  <a:sysClr val="windowText" lastClr="000000"/>
                </a:solidFill>
              </a:rPr>
              <a:t> Most Serious Offense Type</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'FY21 At Rel '!$A$4</c:f>
              <c:strCache>
                <c:ptCount val="1"/>
                <c:pt idx="0">
                  <c:v>B&amp;E</c:v>
                </c:pt>
              </c:strCache>
            </c:strRef>
          </c:tx>
          <c:spPr>
            <a:solidFill>
              <a:schemeClr val="tx1">
                <a:lumMod val="65000"/>
                <a:lumOff val="35000"/>
              </a:schemeClr>
            </a:solidFill>
            <a:ln>
              <a:solidFill>
                <a:sysClr val="windowText" lastClr="000000"/>
              </a:solidFill>
            </a:ln>
            <a:effectLst/>
          </c:spPr>
          <c:invertIfNegative val="0"/>
          <c:dLbls>
            <c:dLbl>
              <c:idx val="0"/>
              <c:layout>
                <c:manualLayout>
                  <c:x val="-5.3975098445851702E-2"/>
                  <c:y val="2.5717307130483444E-7"/>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2246087883239302E-2"/>
                      <c:h val="9.1353018388903279E-2"/>
                    </c:manualLayout>
                  </c15:layout>
                </c:ext>
                <c:ext xmlns:c16="http://schemas.microsoft.com/office/drawing/2014/chart" uri="{C3380CC4-5D6E-409C-BE32-E72D297353CC}">
                  <c16:uniqueId val="{00000000-17A0-4CD3-A4A8-B9C9011F578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'!$B$4</c:f>
              <c:numCache>
                <c:formatCode>0%</c:formatCode>
                <c:ptCount val="1"/>
                <c:pt idx="0">
                  <c:v>0.02</c:v>
                </c:pt>
              </c:numCache>
            </c:numRef>
          </c:val>
          <c:extLst>
            <c:ext xmlns:c16="http://schemas.microsoft.com/office/drawing/2014/chart" uri="{C3380CC4-5D6E-409C-BE32-E72D297353CC}">
              <c16:uniqueId val="{00000000-79EE-4E82-BB8E-E6EC578BAC70}"/>
            </c:ext>
          </c:extLst>
        </c:ser>
        <c:ser>
          <c:idx val="1"/>
          <c:order val="1"/>
          <c:tx>
            <c:strRef>
              <c:f>'FY21 At Rel '!$A$5</c:f>
              <c:strCache>
                <c:ptCount val="1"/>
                <c:pt idx="0">
                  <c:v>Drug</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'!$B$5</c:f>
              <c:numCache>
                <c:formatCode>0%</c:formatCode>
                <c:ptCount val="1"/>
                <c:pt idx="0">
                  <c:v>0.05</c:v>
                </c:pt>
              </c:numCache>
            </c:numRef>
          </c:val>
          <c:extLst>
            <c:ext xmlns:c16="http://schemas.microsoft.com/office/drawing/2014/chart" uri="{C3380CC4-5D6E-409C-BE32-E72D297353CC}">
              <c16:uniqueId val="{00000001-79EE-4E82-BB8E-E6EC578BAC70}"/>
            </c:ext>
          </c:extLst>
        </c:ser>
        <c:ser>
          <c:idx val="2"/>
          <c:order val="2"/>
          <c:tx>
            <c:strRef>
              <c:f>'FY21 At Rel '!$A$6</c:f>
              <c:strCache>
                <c:ptCount val="1"/>
                <c:pt idx="0">
                  <c:v>Non-violent</c:v>
                </c:pt>
              </c:strCache>
            </c:strRef>
          </c:tx>
          <c:spPr>
            <a:solidFill>
              <a:srgbClr val="00B0F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'!$B$6</c:f>
              <c:numCache>
                <c:formatCode>0%</c:formatCode>
                <c:ptCount val="1"/>
                <c:pt idx="0">
                  <c:v>0.57999999999999996</c:v>
                </c:pt>
              </c:numCache>
            </c:numRef>
          </c:val>
          <c:extLst>
            <c:ext xmlns:c16="http://schemas.microsoft.com/office/drawing/2014/chart" uri="{C3380CC4-5D6E-409C-BE32-E72D297353CC}">
              <c16:uniqueId val="{00000002-79EE-4E82-BB8E-E6EC578BAC70}"/>
            </c:ext>
          </c:extLst>
        </c:ser>
        <c:ser>
          <c:idx val="3"/>
          <c:order val="3"/>
          <c:tx>
            <c:strRef>
              <c:f>'FY21 At Rel '!$A$7</c:f>
              <c:strCache>
                <c:ptCount val="1"/>
                <c:pt idx="0">
                  <c:v>Violent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'FY21 At Rel '!$B$3</c:f>
              <c:strCache>
                <c:ptCount val="1"/>
                <c:pt idx="0">
                  <c:v>Average Percent Time Served</c:v>
                </c:pt>
              </c:strCache>
            </c:strRef>
          </c:cat>
          <c:val>
            <c:numRef>
              <c:f>'FY21 At Rel '!$B$7</c:f>
              <c:numCache>
                <c:formatCode>0%</c:formatCode>
                <c:ptCount val="1"/>
                <c:pt idx="0">
                  <c:v>0.35</c:v>
                </c:pt>
              </c:numCache>
            </c:numRef>
          </c:val>
          <c:extLst>
            <c:ext xmlns:c16="http://schemas.microsoft.com/office/drawing/2014/chart" uri="{C3380CC4-5D6E-409C-BE32-E72D297353CC}">
              <c16:uniqueId val="{00000003-79EE-4E82-BB8E-E6EC578BAC70}"/>
            </c:ext>
          </c:extLst>
        </c:ser>
        <c:dLbls>
          <c:dLblPos val="ctr"/>
          <c:showLegendKey val="0"/>
          <c:showVal val="1"/>
          <c:showCatName val="0"/>
          <c:showSerName val="0"/>
          <c:showPercent val="0"/>
          <c:showBubbleSize val="0"/>
        </c:dLbls>
        <c:gapWidth val="219"/>
        <c:axId val="284863360"/>
        <c:axId val="284832856"/>
      </c:barChart>
      <c:catAx>
        <c:axId val="284863360"/>
        <c:scaling>
          <c:orientation val="minMax"/>
        </c:scaling>
        <c:delete val="1"/>
        <c:axPos val="l"/>
        <c:numFmt formatCode="General" sourceLinked="1"/>
        <c:majorTickMark val="none"/>
        <c:minorTickMark val="none"/>
        <c:tickLblPos val="nextTo"/>
        <c:crossAx val="284832856"/>
        <c:crosses val="autoZero"/>
        <c:auto val="1"/>
        <c:lblAlgn val="ctr"/>
        <c:lblOffset val="100"/>
        <c:noMultiLvlLbl val="0"/>
      </c:catAx>
      <c:valAx>
        <c:axId val="284832856"/>
        <c:scaling>
          <c:orientation val="minMax"/>
          <c:max val="0.60000000000000009"/>
        </c:scaling>
        <c:delete val="0"/>
        <c:axPos val="b"/>
        <c:majorGridlines>
          <c:spPr>
            <a:ln w="19050"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84863360"/>
        <c:crosses val="autoZero"/>
        <c:crossBetween val="between"/>
      </c:valAx>
      <c:spPr>
        <a:blipFill>
          <a:blip xmlns:r="http://schemas.openxmlformats.org/officeDocument/2006/relationships" r:embed="rId4"/>
          <a:tile tx="0" ty="0" sx="100000" sy="100000" flip="none" algn="tl"/>
        </a:blip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blipFill>
      <a:blip xmlns:r="http://schemas.openxmlformats.org/officeDocument/2006/relationships" r:embed="rId4"/>
      <a:tile tx="0" ty="0" sx="100000" sy="100000" flip="none" algn="tl"/>
    </a:blipFill>
    <a:ln w="9525" cap="flat" cmpd="sng" algn="ctr">
      <a:solidFill>
        <a:schemeClr val="tx1">
          <a:lumMod val="15000"/>
          <a:lumOff val="85000"/>
        </a:schemeClr>
      </a:solidFill>
      <a:round/>
    </a:ln>
    <a:effectLst/>
  </c:spPr>
  <c:txPr>
    <a:bodyPr/>
    <a:lstStyle/>
    <a:p>
      <a:pPr>
        <a:defRPr/>
      </a:pPr>
      <a:endParaRPr lang="en-US"/>
    </a:p>
  </c:txPr>
  <c:externalData r:id="rId5">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i="0" baseline="0" dirty="0">
                <a:solidFill>
                  <a:sysClr val="windowText" lastClr="000000"/>
                </a:solidFill>
              </a:rPr>
              <a:t>Awaiting Trial and Sentenced Stock - </a:t>
            </a:r>
          </a:p>
          <a:p>
            <a:pPr>
              <a:defRPr b="1">
                <a:solidFill>
                  <a:sysClr val="windowText" lastClr="000000"/>
                </a:solidFill>
              </a:defRPr>
            </a:pPr>
            <a:r>
              <a:rPr lang="en-US" b="1" i="0" baseline="0" dirty="0">
                <a:solidFill>
                  <a:sysClr val="windowText" lastClr="000000"/>
                </a:solidFill>
              </a:rPr>
              <a:t>Most Serious Offense Type</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stacked"/>
        <c:varyColors val="0"/>
        <c:ser>
          <c:idx val="0"/>
          <c:order val="0"/>
          <c:tx>
            <c:strRef>
              <c:f>'June 2021 At &amp; Sent Stock'!$A$4</c:f>
              <c:strCache>
                <c:ptCount val="1"/>
                <c:pt idx="0">
                  <c:v>Sex</c:v>
                </c:pt>
              </c:strCache>
            </c:strRef>
          </c:tx>
          <c:spPr>
            <a:solidFill>
              <a:srgbClr val="7030A0"/>
            </a:solidFill>
            <a:ln>
              <a:solidFill>
                <a:sysClr val="windowText" lastClr="000000"/>
              </a:solidFill>
            </a:ln>
            <a:effectLst/>
          </c:spPr>
          <c:invertIfNegative val="0"/>
          <c:dLbls>
            <c:delete val="1"/>
          </c:dLbls>
          <c:cat>
            <c:strRef>
              <c:f>'June 2021 At &amp; Sent Stock'!$B$3:$C$3</c:f>
              <c:strCache>
                <c:ptCount val="2"/>
                <c:pt idx="0">
                  <c:v>Sentenced Stock</c:v>
                </c:pt>
                <c:pt idx="1">
                  <c:v>Awaiting Trial Stock</c:v>
                </c:pt>
              </c:strCache>
            </c:strRef>
          </c:cat>
          <c:val>
            <c:numRef>
              <c:f>'June 2021 At &amp; Sent Stock'!$B$4:$C$4</c:f>
              <c:numCache>
                <c:formatCode>0%</c:formatCode>
                <c:ptCount val="2"/>
                <c:pt idx="0">
                  <c:v>0.03</c:v>
                </c:pt>
                <c:pt idx="1">
                  <c:v>0.03</c:v>
                </c:pt>
              </c:numCache>
            </c:numRef>
          </c:val>
          <c:extLst>
            <c:ext xmlns:c16="http://schemas.microsoft.com/office/drawing/2014/chart" uri="{C3380CC4-5D6E-409C-BE32-E72D297353CC}">
              <c16:uniqueId val="{00000001-B71E-4828-AA52-BA4AB40FF83F}"/>
            </c:ext>
          </c:extLst>
        </c:ser>
        <c:ser>
          <c:idx val="1"/>
          <c:order val="1"/>
          <c:tx>
            <c:strRef>
              <c:f>'June 2021 At &amp; Sent Stock'!$A$5</c:f>
              <c:strCache>
                <c:ptCount val="1"/>
                <c:pt idx="0">
                  <c:v>B&amp;E</c:v>
                </c:pt>
              </c:strCache>
            </c:strRef>
          </c:tx>
          <c:spPr>
            <a:solidFill>
              <a:schemeClr val="tx1">
                <a:lumMod val="65000"/>
                <a:lumOff val="35000"/>
              </a:schemeClr>
            </a:solidFill>
            <a:ln>
              <a:solidFill>
                <a:sysClr val="windowText" lastClr="000000"/>
              </a:solidFill>
            </a:ln>
            <a:effectLst/>
          </c:spPr>
          <c:invertIfNegative val="0"/>
          <c:dLbls>
            <c:delete val="1"/>
          </c:dLbls>
          <c:cat>
            <c:strRef>
              <c:f>'June 2021 At &amp; Sent Stock'!$B$3:$C$3</c:f>
              <c:strCache>
                <c:ptCount val="2"/>
                <c:pt idx="0">
                  <c:v>Sentenced Stock</c:v>
                </c:pt>
                <c:pt idx="1">
                  <c:v>Awaiting Trial Stock</c:v>
                </c:pt>
              </c:strCache>
            </c:strRef>
          </c:cat>
          <c:val>
            <c:numRef>
              <c:f>'June 2021 At &amp; Sent Stock'!$B$5:$C$5</c:f>
              <c:numCache>
                <c:formatCode>0%</c:formatCode>
                <c:ptCount val="2"/>
                <c:pt idx="0">
                  <c:v>0</c:v>
                </c:pt>
                <c:pt idx="1">
                  <c:v>0.03</c:v>
                </c:pt>
              </c:numCache>
            </c:numRef>
          </c:val>
          <c:extLst>
            <c:ext xmlns:c16="http://schemas.microsoft.com/office/drawing/2014/chart" uri="{C3380CC4-5D6E-409C-BE32-E72D297353CC}">
              <c16:uniqueId val="{00000002-B71E-4828-AA52-BA4AB40FF83F}"/>
            </c:ext>
          </c:extLst>
        </c:ser>
        <c:ser>
          <c:idx val="2"/>
          <c:order val="2"/>
          <c:tx>
            <c:strRef>
              <c:f>'June 2021 At &amp; Sent Stock'!$A$6</c:f>
              <c:strCache>
                <c:ptCount val="1"/>
                <c:pt idx="0">
                  <c:v>Drug</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'June 2021 At &amp; Sent Stock'!$B$3:$C$3</c:f>
              <c:strCache>
                <c:ptCount val="2"/>
                <c:pt idx="0">
                  <c:v>Sentenced Stock</c:v>
                </c:pt>
                <c:pt idx="1">
                  <c:v>Awaiting Trial Stock</c:v>
                </c:pt>
              </c:strCache>
            </c:strRef>
          </c:cat>
          <c:val>
            <c:numRef>
              <c:f>'June 2021 At &amp; Sent Stock'!$B$6:$C$6</c:f>
              <c:numCache>
                <c:formatCode>0%</c:formatCode>
                <c:ptCount val="2"/>
                <c:pt idx="0">
                  <c:v>0.16</c:v>
                </c:pt>
                <c:pt idx="1">
                  <c:v>0.31</c:v>
                </c:pt>
              </c:numCache>
            </c:numRef>
          </c:val>
          <c:extLst>
            <c:ext xmlns:c16="http://schemas.microsoft.com/office/drawing/2014/chart" uri="{C3380CC4-5D6E-409C-BE32-E72D297353CC}">
              <c16:uniqueId val="{00000003-B71E-4828-AA52-BA4AB40FF83F}"/>
            </c:ext>
          </c:extLst>
        </c:ser>
        <c:ser>
          <c:idx val="3"/>
          <c:order val="3"/>
          <c:tx>
            <c:strRef>
              <c:f>'June 2021 At &amp; Sent Stock'!$A$7</c:f>
              <c:strCache>
                <c:ptCount val="1"/>
                <c:pt idx="0">
                  <c:v>Non-violent</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'June 2021 At &amp; Sent Stock'!$B$3:$C$3</c:f>
              <c:strCache>
                <c:ptCount val="2"/>
                <c:pt idx="0">
                  <c:v>Sentenced Stock</c:v>
                </c:pt>
                <c:pt idx="1">
                  <c:v>Awaiting Trial Stock</c:v>
                </c:pt>
              </c:strCache>
            </c:strRef>
          </c:cat>
          <c:val>
            <c:numRef>
              <c:f>'June 2021 At &amp; Sent Stock'!$B$7:$C$7</c:f>
              <c:numCache>
                <c:formatCode>0%</c:formatCode>
                <c:ptCount val="2"/>
                <c:pt idx="0">
                  <c:v>0.34</c:v>
                </c:pt>
                <c:pt idx="1">
                  <c:v>0.19</c:v>
                </c:pt>
              </c:numCache>
            </c:numRef>
          </c:val>
          <c:extLst>
            <c:ext xmlns:c16="http://schemas.microsoft.com/office/drawing/2014/chart" uri="{C3380CC4-5D6E-409C-BE32-E72D297353CC}">
              <c16:uniqueId val="{00000004-B71E-4828-AA52-BA4AB40FF83F}"/>
            </c:ext>
          </c:extLst>
        </c:ser>
        <c:ser>
          <c:idx val="4"/>
          <c:order val="4"/>
          <c:tx>
            <c:strRef>
              <c:f>'June 2021 At &amp; Sent Stock'!$A$8</c:f>
              <c:strCache>
                <c:ptCount val="1"/>
                <c:pt idx="0">
                  <c:v>Violent</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'June 2021 At &amp; Sent Stock'!$B$3:$C$3</c:f>
              <c:strCache>
                <c:ptCount val="2"/>
                <c:pt idx="0">
                  <c:v>Sentenced Stock</c:v>
                </c:pt>
                <c:pt idx="1">
                  <c:v>Awaiting Trial Stock</c:v>
                </c:pt>
              </c:strCache>
            </c:strRef>
          </c:cat>
          <c:val>
            <c:numRef>
              <c:f>'June 2021 At &amp; Sent Stock'!$B$8:$C$8</c:f>
              <c:numCache>
                <c:formatCode>0%</c:formatCode>
                <c:ptCount val="2"/>
                <c:pt idx="0">
                  <c:v>0.47</c:v>
                </c:pt>
                <c:pt idx="1">
                  <c:v>0.44</c:v>
                </c:pt>
              </c:numCache>
            </c:numRef>
          </c:val>
          <c:extLst>
            <c:ext xmlns:c16="http://schemas.microsoft.com/office/drawing/2014/chart" uri="{C3380CC4-5D6E-409C-BE32-E72D297353CC}">
              <c16:uniqueId val="{00000005-B71E-4828-AA52-BA4AB40FF83F}"/>
            </c:ext>
          </c:extLst>
        </c:ser>
        <c:ser>
          <c:idx val="5"/>
          <c:order val="5"/>
          <c:tx>
            <c:strRef>
              <c:f>'June 2021 At &amp; Sent Stock'!$A$9</c:f>
              <c:strCache>
                <c:ptCount val="1"/>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'June 2021 At &amp; Sent Stock'!$B$3:$C$3</c:f>
              <c:strCache>
                <c:ptCount val="2"/>
                <c:pt idx="0">
                  <c:v>Sentenced Stock</c:v>
                </c:pt>
                <c:pt idx="1">
                  <c:v>Awaiting Trial Stock</c:v>
                </c:pt>
              </c:strCache>
            </c:strRef>
          </c:cat>
          <c:val>
            <c:numRef>
              <c:f>'June 2021 At &amp; Sent Stock'!$B$9:$C$9</c:f>
              <c:numCache>
                <c:formatCode>General</c:formatCode>
                <c:ptCount val="2"/>
              </c:numCache>
            </c:numRef>
          </c:val>
          <c:extLst>
            <c:ext xmlns:c16="http://schemas.microsoft.com/office/drawing/2014/chart" uri="{C3380CC4-5D6E-409C-BE32-E72D297353CC}">
              <c16:uniqueId val="{00000006-B71E-4828-AA52-BA4AB40FF83F}"/>
            </c:ext>
          </c:extLst>
        </c:ser>
        <c:dLbls>
          <c:dLblPos val="ctr"/>
          <c:showLegendKey val="0"/>
          <c:showVal val="1"/>
          <c:showCatName val="0"/>
          <c:showSerName val="0"/>
          <c:showPercent val="0"/>
          <c:showBubbleSize val="0"/>
        </c:dLbls>
        <c:gapWidth val="219"/>
        <c:overlap val="100"/>
        <c:axId val="284863360"/>
        <c:axId val="284832856"/>
      </c:barChart>
      <c:catAx>
        <c:axId val="2848633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84832856"/>
        <c:crosses val="autoZero"/>
        <c:auto val="1"/>
        <c:lblAlgn val="ctr"/>
        <c:lblOffset val="100"/>
        <c:noMultiLvlLbl val="0"/>
      </c:catAx>
      <c:valAx>
        <c:axId val="284832856"/>
        <c:scaling>
          <c:orientation val="minMax"/>
          <c:max val="1"/>
        </c:scaling>
        <c:delete val="0"/>
        <c:axPos val="b"/>
        <c:majorGridlines>
          <c:spPr>
            <a:ln w="19050"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284863360"/>
        <c:crosses val="autoZero"/>
        <c:crossBetween val="between"/>
      </c:valAx>
      <c:spPr>
        <a:blipFill>
          <a:blip xmlns:r="http://schemas.openxmlformats.org/officeDocument/2006/relationships" r:embed="rId4"/>
          <a:tile tx="0" ty="0" sx="100000" sy="100000" flip="none" algn="tl"/>
        </a:blipFill>
        <a:ln>
          <a:noFill/>
        </a:ln>
        <a:effectLst/>
      </c:spPr>
    </c:plotArea>
    <c:legend>
      <c:legendPos val="b"/>
      <c:legendEntry>
        <c:idx val="5"/>
        <c:delete val="1"/>
      </c:legendEntry>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blipFill>
      <a:blip xmlns:r="http://schemas.openxmlformats.org/officeDocument/2006/relationships" r:embed="rId4"/>
      <a:tile tx="0" ty="0" sx="100000" sy="100000" flip="none" algn="tl"/>
    </a:blipFill>
    <a:ln w="9525" cap="flat" cmpd="sng" algn="ctr">
      <a:solidFill>
        <a:schemeClr val="tx1">
          <a:lumMod val="15000"/>
          <a:lumOff val="85000"/>
        </a:schemeClr>
      </a:solidFill>
      <a:round/>
    </a:ln>
    <a:effectLst/>
  </c:spPr>
  <c:txPr>
    <a:bodyPr/>
    <a:lstStyle/>
    <a:p>
      <a:pPr>
        <a:defRPr/>
      </a:pPr>
      <a:endParaRPr lang="en-US"/>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ko-KR" alt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7EA7F127-ECAA-4760-ACEA-FAD63A3FB4DC}" type="datetimeFigureOut">
              <a:rPr lang="ko-KR" altLang="en-US" smtClean="0"/>
              <a:t>2023-11-07</a:t>
            </a:fld>
            <a:endParaRPr lang="ko-KR" alt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ko-KR" alt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A73425A6-399E-4519-876C-F022D27B711E}" type="slidenum">
              <a:rPr lang="ko-KR" altLang="en-US" smtClean="0"/>
              <a:t>‹#›</a:t>
            </a:fld>
            <a:endParaRPr lang="ko-KR" altLang="en-US"/>
          </a:p>
        </p:txBody>
      </p:sp>
    </p:spTree>
    <p:extLst>
      <p:ext uri="{BB962C8B-B14F-4D97-AF65-F5344CB8AC3E}">
        <p14:creationId xmlns:p14="http://schemas.microsoft.com/office/powerpoint/2010/main" val="2651881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ko-KR" alt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D90E243F-38FD-4C77-9249-0B541C6C526A}" type="datetimeFigureOut">
              <a:rPr lang="ko-KR" altLang="en-US" smtClean="0"/>
              <a:t>2023-11-07</a:t>
            </a:fld>
            <a:endParaRPr lang="ko-KR" alt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17" tIns="46659" rIns="93317" bIns="46659" rtlCol="0" anchor="ctr"/>
          <a:lstStyle/>
          <a:p>
            <a:endParaRPr lang="ko-KR" alt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ko-KR" alt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B423FD51-CB7D-4F20-9C67-E553E8D12E80}" type="slidenum">
              <a:rPr lang="ko-KR" altLang="en-US" smtClean="0"/>
              <a:t>‹#›</a:t>
            </a:fld>
            <a:endParaRPr lang="ko-KR" altLang="en-US"/>
          </a:p>
        </p:txBody>
      </p:sp>
    </p:spTree>
    <p:extLst>
      <p:ext uri="{BB962C8B-B14F-4D97-AF65-F5344CB8AC3E}">
        <p14:creationId xmlns:p14="http://schemas.microsoft.com/office/powerpoint/2010/main" val="185308597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23FD51-CB7D-4F20-9C67-E553E8D12E80}" type="slidenum">
              <a:rPr lang="ko-KR" altLang="en-US" smtClean="0"/>
              <a:t>16</a:t>
            </a:fld>
            <a:endParaRPr lang="ko-KR" altLang="en-US"/>
          </a:p>
        </p:txBody>
      </p:sp>
    </p:spTree>
    <p:extLst>
      <p:ext uri="{BB962C8B-B14F-4D97-AF65-F5344CB8AC3E}">
        <p14:creationId xmlns:p14="http://schemas.microsoft.com/office/powerpoint/2010/main" val="314086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8000" dirty="0">
              <a:solidFill>
                <a:srgbClr val="002060"/>
              </a:solidFill>
            </a:endParaRPr>
          </a:p>
          <a:p>
            <a:pPr defTabSz="915772" latinLnBrk="0">
              <a:defRPr/>
            </a:pPr>
            <a:endParaRPr lang="en-US" dirty="0">
              <a:solidFill>
                <a:srgbClr val="000066"/>
              </a:solidFill>
              <a:cs typeface="Calibri"/>
            </a:endParaRPr>
          </a:p>
          <a:p>
            <a:endParaRPr lang="en-US" dirty="0"/>
          </a:p>
        </p:txBody>
      </p:sp>
      <p:sp>
        <p:nvSpPr>
          <p:cNvPr id="4" name="Slide Number Placeholder 3"/>
          <p:cNvSpPr>
            <a:spLocks noGrp="1"/>
          </p:cNvSpPr>
          <p:nvPr>
            <p:ph type="sldNum" sz="quarter" idx="5"/>
          </p:nvPr>
        </p:nvSpPr>
        <p:spPr/>
        <p:txBody>
          <a:bodyPr/>
          <a:lstStyle/>
          <a:p>
            <a:fld id="{BB2C7AAB-2F3F-485C-AAD2-A2B13E844E7B}" type="slidenum">
              <a:rPr lang="en-US" smtClean="0"/>
              <a:t>17</a:t>
            </a:fld>
            <a:endParaRPr lang="en-US"/>
          </a:p>
        </p:txBody>
      </p:sp>
    </p:spTree>
    <p:extLst>
      <p:ext uri="{BB962C8B-B14F-4D97-AF65-F5344CB8AC3E}">
        <p14:creationId xmlns:p14="http://schemas.microsoft.com/office/powerpoint/2010/main" val="2240742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C7AAB-2F3F-485C-AAD2-A2B13E844E7B}" type="slidenum">
              <a:rPr lang="en-US" smtClean="0"/>
              <a:t>18</a:t>
            </a:fld>
            <a:endParaRPr lang="en-US"/>
          </a:p>
        </p:txBody>
      </p:sp>
    </p:spTree>
    <p:extLst>
      <p:ext uri="{BB962C8B-B14F-4D97-AF65-F5344CB8AC3E}">
        <p14:creationId xmlns:p14="http://schemas.microsoft.com/office/powerpoint/2010/main" val="86726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latinLnBrk="0">
              <a:defRPr/>
            </a:pPr>
            <a:endParaRPr lang="en-US" dirty="0"/>
          </a:p>
        </p:txBody>
      </p:sp>
      <p:sp>
        <p:nvSpPr>
          <p:cNvPr id="4" name="Slide Number Placeholder 3"/>
          <p:cNvSpPr>
            <a:spLocks noGrp="1"/>
          </p:cNvSpPr>
          <p:nvPr>
            <p:ph type="sldNum" sz="quarter" idx="5"/>
          </p:nvPr>
        </p:nvSpPr>
        <p:spPr/>
        <p:txBody>
          <a:bodyPr/>
          <a:lstStyle/>
          <a:p>
            <a:fld id="{BB2C7AAB-2F3F-485C-AAD2-A2B13E844E7B}" type="slidenum">
              <a:rPr lang="en-US" smtClean="0"/>
              <a:t>19</a:t>
            </a:fld>
            <a:endParaRPr lang="en-US"/>
          </a:p>
        </p:txBody>
      </p:sp>
    </p:spTree>
    <p:extLst>
      <p:ext uri="{BB962C8B-B14F-4D97-AF65-F5344CB8AC3E}">
        <p14:creationId xmlns:p14="http://schemas.microsoft.com/office/powerpoint/2010/main" val="58174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BB2C7AAB-2F3F-485C-AAD2-A2B13E844E7B}" type="slidenum">
              <a:rPr lang="en-US" smtClean="0"/>
              <a:t>24</a:t>
            </a:fld>
            <a:endParaRPr lang="en-US"/>
          </a:p>
        </p:txBody>
      </p:sp>
    </p:spTree>
    <p:extLst>
      <p:ext uri="{BB962C8B-B14F-4D97-AF65-F5344CB8AC3E}">
        <p14:creationId xmlns:p14="http://schemas.microsoft.com/office/powerpoint/2010/main" val="180660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C7AAB-2F3F-485C-AAD2-A2B13E844E7B}" type="slidenum">
              <a:rPr lang="en-US" smtClean="0"/>
              <a:t>25</a:t>
            </a:fld>
            <a:endParaRPr lang="en-US"/>
          </a:p>
        </p:txBody>
      </p:sp>
    </p:spTree>
    <p:extLst>
      <p:ext uri="{BB962C8B-B14F-4D97-AF65-F5344CB8AC3E}">
        <p14:creationId xmlns:p14="http://schemas.microsoft.com/office/powerpoint/2010/main" val="1198586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71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144000" cy="5143501"/>
          </a:xfrm>
          <a:prstGeom prst="rect">
            <a:avLst/>
          </a:prstGeom>
          <a:solidFill>
            <a:schemeClr val="bg1">
              <a:lumMod val="8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420998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83568" y="427547"/>
            <a:ext cx="3528311" cy="428840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26902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435524"/>
            <a:ext cx="3042000" cy="228027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042000" y="1435524"/>
            <a:ext cx="3051000" cy="228027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093000" y="1435524"/>
            <a:ext cx="3051000" cy="228027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665403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1190452" y="0"/>
            <a:ext cx="2160000" cy="257175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3348104" y="2571750"/>
            <a:ext cx="2160000" cy="257175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9059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03848" y="181632"/>
            <a:ext cx="5940152" cy="576064"/>
          </a:xfrm>
          <a:prstGeom prst="rect">
            <a:avLst/>
          </a:prstGeom>
        </p:spPr>
        <p:txBody>
          <a:bodyPr anchor="ctr"/>
          <a:lstStyle>
            <a:lvl1pPr marL="0" indent="0" algn="l">
              <a:buNone/>
              <a:defRPr sz="3600" b="0" baseline="0">
                <a:solidFill>
                  <a:schemeClr val="accent2">
                    <a:lumMod val="50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03848" y="757696"/>
            <a:ext cx="5940152" cy="288032"/>
          </a:xfrm>
          <a:prstGeom prst="rect">
            <a:avLst/>
          </a:prstGeom>
        </p:spPr>
        <p:txBody>
          <a:bodyPr anchor="ctr"/>
          <a:lstStyle>
            <a:lvl1pPr marL="0" indent="0" algn="l">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2988000"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078000" y="3507854"/>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156000" y="3507854"/>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3078000" y="1791800"/>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6156000" y="1791800"/>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168077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354008" y="1131589"/>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spTree>
    <p:extLst>
      <p:ext uri="{BB962C8B-B14F-4D97-AF65-F5344CB8AC3E}">
        <p14:creationId xmlns:p14="http://schemas.microsoft.com/office/powerpoint/2010/main" val="73818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6464" y="2181230"/>
            <a:ext cx="4967536" cy="576064"/>
          </a:xfrm>
          <a:prstGeom prst="rect">
            <a:avLst/>
          </a:prstGeom>
        </p:spPr>
        <p:txBody>
          <a:bodyPr anchor="ctr"/>
          <a:lstStyle>
            <a:lvl1pPr marL="0" indent="0" algn="l">
              <a:buNone/>
              <a:defRPr sz="3600" b="0" baseline="0">
                <a:solidFill>
                  <a:schemeClr val="accent2">
                    <a:lumMod val="50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4176464" y="2734434"/>
            <a:ext cx="4967536" cy="288032"/>
          </a:xfrm>
          <a:prstGeom prst="rect">
            <a:avLst/>
          </a:prstGeom>
        </p:spPr>
        <p:txBody>
          <a:bodyPr anchor="ctr"/>
          <a:lstStyle>
            <a:lvl1pPr marL="0" indent="0" algn="l">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grpSp>
        <p:nvGrpSpPr>
          <p:cNvPr id="4" name="Group 3"/>
          <p:cNvGrpSpPr/>
          <p:nvPr userDrawn="1"/>
        </p:nvGrpSpPr>
        <p:grpSpPr>
          <a:xfrm>
            <a:off x="1901760" y="1673746"/>
            <a:ext cx="1878152" cy="1872208"/>
            <a:chOff x="1547664" y="1563638"/>
            <a:chExt cx="1878152" cy="1872208"/>
          </a:xfrm>
        </p:grpSpPr>
        <p:pic>
          <p:nvPicPr>
            <p:cNvPr id="5" name="Picture 3" descr="E:\002-KIMS BUSINESS\007-02-Fullslidesppt-Contents\20161228\01-abs\section-item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63638"/>
              <a:ext cx="1878152" cy="187220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858556" y="1793198"/>
              <a:ext cx="1385096" cy="1385096"/>
            </a:xfrm>
            <a:prstGeom prst="ellipse">
              <a:avLst/>
            </a:prstGeom>
            <a:solidFill>
              <a:srgbClr val="EFE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3288359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6464" y="2181230"/>
            <a:ext cx="4967536" cy="576064"/>
          </a:xfrm>
          <a:prstGeom prst="rect">
            <a:avLst/>
          </a:prstGeom>
        </p:spPr>
        <p:txBody>
          <a:bodyPr anchor="ctr"/>
          <a:lstStyle>
            <a:lvl1pPr marL="0" indent="0" algn="l">
              <a:buNone/>
              <a:defRPr sz="3600" b="0" baseline="0">
                <a:solidFill>
                  <a:schemeClr val="accent2">
                    <a:lumMod val="50000"/>
                  </a:schemeClr>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4176464" y="2734434"/>
            <a:ext cx="4967536" cy="288032"/>
          </a:xfrm>
          <a:prstGeom prst="rect">
            <a:avLst/>
          </a:prstGeom>
        </p:spPr>
        <p:txBody>
          <a:bodyPr anchor="ctr"/>
          <a:lstStyle>
            <a:lvl1pPr marL="0" indent="0" algn="l">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grpSp>
        <p:nvGrpSpPr>
          <p:cNvPr id="4" name="Group 3"/>
          <p:cNvGrpSpPr/>
          <p:nvPr userDrawn="1"/>
        </p:nvGrpSpPr>
        <p:grpSpPr>
          <a:xfrm>
            <a:off x="1901760" y="1673746"/>
            <a:ext cx="1878152" cy="1872208"/>
            <a:chOff x="1547664" y="1563638"/>
            <a:chExt cx="1878152" cy="1872208"/>
          </a:xfrm>
        </p:grpSpPr>
        <p:pic>
          <p:nvPicPr>
            <p:cNvPr id="5" name="Picture 3" descr="E:\002-KIMS BUSINESS\007-02-Fullslidesppt-Contents\20161228\01-abs\section-item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63638"/>
              <a:ext cx="1878152" cy="187220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858556" y="1793198"/>
              <a:ext cx="1385096" cy="1385096"/>
            </a:xfrm>
            <a:prstGeom prst="ellipse">
              <a:avLst/>
            </a:prstGeom>
            <a:solidFill>
              <a:srgbClr val="EFE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73823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956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3216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385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9490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950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762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986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513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0762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0381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667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834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051720" y="123478"/>
            <a:ext cx="7092280" cy="576064"/>
          </a:xfrm>
          <a:prstGeom prst="rect">
            <a:avLst/>
          </a:prstGeom>
        </p:spPr>
        <p:txBody>
          <a:bodyPr anchor="ctr"/>
          <a:lstStyle>
            <a:lvl1pPr marL="0" indent="0" algn="l">
              <a:buNone/>
              <a:defRPr sz="3600" b="0" baseline="0">
                <a:solidFill>
                  <a:schemeClr val="accent2">
                    <a:lumMod val="50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051720" y="699542"/>
            <a:ext cx="7092280" cy="288032"/>
          </a:xfrm>
          <a:prstGeom prst="rect">
            <a:avLst/>
          </a:prstGeom>
        </p:spPr>
        <p:txBody>
          <a:bodyPr anchor="ctr"/>
          <a:lstStyle>
            <a:lvl1pPr marL="0" indent="0" algn="l">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652027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47501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7914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1109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2545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1514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11412" y="1773084"/>
            <a:ext cx="4176612" cy="1080121"/>
          </a:xfrm>
          <a:prstGeom prst="rect">
            <a:avLst/>
          </a:prstGeom>
        </p:spPr>
        <p:txBody>
          <a:bodyPr anchor="ctr"/>
          <a:lstStyle>
            <a:lvl1pPr marL="0" indent="0" algn="l">
              <a:lnSpc>
                <a:spcPct val="80000"/>
              </a:lnSpc>
              <a:buNone/>
              <a:defRPr sz="3600" b="1" baseline="0">
                <a:solidFill>
                  <a:schemeClr val="accent2">
                    <a:lumMod val="50000"/>
                  </a:schemeClr>
                </a:solidFill>
                <a:latin typeface="+mj-lt"/>
                <a:cs typeface="Arial" pitchFamily="34" charset="0"/>
              </a:defRPr>
            </a:lvl1pPr>
          </a:lstStyle>
          <a:p>
            <a:pPr>
              <a:lnSpc>
                <a:spcPct val="100000"/>
              </a:lnSpc>
            </a:pPr>
            <a:r>
              <a:rPr lang="en-US" altLang="ko-KR" dirty="0">
                <a:ea typeface="맑은 고딕" pitchFamily="50" charset="-127"/>
              </a:rPr>
              <a:t>FREE </a:t>
            </a:r>
          </a:p>
          <a:p>
            <a:pPr>
              <a:lnSpc>
                <a:spcPct val="100000"/>
              </a:lnSpc>
            </a:pPr>
            <a:r>
              <a:rPr lang="en-US" altLang="ko-KR" dirty="0">
                <a:ea typeface="맑은 고딕" pitchFamily="50" charset="-127"/>
              </a:rPr>
              <a:t>PPT TEMPLATES</a:t>
            </a:r>
            <a:endParaRPr lang="en-US" altLang="ko-KR" dirty="0"/>
          </a:p>
        </p:txBody>
      </p:sp>
      <p:sp>
        <p:nvSpPr>
          <p:cNvPr id="11" name="Text Placeholder 9"/>
          <p:cNvSpPr>
            <a:spLocks noGrp="1"/>
          </p:cNvSpPr>
          <p:nvPr>
            <p:ph type="body" sz="quarter" idx="11" hasCustomPrompt="1"/>
          </p:nvPr>
        </p:nvSpPr>
        <p:spPr>
          <a:xfrm>
            <a:off x="611412" y="2925212"/>
            <a:ext cx="4176612" cy="432048"/>
          </a:xfrm>
          <a:prstGeom prst="rect">
            <a:avLst/>
          </a:prstGeom>
        </p:spPr>
        <p:txBody>
          <a:bodyPr anchor="ctr"/>
          <a:lstStyle>
            <a:lvl1pPr marL="0" indent="0" algn="l">
              <a:buNone/>
              <a:defRPr sz="1400" b="0" baseline="0">
                <a:solidFill>
                  <a:schemeClr val="accent2">
                    <a:lumMod val="50000"/>
                  </a:schemeClr>
                </a:solidFill>
                <a:latin typeface="+mn-lt"/>
                <a:cs typeface="Arial" pitchFamily="34" charset="0"/>
              </a:defRPr>
            </a:lvl1pPr>
          </a:lstStyle>
          <a:p>
            <a:pPr>
              <a:spcBef>
                <a:spcPts val="0"/>
              </a:spcBef>
              <a:defRPr/>
            </a:pPr>
            <a:r>
              <a:rPr lang="en-US" altLang="ko-KR" b="1" dirty="0"/>
              <a:t>INSERT THE TITLE </a:t>
            </a:r>
          </a:p>
          <a:p>
            <a:pPr>
              <a:spcBef>
                <a:spcPts val="0"/>
              </a:spcBef>
              <a:defRPr/>
            </a:pPr>
            <a:r>
              <a:rPr lang="en-US" altLang="ko-KR" b="1" dirty="0"/>
              <a:t>OF YOUR PRESENTATION HERE</a:t>
            </a:r>
            <a:endParaRPr lang="en-US" altLang="ko-KR" dirty="0"/>
          </a:p>
        </p:txBody>
      </p:sp>
    </p:spTree>
    <p:extLst>
      <p:ext uri="{BB962C8B-B14F-4D97-AF65-F5344CB8AC3E}">
        <p14:creationId xmlns:p14="http://schemas.microsoft.com/office/powerpoint/2010/main" val="176558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nd Slide Layout">
    <p:spTree>
      <p:nvGrpSpPr>
        <p:cNvPr id="1" name=""/>
        <p:cNvGrpSpPr/>
        <p:nvPr/>
      </p:nvGrpSpPr>
      <p:grpSpPr>
        <a:xfrm>
          <a:off x="0" y="0"/>
          <a:ext cx="0" cy="0"/>
          <a:chOff x="0" y="0"/>
          <a:chExt cx="0" cy="0"/>
        </a:xfrm>
      </p:grpSpPr>
      <p:sp>
        <p:nvSpPr>
          <p:cNvPr id="2" name="Oval 1"/>
          <p:cNvSpPr/>
          <p:nvPr userDrawn="1"/>
        </p:nvSpPr>
        <p:spPr>
          <a:xfrm>
            <a:off x="2915816" y="915566"/>
            <a:ext cx="3312368" cy="3312368"/>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915816" y="2113414"/>
            <a:ext cx="3312368" cy="576063"/>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2915668" y="2689478"/>
            <a:ext cx="3312368"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810548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203848" y="181632"/>
            <a:ext cx="5940152" cy="576064"/>
          </a:xfrm>
          <a:prstGeom prst="rect">
            <a:avLst/>
          </a:prstGeom>
        </p:spPr>
        <p:txBody>
          <a:bodyPr anchor="ctr"/>
          <a:lstStyle>
            <a:lvl1pPr marL="0" indent="0" algn="l">
              <a:buNone/>
              <a:defRPr sz="3600" b="0" baseline="0">
                <a:solidFill>
                  <a:schemeClr val="accent2">
                    <a:lumMod val="50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203848" y="757696"/>
            <a:ext cx="5940152" cy="288032"/>
          </a:xfrm>
          <a:prstGeom prst="rect">
            <a:avLst/>
          </a:prstGeom>
        </p:spPr>
        <p:txBody>
          <a:bodyPr anchor="ctr"/>
          <a:lstStyle>
            <a:lvl1pPr marL="0" indent="0" algn="l">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2988000"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078000" y="3507854"/>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156000" y="3507854"/>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3078000" y="1791800"/>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6156000" y="1791800"/>
            <a:ext cx="2988000" cy="163564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92388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61298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0883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7824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Slide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915520" y="2113414"/>
            <a:ext cx="3312368" cy="576063"/>
          </a:xfrm>
          <a:prstGeom prst="rect">
            <a:avLst/>
          </a:prstGeom>
        </p:spPr>
        <p:txBody>
          <a:bodyPr anchor="ctr"/>
          <a:lstStyle>
            <a:lvl1pPr marL="0" indent="0" algn="ctr">
              <a:buNone/>
              <a:defRPr sz="3600" b="0" baseline="0">
                <a:solidFill>
                  <a:schemeClr val="accent2">
                    <a:lumMod val="50000"/>
                  </a:schemeClr>
                </a:solidFill>
                <a:latin typeface="+mn-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2915520" y="2689478"/>
            <a:ext cx="3312664"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90741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s and Contents Layout">
    <p:spTree>
      <p:nvGrpSpPr>
        <p:cNvPr id="1" name=""/>
        <p:cNvGrpSpPr/>
        <p:nvPr/>
      </p:nvGrpSpPr>
      <p:grpSpPr>
        <a:xfrm>
          <a:off x="0" y="0"/>
          <a:ext cx="0" cy="0"/>
          <a:chOff x="0" y="0"/>
          <a:chExt cx="0" cy="0"/>
        </a:xfrm>
      </p:grpSpPr>
      <p:sp>
        <p:nvSpPr>
          <p:cNvPr id="12" name="Picture Placeholder 2"/>
          <p:cNvSpPr>
            <a:spLocks noGrp="1"/>
          </p:cNvSpPr>
          <p:nvPr>
            <p:ph type="pic" idx="14" hasCustomPrompt="1"/>
          </p:nvPr>
        </p:nvSpPr>
        <p:spPr>
          <a:xfrm>
            <a:off x="6840432" y="1455606"/>
            <a:ext cx="1620000" cy="1620000"/>
          </a:xfrm>
          <a:prstGeom prst="ellipse">
            <a:avLst/>
          </a:prstGeom>
          <a:solidFill>
            <a:schemeClr val="bg1">
              <a:lumMod val="95000"/>
            </a:schemeClr>
          </a:solidFill>
          <a:ln w="3175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5" hasCustomPrompt="1"/>
          </p:nvPr>
        </p:nvSpPr>
        <p:spPr>
          <a:xfrm>
            <a:off x="683568" y="1455606"/>
            <a:ext cx="1620000" cy="1620000"/>
          </a:xfrm>
          <a:prstGeom prst="ellipse">
            <a:avLst/>
          </a:prstGeom>
          <a:solidFill>
            <a:schemeClr val="bg1">
              <a:lumMod val="95000"/>
            </a:schemeClr>
          </a:solidFill>
          <a:ln w="31750">
            <a:solidFill>
              <a:schemeClr val="accent4"/>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2042784" y="1365606"/>
            <a:ext cx="1800000" cy="1800000"/>
          </a:xfrm>
          <a:prstGeom prst="ellipse">
            <a:avLst/>
          </a:prstGeom>
          <a:solidFill>
            <a:schemeClr val="bg1">
              <a:lumMod val="95000"/>
            </a:schemeClr>
          </a:solidFill>
          <a:ln w="3175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3" hasCustomPrompt="1"/>
          </p:nvPr>
        </p:nvSpPr>
        <p:spPr>
          <a:xfrm>
            <a:off x="5301216" y="1365606"/>
            <a:ext cx="1800000" cy="1800000"/>
          </a:xfrm>
          <a:prstGeom prst="ellipse">
            <a:avLst/>
          </a:prstGeom>
          <a:solidFill>
            <a:schemeClr val="bg1">
              <a:lumMod val="95000"/>
            </a:schemeClr>
          </a:solidFill>
          <a:ln w="31750">
            <a:solidFill>
              <a:schemeClr val="accent2"/>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sp>
        <p:nvSpPr>
          <p:cNvPr id="7" name="Picture Placeholder 2"/>
          <p:cNvSpPr>
            <a:spLocks noGrp="1"/>
          </p:cNvSpPr>
          <p:nvPr>
            <p:ph type="pic" idx="1" hasCustomPrompt="1"/>
          </p:nvPr>
        </p:nvSpPr>
        <p:spPr>
          <a:xfrm>
            <a:off x="3582000" y="1275606"/>
            <a:ext cx="1980000" cy="1980000"/>
          </a:xfrm>
          <a:prstGeom prst="ellipse">
            <a:avLst/>
          </a:prstGeom>
          <a:solidFill>
            <a:schemeClr val="bg1">
              <a:lumMod val="95000"/>
            </a:schemeClr>
          </a:solidFill>
          <a:ln w="31750">
            <a:solidFill>
              <a:schemeClr val="accent1"/>
            </a:solidFill>
          </a:ln>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1596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7041" y="1313860"/>
            <a:ext cx="6438182" cy="327456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981898" y="1731279"/>
            <a:ext cx="3085597" cy="228186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50184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7" name="Donut 6"/>
          <p:cNvSpPr/>
          <p:nvPr userDrawn="1"/>
        </p:nvSpPr>
        <p:spPr>
          <a:xfrm>
            <a:off x="2847111" y="1179745"/>
            <a:ext cx="3401564" cy="3401564"/>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2">
                    <a:lumMod val="50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2">
                    <a:lumMod val="50000"/>
                  </a:schemeClr>
                </a:solidFill>
                <a:latin typeface="+mn-lt"/>
                <a:cs typeface="Arial" pitchFamily="34" charset="0"/>
              </a:defRPr>
            </a:lvl1pPr>
          </a:lstStyle>
          <a:p>
            <a:pPr lvl="0"/>
            <a:r>
              <a:rPr lang="en-US" altLang="ko-KR" dirty="0"/>
              <a:t>Insert the title of your subtitle Here</a:t>
            </a: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5225" y="1079005"/>
            <a:ext cx="3373328" cy="408503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3566328" y="1217153"/>
            <a:ext cx="1945465" cy="300514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7751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7.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60" r:id="rId3"/>
    <p:sldLayoutId id="2147483661" r:id="rId4"/>
    <p:sldLayoutId id="2147483670" r:id="rId5"/>
    <p:sldLayoutId id="2147483662" r:id="rId6"/>
    <p:sldLayoutId id="2147483655" r:id="rId7"/>
    <p:sldLayoutId id="2147483663" r:id="rId8"/>
    <p:sldLayoutId id="2147483664" r:id="rId9"/>
    <p:sldLayoutId id="2147483665" r:id="rId10"/>
    <p:sldLayoutId id="2147483666" r:id="rId11"/>
    <p:sldLayoutId id="2147483667" r:id="rId12"/>
    <p:sldLayoutId id="2147483668" r:id="rId13"/>
    <p:sldLayoutId id="2147483669" r:id="rId14"/>
    <p:sldLayoutId id="2147483656" r:id="rId15"/>
    <p:sldLayoutId id="2147483671" r:id="rId1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11/7/2023</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86114325"/>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2" r:id="rId20"/>
    <p:sldLayoutId id="2147484014" r:id="rId21"/>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mailto:Doc.TransitionalServices@DOC.RI.GOV"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37.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11412" y="1880020"/>
            <a:ext cx="6192836" cy="1080121"/>
          </a:xfrm>
        </p:spPr>
        <p:txBody>
          <a:bodyPr>
            <a:normAutofit fontScale="92500" lnSpcReduction="10000"/>
          </a:bodyPr>
          <a:lstStyle/>
          <a:p>
            <a:pPr>
              <a:lnSpc>
                <a:spcPct val="100000"/>
              </a:lnSpc>
            </a:pPr>
            <a:r>
              <a:rPr lang="en-US" altLang="ko-KR" dirty="0">
                <a:ea typeface="맑은 고딕" pitchFamily="50" charset="-127"/>
              </a:rPr>
              <a:t>Rhode Island Department of Corrections (RIDOC)</a:t>
            </a:r>
            <a:endParaRPr lang="en-US" altLang="ko-KR" dirty="0"/>
          </a:p>
        </p:txBody>
      </p:sp>
      <p:grpSp>
        <p:nvGrpSpPr>
          <p:cNvPr id="8" name="Group 7"/>
          <p:cNvGrpSpPr/>
          <p:nvPr/>
        </p:nvGrpSpPr>
        <p:grpSpPr>
          <a:xfrm>
            <a:off x="257264" y="1743750"/>
            <a:ext cx="138272" cy="3060248"/>
            <a:chOff x="0" y="1995686"/>
            <a:chExt cx="173576" cy="1368152"/>
          </a:xfrm>
        </p:grpSpPr>
        <p:sp>
          <p:nvSpPr>
            <p:cNvPr id="6" name="Rectangle 5"/>
            <p:cNvSpPr/>
            <p:nvPr/>
          </p:nvSpPr>
          <p:spPr>
            <a:xfrm>
              <a:off x="0" y="1995686"/>
              <a:ext cx="89756"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p:cNvSpPr/>
            <p:nvPr/>
          </p:nvSpPr>
          <p:spPr>
            <a:xfrm>
              <a:off x="83820" y="1995686"/>
              <a:ext cx="89756" cy="136815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 name="Text Placeholder 3">
            <a:extLst>
              <a:ext uri="{FF2B5EF4-FFF2-40B4-BE49-F238E27FC236}">
                <a16:creationId xmlns:a16="http://schemas.microsoft.com/office/drawing/2014/main" id="{0D156B02-E159-4DD3-9A15-8BA4BD94E15C}"/>
              </a:ext>
            </a:extLst>
          </p:cNvPr>
          <p:cNvSpPr txBox="1">
            <a:spLocks/>
          </p:cNvSpPr>
          <p:nvPr/>
        </p:nvSpPr>
        <p:spPr>
          <a:xfrm>
            <a:off x="611412" y="3795886"/>
            <a:ext cx="4176612" cy="720080"/>
          </a:xfrm>
          <a:prstGeom prst="rect">
            <a:avLst/>
          </a:prstGeom>
        </p:spPr>
        <p:txBody>
          <a:bodyPr anchor="ctr"/>
          <a:lstStyle>
            <a:lvl1pPr marL="0" indent="0" algn="l" defTabSz="914400" rtl="0" eaLnBrk="1" latinLnBrk="1" hangingPunct="1">
              <a:spcBef>
                <a:spcPct val="20000"/>
              </a:spcBef>
              <a:buFont typeface="Arial" pitchFamily="34" charset="0"/>
              <a:buNone/>
              <a:defRPr sz="1400" b="0" kern="1200" baseline="0">
                <a:solidFill>
                  <a:schemeClr val="accent2">
                    <a:lumMod val="50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defRPr/>
            </a:pPr>
            <a:r>
              <a:rPr lang="en-US" altLang="ko-KR" b="1" dirty="0"/>
              <a:t>Wayne T. Salisbury Jr.</a:t>
            </a:r>
          </a:p>
          <a:p>
            <a:pPr>
              <a:spcBef>
                <a:spcPts val="0"/>
              </a:spcBef>
              <a:defRPr/>
            </a:pPr>
            <a:r>
              <a:rPr lang="en-US" altLang="ko-KR" b="1" dirty="0"/>
              <a:t>RIDOC Acting Director </a:t>
            </a:r>
          </a:p>
          <a:p>
            <a:pPr>
              <a:spcBef>
                <a:spcPts val="0"/>
              </a:spcBef>
              <a:defRPr/>
            </a:pPr>
            <a:r>
              <a:rPr lang="en-US" altLang="ko-KR" b="1" dirty="0"/>
              <a:t>Department of Corrections</a:t>
            </a:r>
          </a:p>
        </p:txBody>
      </p:sp>
      <p:sp>
        <p:nvSpPr>
          <p:cNvPr id="5" name="Text Placeholder 4">
            <a:extLst>
              <a:ext uri="{FF2B5EF4-FFF2-40B4-BE49-F238E27FC236}">
                <a16:creationId xmlns:a16="http://schemas.microsoft.com/office/drawing/2014/main" id="{472A7969-F391-4DB0-9AB6-DBFC4313355A}"/>
              </a:ext>
            </a:extLst>
          </p:cNvPr>
          <p:cNvSpPr>
            <a:spLocks noGrp="1"/>
          </p:cNvSpPr>
          <p:nvPr>
            <p:ph type="body" sz="quarter" idx="11"/>
          </p:nvPr>
        </p:nvSpPr>
        <p:spPr>
          <a:xfrm>
            <a:off x="611412" y="2925212"/>
            <a:ext cx="6048820" cy="510634"/>
          </a:xfrm>
        </p:spPr>
        <p:txBody>
          <a:bodyPr>
            <a:normAutofit fontScale="85000" lnSpcReduction="20000"/>
          </a:bodyPr>
          <a:lstStyle/>
          <a:p>
            <a:r>
              <a:rPr lang="en-US" b="1" i="1" dirty="0"/>
              <a:t>Analytical Review of Female Offenders held/incarcerated in RIDOC’s </a:t>
            </a:r>
          </a:p>
          <a:p>
            <a:r>
              <a:rPr lang="en-US" b="1" i="1" dirty="0"/>
              <a:t>Women’s Facility 1</a:t>
            </a:r>
          </a:p>
        </p:txBody>
      </p:sp>
      <p:pic>
        <p:nvPicPr>
          <p:cNvPr id="4" name="Picture 3" descr="Logo&#10;&#10;Description automatically generated">
            <a:extLst>
              <a:ext uri="{FF2B5EF4-FFF2-40B4-BE49-F238E27FC236}">
                <a16:creationId xmlns:a16="http://schemas.microsoft.com/office/drawing/2014/main" id="{DE48D4E4-200F-4410-B87B-690836D3AD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790" y="411510"/>
            <a:ext cx="1694150" cy="1503438"/>
          </a:xfrm>
          <a:prstGeom prst="rect">
            <a:avLst/>
          </a:prstGeom>
        </p:spPr>
      </p:pic>
      <p:pic>
        <p:nvPicPr>
          <p:cNvPr id="10" name="Picture 10" descr="RIDOC Seal.png">
            <a:extLst>
              <a:ext uri="{FF2B5EF4-FFF2-40B4-BE49-F238E27FC236}">
                <a16:creationId xmlns:a16="http://schemas.microsoft.com/office/drawing/2014/main" id="{F3129FC0-AED9-42FE-982B-4CA3E62400B6}"/>
              </a:ext>
            </a:extLst>
          </p:cNvPr>
          <p:cNvPicPr>
            <a:picLocks noChangeAspect="1"/>
          </p:cNvPicPr>
          <p:nvPr/>
        </p:nvPicPr>
        <p:blipFill>
          <a:blip r:embed="rId3"/>
          <a:stretch>
            <a:fillRect/>
          </a:stretch>
        </p:blipFill>
        <p:spPr>
          <a:xfrm>
            <a:off x="5940152" y="990981"/>
            <a:ext cx="2743200" cy="3161538"/>
          </a:xfrm>
          <a:prstGeom prst="rect">
            <a:avLst/>
          </a:prstGeom>
        </p:spPr>
      </p:pic>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1" y="379763"/>
            <a:ext cx="7920879" cy="576063"/>
          </a:xfrm>
        </p:spPr>
        <p:txBody>
          <a:bodyPr>
            <a:noAutofit/>
          </a:bodyPr>
          <a:lstStyle/>
          <a:p>
            <a:r>
              <a:rPr lang="en-US" sz="2800" b="1" dirty="0"/>
              <a:t>Sentenced Releases – Expiration of Sentence</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15566"/>
            <a:ext cx="7920880" cy="1169551"/>
          </a:xfrm>
          <a:prstGeom prst="rect">
            <a:avLst/>
          </a:prstGeom>
          <a:noFill/>
        </p:spPr>
        <p:txBody>
          <a:bodyPr wrap="square" rtlCol="0">
            <a:spAutoFit/>
          </a:bodyPr>
          <a:lstStyle/>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ea typeface="+mn-ea"/>
                <a:cs typeface="+mn-cs"/>
              </a:rPr>
              <a:t>Sentence reduction credits (such as good time and program time) </a:t>
            </a:r>
            <a:r>
              <a:rPr lang="en-US" sz="1400" dirty="0">
                <a:solidFill>
                  <a:prstClr val="black"/>
                </a:solidFill>
              </a:rPr>
              <a:t>may </a:t>
            </a:r>
            <a:r>
              <a:rPr kumimoji="0" lang="en-US" sz="1400" b="0" i="0" u="none" strike="noStrike" kern="1200" cap="none" spc="0" normalizeH="0" baseline="0" noProof="0" dirty="0">
                <a:ln>
                  <a:noFill/>
                </a:ln>
                <a:solidFill>
                  <a:prstClr val="black"/>
                </a:solidFill>
                <a:effectLst/>
                <a:uLnTx/>
                <a:uFillTx/>
                <a:ea typeface="+mn-ea"/>
                <a:cs typeface="+mn-cs"/>
              </a:rPr>
              <a:t>reduce the overall length of                   stay/percentage of time that an incarcerated person serves on their sentence. The table below demonstrates how the accumulation of sentence reduction credits leads to those serving on violent or drug offenses (who have the highest average total sentence lengths of all most serious offense types) yield the lowest </a:t>
            </a:r>
            <a:r>
              <a:rPr lang="en-US" sz="1400" dirty="0">
                <a:solidFill>
                  <a:prstClr val="black"/>
                </a:solidFill>
              </a:rPr>
              <a:t>average             </a:t>
            </a:r>
            <a:r>
              <a:rPr kumimoji="0" lang="en-US" sz="1400" b="0" i="0" u="none" strike="noStrike" kern="1200" cap="none" spc="0" normalizeH="0" baseline="0" noProof="0" dirty="0">
                <a:ln>
                  <a:noFill/>
                </a:ln>
                <a:solidFill>
                  <a:prstClr val="black"/>
                </a:solidFill>
                <a:effectLst/>
                <a:uLnTx/>
                <a:uFillTx/>
                <a:ea typeface="+mn-ea"/>
                <a:cs typeface="+mn-cs"/>
              </a:rPr>
              <a:t>percent of time served. </a:t>
            </a:r>
          </a:p>
        </p:txBody>
      </p:sp>
      <p:graphicFrame>
        <p:nvGraphicFramePr>
          <p:cNvPr id="3" name="Table 2">
            <a:extLst>
              <a:ext uri="{FF2B5EF4-FFF2-40B4-BE49-F238E27FC236}">
                <a16:creationId xmlns:a16="http://schemas.microsoft.com/office/drawing/2014/main" id="{90662181-D8E5-4164-A38F-73D62054CC87}"/>
              </a:ext>
            </a:extLst>
          </p:cNvPr>
          <p:cNvGraphicFramePr>
            <a:graphicFrameLocks noGrp="1"/>
          </p:cNvGraphicFramePr>
          <p:nvPr>
            <p:extLst>
              <p:ext uri="{D42A27DB-BD31-4B8C-83A1-F6EECF244321}">
                <p14:modId xmlns:p14="http://schemas.microsoft.com/office/powerpoint/2010/main" val="942490222"/>
              </p:ext>
            </p:extLst>
          </p:nvPr>
        </p:nvGraphicFramePr>
        <p:xfrm>
          <a:off x="971550" y="2283718"/>
          <a:ext cx="7200900" cy="1800200"/>
        </p:xfrm>
        <a:graphic>
          <a:graphicData uri="http://schemas.openxmlformats.org/drawingml/2006/table">
            <a:tbl>
              <a:tblPr>
                <a:tableStyleId>{5C22544A-7EE6-4342-B048-85BDC9FD1C3A}</a:tableStyleId>
              </a:tblPr>
              <a:tblGrid>
                <a:gridCol w="1561075">
                  <a:extLst>
                    <a:ext uri="{9D8B030D-6E8A-4147-A177-3AD203B41FA5}">
                      <a16:colId xmlns:a16="http://schemas.microsoft.com/office/drawing/2014/main" val="3730546235"/>
                    </a:ext>
                  </a:extLst>
                </a:gridCol>
                <a:gridCol w="1892657">
                  <a:extLst>
                    <a:ext uri="{9D8B030D-6E8A-4147-A177-3AD203B41FA5}">
                      <a16:colId xmlns:a16="http://schemas.microsoft.com/office/drawing/2014/main" val="1009475315"/>
                    </a:ext>
                  </a:extLst>
                </a:gridCol>
                <a:gridCol w="1892657">
                  <a:extLst>
                    <a:ext uri="{9D8B030D-6E8A-4147-A177-3AD203B41FA5}">
                      <a16:colId xmlns:a16="http://schemas.microsoft.com/office/drawing/2014/main" val="1421492489"/>
                    </a:ext>
                  </a:extLst>
                </a:gridCol>
                <a:gridCol w="1854511">
                  <a:extLst>
                    <a:ext uri="{9D8B030D-6E8A-4147-A177-3AD203B41FA5}">
                      <a16:colId xmlns:a16="http://schemas.microsoft.com/office/drawing/2014/main" val="2434314715"/>
                    </a:ext>
                  </a:extLst>
                </a:gridCol>
              </a:tblGrid>
              <a:tr h="450050">
                <a:tc>
                  <a:txBody>
                    <a:bodyPr/>
                    <a:lstStyle/>
                    <a:p>
                      <a:pPr algn="ctr" fontAlgn="b"/>
                      <a:r>
                        <a:rPr lang="en-US" sz="1000" b="1" u="none" strike="noStrike" dirty="0">
                          <a:effectLst/>
                        </a:rPr>
                        <a:t>Most Serious Offense Type</a:t>
                      </a:r>
                      <a:endParaRPr lang="en-US" sz="1000" b="1" i="0" u="none" strike="noStrike" dirty="0">
                        <a:solidFill>
                          <a:srgbClr val="000000"/>
                        </a:solidFill>
                        <a:effectLst/>
                        <a:latin typeface="Calibri" panose="020F0502020204030204" pitchFamily="34" charset="0"/>
                      </a:endParaRPr>
                    </a:p>
                  </a:txBody>
                  <a:tcPr marL="8810" marR="8810" marT="8810" marB="0" anchor="b"/>
                </a:tc>
                <a:tc>
                  <a:txBody>
                    <a:bodyPr/>
                    <a:lstStyle/>
                    <a:p>
                      <a:pPr algn="ctr" fontAlgn="b"/>
                      <a:r>
                        <a:rPr lang="en-US" sz="1000" b="1" u="none" strike="noStrike" dirty="0">
                          <a:effectLst/>
                        </a:rPr>
                        <a:t>Average Total Sentence (in Days)</a:t>
                      </a:r>
                      <a:endParaRPr lang="en-US" sz="1000" b="1" i="0" u="none" strike="noStrike" dirty="0">
                        <a:solidFill>
                          <a:srgbClr val="000000"/>
                        </a:solidFill>
                        <a:effectLst/>
                        <a:latin typeface="Calibri" panose="020F0502020204030204" pitchFamily="34" charset="0"/>
                      </a:endParaRPr>
                    </a:p>
                  </a:txBody>
                  <a:tcPr marL="8810" marR="8810" marT="8810" marB="0" anchor="b"/>
                </a:tc>
                <a:tc>
                  <a:txBody>
                    <a:bodyPr/>
                    <a:lstStyle/>
                    <a:p>
                      <a:pPr algn="ctr" fontAlgn="b"/>
                      <a:r>
                        <a:rPr lang="en-US" sz="1000" b="1" u="none" strike="noStrike" dirty="0">
                          <a:effectLst/>
                        </a:rPr>
                        <a:t>Average Length of Stay (in Days)</a:t>
                      </a:r>
                      <a:endParaRPr lang="en-US" sz="1000" b="1" i="0" u="none" strike="noStrike" dirty="0">
                        <a:solidFill>
                          <a:srgbClr val="000000"/>
                        </a:solidFill>
                        <a:effectLst/>
                        <a:latin typeface="Calibri" panose="020F0502020204030204" pitchFamily="34" charset="0"/>
                      </a:endParaRPr>
                    </a:p>
                  </a:txBody>
                  <a:tcPr marL="8810" marR="8810" marT="8810" marB="0" anchor="b"/>
                </a:tc>
                <a:tc>
                  <a:txBody>
                    <a:bodyPr/>
                    <a:lstStyle/>
                    <a:p>
                      <a:pPr algn="ctr" fontAlgn="b"/>
                      <a:r>
                        <a:rPr lang="en-US" sz="1000" b="1" u="none" strike="noStrike" dirty="0">
                          <a:effectLst/>
                        </a:rPr>
                        <a:t>Average Percent Time Served</a:t>
                      </a:r>
                      <a:endParaRPr lang="en-US" sz="1000" b="1" i="0" u="none" strike="noStrike" dirty="0">
                        <a:solidFill>
                          <a:srgbClr val="000000"/>
                        </a:solidFill>
                        <a:effectLst/>
                        <a:latin typeface="Calibri" panose="020F0502020204030204" pitchFamily="34" charset="0"/>
                      </a:endParaRPr>
                    </a:p>
                  </a:txBody>
                  <a:tcPr marL="8810" marR="8810" marT="8810" marB="0" anchor="b"/>
                </a:tc>
                <a:extLst>
                  <a:ext uri="{0D108BD9-81ED-4DB2-BD59-A6C34878D82A}">
                    <a16:rowId xmlns:a16="http://schemas.microsoft.com/office/drawing/2014/main" val="1676829757"/>
                  </a:ext>
                </a:extLst>
              </a:tr>
              <a:tr h="450050">
                <a:tc>
                  <a:txBody>
                    <a:bodyPr/>
                    <a:lstStyle/>
                    <a:p>
                      <a:pPr algn="ctr" fontAlgn="b"/>
                      <a:r>
                        <a:rPr lang="en-US" sz="1000" b="1" u="none" strike="noStrike">
                          <a:effectLst/>
                        </a:rPr>
                        <a:t>Violent </a:t>
                      </a:r>
                      <a:endParaRPr lang="en-US" sz="1000" b="1" i="0" u="none" strike="noStrike">
                        <a:solidFill>
                          <a:srgbClr val="FF0000"/>
                        </a:solidFill>
                        <a:effectLst/>
                        <a:latin typeface="Calibri" panose="020F0502020204030204" pitchFamily="34" charset="0"/>
                      </a:endParaRPr>
                    </a:p>
                  </a:txBody>
                  <a:tcPr marL="8810" marR="8810" marT="8810" marB="0" anchor="b"/>
                </a:tc>
                <a:tc>
                  <a:txBody>
                    <a:bodyPr/>
                    <a:lstStyle/>
                    <a:p>
                      <a:pPr algn="ctr" fontAlgn="b"/>
                      <a:r>
                        <a:rPr lang="en-US" sz="1000" b="0" i="0" u="none" strike="noStrike" dirty="0">
                          <a:solidFill>
                            <a:srgbClr val="000000"/>
                          </a:solidFill>
                          <a:effectLst/>
                          <a:latin typeface="Calibri" panose="020F0502020204030204" pitchFamily="34" charset="0"/>
                        </a:rPr>
                        <a:t>205</a:t>
                      </a:r>
                    </a:p>
                  </a:txBody>
                  <a:tcPr marL="8810" marR="8810" marT="8810" marB="0" anchor="b"/>
                </a:tc>
                <a:tc>
                  <a:txBody>
                    <a:bodyPr/>
                    <a:lstStyle/>
                    <a:p>
                      <a:pPr algn="ctr" fontAlgn="b"/>
                      <a:r>
                        <a:rPr lang="en-US" sz="1000" u="none" strike="noStrike" dirty="0">
                          <a:effectLst/>
                        </a:rPr>
                        <a:t>149</a:t>
                      </a:r>
                      <a:endParaRPr lang="en-US" sz="1000" b="0" i="0" u="none" strike="noStrike" dirty="0">
                        <a:solidFill>
                          <a:srgbClr val="000000"/>
                        </a:solidFill>
                        <a:effectLst/>
                        <a:latin typeface="Calibri" panose="020F0502020204030204" pitchFamily="34" charset="0"/>
                      </a:endParaRPr>
                    </a:p>
                  </a:txBody>
                  <a:tcPr marL="8810" marR="8810" marT="8810" marB="0" anchor="b"/>
                </a:tc>
                <a:tc>
                  <a:txBody>
                    <a:bodyPr/>
                    <a:lstStyle/>
                    <a:p>
                      <a:pPr algn="ctr" fontAlgn="b"/>
                      <a:r>
                        <a:rPr lang="en-US" sz="1000" u="none" strike="noStrike" dirty="0">
                          <a:effectLst/>
                        </a:rPr>
                        <a:t>87%</a:t>
                      </a:r>
                      <a:endParaRPr lang="en-US" sz="1000" b="0" i="0" u="none" strike="noStrike" dirty="0">
                        <a:solidFill>
                          <a:srgbClr val="000000"/>
                        </a:solidFill>
                        <a:effectLst/>
                        <a:latin typeface="Calibri" panose="020F0502020204030204" pitchFamily="34" charset="0"/>
                      </a:endParaRPr>
                    </a:p>
                  </a:txBody>
                  <a:tcPr marL="8810" marR="8810" marT="8810" marB="0" anchor="b"/>
                </a:tc>
                <a:extLst>
                  <a:ext uri="{0D108BD9-81ED-4DB2-BD59-A6C34878D82A}">
                    <a16:rowId xmlns:a16="http://schemas.microsoft.com/office/drawing/2014/main" val="4121116736"/>
                  </a:ext>
                </a:extLst>
              </a:tr>
              <a:tr h="450050">
                <a:tc>
                  <a:txBody>
                    <a:bodyPr/>
                    <a:lstStyle/>
                    <a:p>
                      <a:pPr algn="ctr" fontAlgn="b"/>
                      <a:r>
                        <a:rPr lang="en-US" sz="1000" b="1" u="none" strike="noStrike">
                          <a:effectLst/>
                        </a:rPr>
                        <a:t>Non-Violent</a:t>
                      </a:r>
                      <a:endParaRPr lang="en-US" sz="1000" b="1" i="0" u="none" strike="noStrike">
                        <a:solidFill>
                          <a:srgbClr val="00B0F0"/>
                        </a:solidFill>
                        <a:effectLst/>
                        <a:latin typeface="Calibri" panose="020F0502020204030204" pitchFamily="34" charset="0"/>
                      </a:endParaRPr>
                    </a:p>
                  </a:txBody>
                  <a:tcPr marL="8810" marR="8810" marT="8810" marB="0" anchor="b"/>
                </a:tc>
                <a:tc>
                  <a:txBody>
                    <a:bodyPr/>
                    <a:lstStyle/>
                    <a:p>
                      <a:pPr algn="ctr" fontAlgn="b"/>
                      <a:r>
                        <a:rPr lang="en-US" sz="1000" b="0" i="0" u="none" strike="noStrike" dirty="0">
                          <a:solidFill>
                            <a:srgbClr val="000000"/>
                          </a:solidFill>
                          <a:effectLst/>
                          <a:latin typeface="Calibri" panose="020F0502020204030204" pitchFamily="34" charset="0"/>
                        </a:rPr>
                        <a:t>89</a:t>
                      </a:r>
                    </a:p>
                  </a:txBody>
                  <a:tcPr marL="8810" marR="8810" marT="8810" marB="0" anchor="b"/>
                </a:tc>
                <a:tc>
                  <a:txBody>
                    <a:bodyPr/>
                    <a:lstStyle/>
                    <a:p>
                      <a:pPr algn="ctr" fontAlgn="b"/>
                      <a:r>
                        <a:rPr lang="en-US" sz="1000" b="0" i="0" u="none" strike="noStrike" dirty="0">
                          <a:solidFill>
                            <a:srgbClr val="000000"/>
                          </a:solidFill>
                          <a:effectLst/>
                          <a:latin typeface="Calibri" panose="020F0502020204030204" pitchFamily="34" charset="0"/>
                        </a:rPr>
                        <a:t>71</a:t>
                      </a:r>
                    </a:p>
                  </a:txBody>
                  <a:tcPr marL="8810" marR="8810" marT="8810" marB="0" anchor="b"/>
                </a:tc>
                <a:tc>
                  <a:txBody>
                    <a:bodyPr/>
                    <a:lstStyle/>
                    <a:p>
                      <a:pPr algn="ctr" fontAlgn="b"/>
                      <a:r>
                        <a:rPr lang="en-US" sz="1000" u="none" strike="noStrike" dirty="0">
                          <a:effectLst/>
                        </a:rPr>
                        <a:t>92%</a:t>
                      </a:r>
                      <a:endParaRPr lang="en-US" sz="1000" b="0" i="0" u="none" strike="noStrike" dirty="0">
                        <a:solidFill>
                          <a:srgbClr val="000000"/>
                        </a:solidFill>
                        <a:effectLst/>
                        <a:latin typeface="Calibri" panose="020F0502020204030204" pitchFamily="34" charset="0"/>
                      </a:endParaRPr>
                    </a:p>
                  </a:txBody>
                  <a:tcPr marL="8810" marR="8810" marT="8810" marB="0" anchor="b"/>
                </a:tc>
                <a:extLst>
                  <a:ext uri="{0D108BD9-81ED-4DB2-BD59-A6C34878D82A}">
                    <a16:rowId xmlns:a16="http://schemas.microsoft.com/office/drawing/2014/main" val="2101835524"/>
                  </a:ext>
                </a:extLst>
              </a:tr>
              <a:tr h="450050">
                <a:tc>
                  <a:txBody>
                    <a:bodyPr/>
                    <a:lstStyle/>
                    <a:p>
                      <a:pPr algn="ctr" fontAlgn="b"/>
                      <a:r>
                        <a:rPr lang="en-US" sz="1000" b="1" u="none" strike="noStrike" dirty="0">
                          <a:effectLst/>
                        </a:rPr>
                        <a:t>Drug</a:t>
                      </a:r>
                      <a:endParaRPr lang="en-US" sz="1000" b="1" i="0" u="none" strike="noStrike" dirty="0">
                        <a:solidFill>
                          <a:srgbClr val="00B050"/>
                        </a:solidFill>
                        <a:effectLst/>
                        <a:latin typeface="Calibri" panose="020F0502020204030204" pitchFamily="34" charset="0"/>
                      </a:endParaRPr>
                    </a:p>
                  </a:txBody>
                  <a:tcPr marL="8810" marR="8810" marT="8810" marB="0" anchor="b"/>
                </a:tc>
                <a:tc>
                  <a:txBody>
                    <a:bodyPr/>
                    <a:lstStyle/>
                    <a:p>
                      <a:pPr algn="ctr" fontAlgn="b"/>
                      <a:r>
                        <a:rPr lang="en-US" sz="1000" u="none" strike="noStrike" dirty="0">
                          <a:effectLst/>
                        </a:rPr>
                        <a:t>214</a:t>
                      </a:r>
                      <a:endParaRPr lang="en-US" sz="1000" b="0" i="0" u="none" strike="noStrike" dirty="0">
                        <a:solidFill>
                          <a:srgbClr val="000000"/>
                        </a:solidFill>
                        <a:effectLst/>
                        <a:latin typeface="Calibri" panose="020F0502020204030204" pitchFamily="34" charset="0"/>
                      </a:endParaRPr>
                    </a:p>
                  </a:txBody>
                  <a:tcPr marL="8810" marR="8810" marT="8810" marB="0" anchor="b"/>
                </a:tc>
                <a:tc>
                  <a:txBody>
                    <a:bodyPr/>
                    <a:lstStyle/>
                    <a:p>
                      <a:pPr algn="ctr" fontAlgn="b"/>
                      <a:r>
                        <a:rPr lang="en-US" sz="1000" u="none" strike="noStrike" dirty="0">
                          <a:effectLst/>
                        </a:rPr>
                        <a:t>159</a:t>
                      </a:r>
                      <a:endParaRPr lang="en-US" sz="1000" b="0" i="0" u="none" strike="noStrike" dirty="0">
                        <a:solidFill>
                          <a:srgbClr val="000000"/>
                        </a:solidFill>
                        <a:effectLst/>
                        <a:latin typeface="Calibri" panose="020F0502020204030204" pitchFamily="34" charset="0"/>
                      </a:endParaRPr>
                    </a:p>
                  </a:txBody>
                  <a:tcPr marL="8810" marR="8810" marT="8810" marB="0" anchor="b"/>
                </a:tc>
                <a:tc>
                  <a:txBody>
                    <a:bodyPr/>
                    <a:lstStyle/>
                    <a:p>
                      <a:pPr algn="ctr" fontAlgn="b"/>
                      <a:r>
                        <a:rPr lang="en-US" sz="1000" u="none" strike="noStrike" dirty="0">
                          <a:effectLst/>
                        </a:rPr>
                        <a:t>80%</a:t>
                      </a:r>
                      <a:endParaRPr lang="en-US" sz="1000" b="0" i="0" u="none" strike="noStrike" dirty="0">
                        <a:solidFill>
                          <a:srgbClr val="000000"/>
                        </a:solidFill>
                        <a:effectLst/>
                        <a:latin typeface="Calibri" panose="020F0502020204030204" pitchFamily="34" charset="0"/>
                      </a:endParaRPr>
                    </a:p>
                  </a:txBody>
                  <a:tcPr marL="8810" marR="8810" marT="8810" marB="0" anchor="b"/>
                </a:tc>
                <a:extLst>
                  <a:ext uri="{0D108BD9-81ED-4DB2-BD59-A6C34878D82A}">
                    <a16:rowId xmlns:a16="http://schemas.microsoft.com/office/drawing/2014/main" val="3155503260"/>
                  </a:ext>
                </a:extLst>
              </a:tr>
            </a:tbl>
          </a:graphicData>
        </a:graphic>
      </p:graphicFrame>
      <p:sp>
        <p:nvSpPr>
          <p:cNvPr id="6" name="TextBox 5">
            <a:extLst>
              <a:ext uri="{FF2B5EF4-FFF2-40B4-BE49-F238E27FC236}">
                <a16:creationId xmlns:a16="http://schemas.microsoft.com/office/drawing/2014/main" id="{10CDFC1A-D361-4052-A411-80DD8F7CD4BD}"/>
              </a:ext>
            </a:extLst>
          </p:cNvPr>
          <p:cNvSpPr txBox="1"/>
          <p:nvPr/>
        </p:nvSpPr>
        <p:spPr>
          <a:xfrm>
            <a:off x="611560" y="4352783"/>
            <a:ext cx="7920880" cy="384721"/>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rPr>
              <a:t>Data Caveats:</a:t>
            </a:r>
            <a:r>
              <a:rPr kumimoji="0" lang="en-US" sz="700" b="1"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Sentenced Release data (shown above) reflects sentenced release events who 'expired their sentence' from Women’s Facility 1. Please note this excludes those who were admitted as 'parole violators', 'return from Eleanor Slater State Forensic    Hospital', 'return from Escape', and 'return from Out-of-State'. These excluded cases skew the effects of sentence reduction credits (such as good time) as offenders who leave on parole do not achieve the full benefit of good time and offenders who return to     RIDOC to continue a sentence do not calculate an accurate time served. Lastly, due to the small sample size, the figures above exclude 4 sentenced releases for Breaking &amp; Entering.</a:t>
            </a:r>
            <a:endParaRPr kumimoji="0" lang="en-US" sz="105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59255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0" y="380732"/>
            <a:ext cx="7920880" cy="576063"/>
          </a:xfrm>
        </p:spPr>
        <p:txBody>
          <a:bodyPr>
            <a:normAutofit fontScale="92500" lnSpcReduction="10000"/>
          </a:bodyPr>
          <a:lstStyle/>
          <a:p>
            <a:r>
              <a:rPr lang="en-US" altLang="ko-KR" sz="3600" b="1" dirty="0"/>
              <a:t>Sentenced Releases - Parole</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843558"/>
            <a:ext cx="7920880" cy="3477875"/>
          </a:xfrm>
          <a:prstGeom prst="rect">
            <a:avLst/>
          </a:prstGeom>
          <a:noFill/>
        </p:spPr>
        <p:txBody>
          <a:bodyPr wrap="square" rtlCol="0">
            <a:spAutoFit/>
          </a:bodyPr>
          <a:lstStyle/>
          <a:p>
            <a:pPr marL="285750" indent="-285750">
              <a:buFont typeface="Arial" panose="020B0604020202020204" pitchFamily="34" charset="0"/>
              <a:buChar char="•"/>
            </a:pPr>
            <a:r>
              <a:rPr lang="en-US" sz="1400" b="1" u="sng" dirty="0"/>
              <a:t>Parole Release:</a:t>
            </a:r>
            <a:r>
              <a:rPr lang="en-US" sz="1400" dirty="0"/>
              <a:t> </a:t>
            </a:r>
          </a:p>
          <a:p>
            <a:pPr marL="742950" lvl="1" indent="-285750">
              <a:buFont typeface="Courier New" panose="02070309020205020404" pitchFamily="49" charset="0"/>
              <a:buChar char="o"/>
            </a:pPr>
            <a:r>
              <a:rPr lang="en-US" sz="1200" dirty="0"/>
              <a:t>Conditional early release of offenders sentenced to ACI for more than 6 months. </a:t>
            </a:r>
          </a:p>
          <a:p>
            <a:pPr marL="742950" lvl="1" indent="-285750">
              <a:buFont typeface="Courier New" panose="02070309020205020404" pitchFamily="49" charset="0"/>
              <a:buChar char="o"/>
            </a:pPr>
            <a:r>
              <a:rPr lang="en-US" sz="1200" dirty="0"/>
              <a:t>Consideration is made at 1/3 of the prison sentence.</a:t>
            </a:r>
          </a:p>
          <a:p>
            <a:pPr marL="742950" lvl="1" indent="-285750">
              <a:buFont typeface="Courier New" panose="02070309020205020404" pitchFamily="49" charset="0"/>
              <a:buChar char="o"/>
            </a:pPr>
            <a:r>
              <a:rPr lang="en-US" sz="1200" dirty="0"/>
              <a:t>Except Life, Lengthy or Murder sentences as specifically provided by statute (RI Gen. Laws § 13-8-13).</a:t>
            </a:r>
          </a:p>
          <a:p>
            <a:pPr marL="742950" lvl="1" indent="-285750">
              <a:buFont typeface="Courier New" panose="02070309020205020404" pitchFamily="49" charset="0"/>
              <a:buChar char="o"/>
            </a:pPr>
            <a:r>
              <a:rPr lang="en-US" sz="1200" dirty="0"/>
              <a:t>The parole permit entitles the offender to be at liberty during the remainder of his/her term of prison sentence upon express terms and conditions prescribed by the Board.</a:t>
            </a:r>
          </a:p>
          <a:p>
            <a:pPr marL="285750" indent="-285750">
              <a:buFont typeface="Arial" panose="020B0604020202020204" pitchFamily="34" charset="0"/>
              <a:buChar char="•"/>
            </a:pPr>
            <a:endParaRPr lang="en-US" sz="1200" b="1" u="sng" dirty="0"/>
          </a:p>
          <a:p>
            <a:pPr marL="285750" indent="-285750">
              <a:buFont typeface="Arial" panose="020B0604020202020204" pitchFamily="34" charset="0"/>
              <a:buChar char="•"/>
            </a:pPr>
            <a:r>
              <a:rPr lang="en-US" sz="1400" b="1" u="sng" dirty="0"/>
              <a:t>Medical Parole:</a:t>
            </a:r>
            <a:r>
              <a:rPr lang="en-US" sz="1400" dirty="0"/>
              <a:t> </a:t>
            </a:r>
          </a:p>
          <a:p>
            <a:pPr marL="742950" lvl="1" indent="-285750">
              <a:buFont typeface="Courier New" panose="02070309020205020404" pitchFamily="49" charset="0"/>
              <a:buChar char="o"/>
            </a:pPr>
            <a:r>
              <a:rPr lang="en-US" sz="1200" dirty="0"/>
              <a:t>(RIGL §13-8.1-1 et. seq.) Medical parole is made available for humanitarian reasons or to alleviate exorbitant medical  expenses associated with offenders whose chronic and incurable illness render their incarceration non-punitive and       non-rehabilitative.</a:t>
            </a:r>
          </a:p>
          <a:p>
            <a:pPr lvl="1"/>
            <a:endParaRPr lang="en-US" sz="1400" dirty="0"/>
          </a:p>
          <a:p>
            <a:pPr marL="285750" indent="-285750">
              <a:buFont typeface="Arial" panose="020B0604020202020204" pitchFamily="34" charset="0"/>
              <a:buChar char="•"/>
            </a:pPr>
            <a:r>
              <a:rPr lang="en-US" sz="1400" dirty="0"/>
              <a:t>In FY23, RIDOC had 10 female sentenced releases who were discharged from RIDOC via parole, of          which 5 were serving time for violent offenses and 3 were serving time for B&amp;E offenses.</a:t>
            </a:r>
          </a:p>
          <a:p>
            <a:endParaRPr lang="en-US" sz="1400" dirty="0"/>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aramond" panose="02020404030301010803"/>
                <a:ea typeface="+mn-ea"/>
                <a:cs typeface="+mn-cs"/>
              </a:rPr>
              <a:t>The average total sentence length was 3.8 years (1,387 days), with 5 females serving sentences of about 1      year and 5 </a:t>
            </a:r>
            <a:r>
              <a:rPr lang="en-US" sz="1400" dirty="0">
                <a:solidFill>
                  <a:prstClr val="black"/>
                </a:solidFill>
                <a:latin typeface="Garamond" panose="02020404030301010803"/>
              </a:rPr>
              <a:t>females</a:t>
            </a:r>
            <a:r>
              <a:rPr kumimoji="0" lang="en-US" sz="1400" b="0" i="0" u="none" strike="noStrike" kern="1200" cap="none" spc="0" normalizeH="0" baseline="0" noProof="0" dirty="0">
                <a:ln>
                  <a:noFill/>
                </a:ln>
                <a:solidFill>
                  <a:prstClr val="black"/>
                </a:solidFill>
                <a:effectLst/>
                <a:uLnTx/>
                <a:uFillTx/>
                <a:latin typeface="Garamond" panose="02020404030301010803"/>
                <a:ea typeface="+mn-ea"/>
                <a:cs typeface="+mn-cs"/>
              </a:rPr>
              <a:t> serving sentences of 2 years or greater.</a:t>
            </a:r>
            <a:endParaRPr lang="en-US" sz="1600" dirty="0">
              <a:highlight>
                <a:srgbClr val="FFFF00"/>
              </a:highlight>
            </a:endParaRPr>
          </a:p>
        </p:txBody>
      </p:sp>
    </p:spTree>
    <p:extLst>
      <p:ext uri="{BB962C8B-B14F-4D97-AF65-F5344CB8AC3E}">
        <p14:creationId xmlns:p14="http://schemas.microsoft.com/office/powerpoint/2010/main" val="28605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0" y="411510"/>
            <a:ext cx="7920879" cy="1008112"/>
          </a:xfrm>
        </p:spPr>
        <p:txBody>
          <a:bodyPr>
            <a:noAutofit/>
          </a:bodyPr>
          <a:lstStyle/>
          <a:p>
            <a:r>
              <a:rPr lang="en-US" sz="2800" b="1" dirty="0"/>
              <a:t>Commitment and Releases – Summary </a:t>
            </a:r>
          </a:p>
          <a:p>
            <a:endParaRPr lang="en-US" sz="2800" dirty="0"/>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15566"/>
            <a:ext cx="7920880" cy="6124754"/>
          </a:xfrm>
          <a:prstGeom prst="rect">
            <a:avLst/>
          </a:prstGeom>
          <a:noFill/>
        </p:spPr>
        <p:txBody>
          <a:bodyPr wrap="square" rtlCol="0">
            <a:spAutoFit/>
          </a:bodyPr>
          <a:lstStyle/>
          <a:p>
            <a:pPr marL="285750" indent="-285750">
              <a:buFont typeface="Arial" panose="020B0604020202020204" pitchFamily="34" charset="0"/>
              <a:buChar char="•"/>
              <a:defRPr/>
            </a:pPr>
            <a:r>
              <a:rPr lang="en-US" sz="1400" dirty="0"/>
              <a:t>Commitments and releases capture the flow of the offender population into and out of Women’s Facility 1.</a:t>
            </a:r>
          </a:p>
          <a:p>
            <a:pPr>
              <a:defRPr/>
            </a:pPr>
            <a:r>
              <a:rPr lang="en-US" sz="1400" dirty="0"/>
              <a:t> </a:t>
            </a:r>
          </a:p>
          <a:p>
            <a:pPr marL="285750" indent="-285750">
              <a:buFont typeface="Arial" panose="020B0604020202020204" pitchFamily="34" charset="0"/>
              <a:buChar char="•"/>
              <a:defRPr/>
            </a:pPr>
            <a:r>
              <a:rPr lang="en-US" sz="1400" dirty="0"/>
              <a:t>In months where commitments out pace releases, an uptick in the average female population is realized.</a:t>
            </a:r>
          </a:p>
          <a:p>
            <a:pPr>
              <a:defRPr/>
            </a:pPr>
            <a:endParaRPr lang="en-US" sz="1400" dirty="0"/>
          </a:p>
          <a:p>
            <a:pPr marL="285750" indent="-285750">
              <a:buFont typeface="Arial" panose="020B0604020202020204" pitchFamily="34" charset="0"/>
              <a:buChar char="•"/>
              <a:defRPr/>
            </a:pPr>
            <a:r>
              <a:rPr lang="en-US" sz="1400" dirty="0"/>
              <a:t>The inverse of the above statement is true in months where releases out pace commitments, leading to a                decline in the average female population. </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The majority of awaiting trial commitments and releases were admitted for violent offenses, whereas most of the sentenced commitments and releases were committed for non-violent offenses.</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The vast majority of females committed and released throughout the Fiscal Year had relatively short lengths of stay in Women’s Facility 1.</a:t>
            </a:r>
          </a:p>
          <a:p>
            <a:pPr>
              <a:defRPr/>
            </a:pPr>
            <a:endParaRPr lang="en-US" sz="1400" dirty="0"/>
          </a:p>
          <a:p>
            <a:pPr marL="285750" indent="-285750">
              <a:buFont typeface="Arial" panose="020B0604020202020204" pitchFamily="34" charset="0"/>
              <a:buChar char="•"/>
              <a:defRPr/>
            </a:pPr>
            <a:r>
              <a:rPr lang="en-US" sz="1400" dirty="0"/>
              <a:t>As a result, many incarcerated females are released from Women’s Facility 1 before they have been able to               obtain the full benefit of available institutional programs and course offerings.</a:t>
            </a:r>
          </a:p>
          <a:p>
            <a:pP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p:txBody>
      </p:sp>
    </p:spTree>
    <p:extLst>
      <p:ext uri="{BB962C8B-B14F-4D97-AF65-F5344CB8AC3E}">
        <p14:creationId xmlns:p14="http://schemas.microsoft.com/office/powerpoint/2010/main" val="36711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0" y="405996"/>
            <a:ext cx="7920879" cy="576063"/>
          </a:xfrm>
        </p:spPr>
        <p:txBody>
          <a:bodyPr>
            <a:noAutofit/>
          </a:bodyPr>
          <a:lstStyle/>
          <a:p>
            <a:r>
              <a:rPr lang="en-US" sz="2800" b="1" dirty="0"/>
              <a:t>Awaiting Trial and Sentenced Stock: 06/30/2023 </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15566"/>
            <a:ext cx="7920880" cy="4401205"/>
          </a:xfrm>
          <a:prstGeom prst="rect">
            <a:avLst/>
          </a:prstGeom>
          <a:noFill/>
        </p:spPr>
        <p:txBody>
          <a:bodyPr wrap="square" rtlCol="0">
            <a:spAutoFit/>
          </a:bodyPr>
          <a:lstStyle/>
          <a:p>
            <a:pPr marL="285750" indent="-285750">
              <a:buFont typeface="Arial" panose="020B0604020202020204" pitchFamily="34" charset="0"/>
              <a:buChar char="•"/>
              <a:defRPr/>
            </a:pPr>
            <a:r>
              <a:rPr lang="en-US" sz="1400" dirty="0">
                <a:solidFill>
                  <a:prstClr val="black"/>
                </a:solidFill>
              </a:rPr>
              <a:t>At the close of Fiscal Year 2023, Women’s Facility 1 had 126 offenders:</a:t>
            </a:r>
          </a:p>
          <a:p>
            <a:pPr marL="1200150" lvl="2" indent="-285750">
              <a:buFont typeface="Courier New" panose="02070309020205020404" pitchFamily="49" charset="0"/>
              <a:buChar char="o"/>
              <a:defRPr/>
            </a:pPr>
            <a:r>
              <a:rPr lang="en-US" sz="1400" dirty="0">
                <a:solidFill>
                  <a:prstClr val="black"/>
                </a:solidFill>
              </a:rPr>
              <a:t>62 people held awaiting trial</a:t>
            </a:r>
          </a:p>
          <a:p>
            <a:pPr marL="1200150" lvl="2" indent="-285750">
              <a:buFont typeface="Courier New" panose="02070309020205020404" pitchFamily="49" charset="0"/>
              <a:buChar char="o"/>
              <a:defRPr/>
            </a:pPr>
            <a:r>
              <a:rPr lang="en-US" sz="1400" dirty="0">
                <a:solidFill>
                  <a:prstClr val="black"/>
                </a:solidFill>
              </a:rPr>
              <a:t>64 sentenced people</a:t>
            </a:r>
          </a:p>
          <a:p>
            <a:pPr marL="285750" indent="-285750">
              <a:buFont typeface="Arial" panose="020B0604020202020204" pitchFamily="34" charset="0"/>
              <a:buChar char="•"/>
              <a:defRPr/>
            </a:pPr>
            <a:r>
              <a:rPr lang="en-US" sz="1400" dirty="0"/>
              <a:t>The bar graph below depicts the majority of those sentenced were serving for violent offenses (47% or 30)</a:t>
            </a:r>
          </a:p>
          <a:p>
            <a:pPr marL="285750" indent="-285750">
              <a:buFont typeface="Arial" panose="020B0604020202020204" pitchFamily="34" charset="0"/>
              <a:buChar char="•"/>
              <a:defRPr/>
            </a:pPr>
            <a:r>
              <a:rPr lang="en-US" sz="1400" dirty="0">
                <a:solidFill>
                  <a:prstClr val="black"/>
                </a:solidFill>
              </a:rPr>
              <a:t>The average total sentence length was 1,746 days (4.8 years), while the median was 548 days (1.5 years).</a:t>
            </a:r>
          </a:p>
          <a:p>
            <a:pPr marL="285750" indent="-285750">
              <a:buFont typeface="Arial" panose="020B0604020202020204" pitchFamily="34" charset="0"/>
              <a:buChar char="•"/>
              <a:defRPr/>
            </a:pPr>
            <a:r>
              <a:rPr lang="en-US" sz="1400" dirty="0">
                <a:solidFill>
                  <a:prstClr val="black"/>
                </a:solidFill>
                <a:latin typeface="Garamond" panose="02020404030301010803"/>
              </a:rPr>
              <a:t>The </a:t>
            </a:r>
            <a:r>
              <a:rPr kumimoji="0" lang="en-US" sz="1400" b="0" i="0" u="none" strike="noStrike" kern="1200" cap="none" spc="0" normalizeH="0" baseline="0" noProof="0" dirty="0">
                <a:ln>
                  <a:noFill/>
                </a:ln>
                <a:solidFill>
                  <a:prstClr val="black"/>
                </a:solidFill>
                <a:effectLst/>
                <a:uLnTx/>
                <a:uFillTx/>
                <a:latin typeface="Garamond" panose="02020404030301010803"/>
                <a:ea typeface="+mn-ea"/>
                <a:cs typeface="+mn-cs"/>
              </a:rPr>
              <a:t>table below highlights most female sentenced persons (60% or 36) were serving sentences of 2 years or less.</a:t>
            </a: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indent="-285750">
              <a:buFont typeface="Arial" panose="020B0604020202020204" pitchFamily="34" charset="0"/>
              <a:buChar char="•"/>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p:txBody>
      </p:sp>
      <p:sp>
        <p:nvSpPr>
          <p:cNvPr id="6" name="TextBox 5">
            <a:extLst>
              <a:ext uri="{FF2B5EF4-FFF2-40B4-BE49-F238E27FC236}">
                <a16:creationId xmlns:a16="http://schemas.microsoft.com/office/drawing/2014/main" id="{10CDFC1A-D361-4052-A411-80DD8F7CD4BD}"/>
              </a:ext>
            </a:extLst>
          </p:cNvPr>
          <p:cNvSpPr txBox="1"/>
          <p:nvPr/>
        </p:nvSpPr>
        <p:spPr>
          <a:xfrm>
            <a:off x="611560" y="4501513"/>
            <a:ext cx="7920880" cy="292388"/>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rPr>
              <a:t>Data Caveats:</a:t>
            </a:r>
            <a:r>
              <a:rPr kumimoji="0" lang="en-US" sz="700" b="1"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Stock </a:t>
            </a:r>
            <a:r>
              <a:rPr lang="en-US" sz="600" dirty="0">
                <a:solidFill>
                  <a:prstClr val="black"/>
                </a:solidFill>
                <a:latin typeface="Garamond" panose="02020404030301010803"/>
              </a:rPr>
              <a:t>data </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(shown above) reflects </a:t>
            </a:r>
            <a:r>
              <a:rPr lang="en-US" sz="600" dirty="0">
                <a:solidFill>
                  <a:prstClr val="black"/>
                </a:solidFill>
                <a:latin typeface="Garamond" panose="02020404030301010803"/>
              </a:rPr>
              <a:t>female offenders held awaiting trial and incarcerated in </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Women’s Facility 1 (as of 06/30/2023). The bar graph does not display data labels for most serious offense types that yield less than 4%. Please note the  ‘Total Sentence Length’ table excludes 4 offenders serving a life sentence. </a:t>
            </a:r>
            <a:endParaRPr kumimoji="0" lang="en-US" sz="105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graphicFrame>
        <p:nvGraphicFramePr>
          <p:cNvPr id="3" name="Table 2">
            <a:extLst>
              <a:ext uri="{FF2B5EF4-FFF2-40B4-BE49-F238E27FC236}">
                <a16:creationId xmlns:a16="http://schemas.microsoft.com/office/drawing/2014/main" id="{C2FC2A9C-2B43-4F94-8042-3580A596E4AC}"/>
              </a:ext>
            </a:extLst>
          </p:cNvPr>
          <p:cNvGraphicFramePr>
            <a:graphicFrameLocks noGrp="1"/>
          </p:cNvGraphicFramePr>
          <p:nvPr>
            <p:extLst>
              <p:ext uri="{D42A27DB-BD31-4B8C-83A1-F6EECF244321}">
                <p14:modId xmlns:p14="http://schemas.microsoft.com/office/powerpoint/2010/main" val="2933200488"/>
              </p:ext>
            </p:extLst>
          </p:nvPr>
        </p:nvGraphicFramePr>
        <p:xfrm>
          <a:off x="4788024" y="2709423"/>
          <a:ext cx="3758016" cy="1600200"/>
        </p:xfrm>
        <a:graphic>
          <a:graphicData uri="http://schemas.openxmlformats.org/drawingml/2006/table">
            <a:tbl>
              <a:tblPr/>
              <a:tblGrid>
                <a:gridCol w="1879008">
                  <a:extLst>
                    <a:ext uri="{9D8B030D-6E8A-4147-A177-3AD203B41FA5}">
                      <a16:colId xmlns:a16="http://schemas.microsoft.com/office/drawing/2014/main" val="1674668582"/>
                    </a:ext>
                  </a:extLst>
                </a:gridCol>
                <a:gridCol w="1879008">
                  <a:extLst>
                    <a:ext uri="{9D8B030D-6E8A-4147-A177-3AD203B41FA5}">
                      <a16:colId xmlns:a16="http://schemas.microsoft.com/office/drawing/2014/main" val="383190021"/>
                    </a:ext>
                  </a:extLst>
                </a:gridCol>
              </a:tblGrid>
              <a:tr h="200025">
                <a:tc>
                  <a:txBody>
                    <a:bodyPr/>
                    <a:lstStyle/>
                    <a:p>
                      <a:pPr algn="ctr" fontAlgn="b"/>
                      <a:r>
                        <a:rPr lang="en-US" sz="1050" b="1" i="0" u="none" strike="noStrike" dirty="0">
                          <a:solidFill>
                            <a:srgbClr val="000000"/>
                          </a:solidFill>
                          <a:effectLst/>
                          <a:latin typeface="Calibri" panose="020F0502020204030204" pitchFamily="34" charset="0"/>
                        </a:rPr>
                        <a:t>Total Sentence Length (in Days)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1" i="0" u="none" strike="noStrike" dirty="0">
                          <a:solidFill>
                            <a:srgbClr val="000000"/>
                          </a:solidFill>
                          <a:effectLst/>
                          <a:latin typeface="Calibri" panose="020F0502020204030204" pitchFamily="34" charset="0"/>
                        </a:rPr>
                        <a:t>Percentage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098720385"/>
                  </a:ext>
                </a:extLst>
              </a:tr>
              <a:tr h="200025">
                <a:tc>
                  <a:txBody>
                    <a:bodyPr/>
                    <a:lstStyle/>
                    <a:p>
                      <a:pPr algn="ctr" fontAlgn="b"/>
                      <a:r>
                        <a:rPr lang="en-US" sz="1050" b="0" i="0" u="none" strike="noStrike" dirty="0">
                          <a:solidFill>
                            <a:srgbClr val="000000"/>
                          </a:solidFill>
                          <a:effectLst/>
                          <a:latin typeface="Calibri" panose="020F0502020204030204" pitchFamily="34" charset="0"/>
                        </a:rPr>
                        <a:t>1 Month or Less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91991019"/>
                  </a:ext>
                </a:extLst>
              </a:tr>
              <a:tr h="200025">
                <a:tc>
                  <a:txBody>
                    <a:bodyPr/>
                    <a:lstStyle/>
                    <a:p>
                      <a:pPr algn="ctr" fontAlgn="b"/>
                      <a:r>
                        <a:rPr lang="en-US" sz="1050" b="0" i="0" u="none" strike="noStrike" dirty="0">
                          <a:solidFill>
                            <a:srgbClr val="000000"/>
                          </a:solidFill>
                          <a:effectLst/>
                          <a:latin typeface="Calibri" panose="020F0502020204030204" pitchFamily="34" charset="0"/>
                        </a:rPr>
                        <a:t>1 Month - 6 Months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0" i="0" u="none" strike="noStrike" dirty="0">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781522280"/>
                  </a:ext>
                </a:extLst>
              </a:tr>
              <a:tr h="200025">
                <a:tc>
                  <a:txBody>
                    <a:bodyPr/>
                    <a:lstStyle/>
                    <a:p>
                      <a:pPr algn="ctr" fontAlgn="b"/>
                      <a:r>
                        <a:rPr lang="en-US" sz="1050" b="0" i="0" u="none" strike="noStrike">
                          <a:solidFill>
                            <a:srgbClr val="000000"/>
                          </a:solidFill>
                          <a:effectLst/>
                          <a:latin typeface="Calibri" panose="020F0502020204030204" pitchFamily="34" charset="0"/>
                        </a:rPr>
                        <a:t>6 Months - 1 Years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0" i="0" u="none" strike="noStrike" dirty="0">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947149574"/>
                  </a:ext>
                </a:extLst>
              </a:tr>
              <a:tr h="200025">
                <a:tc>
                  <a:txBody>
                    <a:bodyPr/>
                    <a:lstStyle/>
                    <a:p>
                      <a:pPr algn="ctr" fontAlgn="b"/>
                      <a:r>
                        <a:rPr lang="en-US" sz="1050" b="0" i="0" u="none" strike="noStrike">
                          <a:solidFill>
                            <a:srgbClr val="000000"/>
                          </a:solidFill>
                          <a:effectLst/>
                          <a:latin typeface="Calibri" panose="020F0502020204030204" pitchFamily="34" charset="0"/>
                        </a:rPr>
                        <a:t>1 Years - 2 Years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0" i="0" u="none" strike="noStrike" dirty="0">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879933230"/>
                  </a:ext>
                </a:extLst>
              </a:tr>
              <a:tr h="200025">
                <a:tc>
                  <a:txBody>
                    <a:bodyPr/>
                    <a:lstStyle/>
                    <a:p>
                      <a:pPr algn="ctr" fontAlgn="b"/>
                      <a:r>
                        <a:rPr lang="en-US" sz="1050" b="0" i="0" u="none" strike="noStrike">
                          <a:solidFill>
                            <a:srgbClr val="000000"/>
                          </a:solidFill>
                          <a:effectLst/>
                          <a:latin typeface="Calibri" panose="020F0502020204030204" pitchFamily="34" charset="0"/>
                        </a:rPr>
                        <a:t>2 Years - 5 Years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0" i="0" u="none" strike="noStrike" dirty="0">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43771736"/>
                  </a:ext>
                </a:extLst>
              </a:tr>
              <a:tr h="200025">
                <a:tc>
                  <a:txBody>
                    <a:bodyPr/>
                    <a:lstStyle/>
                    <a:p>
                      <a:pPr algn="ctr" fontAlgn="b"/>
                      <a:r>
                        <a:rPr lang="en-US" sz="1050" b="0" i="0" u="none" strike="noStrike">
                          <a:solidFill>
                            <a:srgbClr val="000000"/>
                          </a:solidFill>
                          <a:effectLst/>
                          <a:latin typeface="Calibri" panose="020F0502020204030204" pitchFamily="34" charset="0"/>
                        </a:rPr>
                        <a:t>5 Years - 10 Years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865285903"/>
                  </a:ext>
                </a:extLst>
              </a:tr>
              <a:tr h="200025">
                <a:tc>
                  <a:txBody>
                    <a:bodyPr/>
                    <a:lstStyle/>
                    <a:p>
                      <a:pPr algn="ctr" fontAlgn="b"/>
                      <a:r>
                        <a:rPr lang="en-US" sz="1050" b="0" i="0" u="none" strike="noStrike" dirty="0">
                          <a:solidFill>
                            <a:srgbClr val="000000"/>
                          </a:solidFill>
                          <a:effectLst/>
                          <a:latin typeface="Calibri" panose="020F0502020204030204" pitchFamily="34" charset="0"/>
                        </a:rPr>
                        <a:t>10 Years or Greater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050" b="0" i="0" u="none" strike="noStrike" dirty="0">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529367182"/>
                  </a:ext>
                </a:extLst>
              </a:tr>
            </a:tbl>
          </a:graphicData>
        </a:graphic>
      </p:graphicFrame>
      <p:graphicFrame>
        <p:nvGraphicFramePr>
          <p:cNvPr id="9" name="Chart 8">
            <a:extLst>
              <a:ext uri="{FF2B5EF4-FFF2-40B4-BE49-F238E27FC236}">
                <a16:creationId xmlns:a16="http://schemas.microsoft.com/office/drawing/2014/main" id="{4DB1FA2C-6780-4FDA-941B-8B49A1C84264}"/>
              </a:ext>
            </a:extLst>
          </p:cNvPr>
          <p:cNvGraphicFramePr>
            <a:graphicFrameLocks/>
          </p:cNvGraphicFramePr>
          <p:nvPr>
            <p:extLst>
              <p:ext uri="{D42A27DB-BD31-4B8C-83A1-F6EECF244321}">
                <p14:modId xmlns:p14="http://schemas.microsoft.com/office/powerpoint/2010/main" val="3807130181"/>
              </p:ext>
            </p:extLst>
          </p:nvPr>
        </p:nvGraphicFramePr>
        <p:xfrm>
          <a:off x="611560" y="2502288"/>
          <a:ext cx="4104456" cy="2017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6134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0" y="345449"/>
            <a:ext cx="7920879" cy="576063"/>
          </a:xfrm>
        </p:spPr>
        <p:txBody>
          <a:bodyPr>
            <a:normAutofit/>
          </a:bodyPr>
          <a:lstStyle/>
          <a:p>
            <a:r>
              <a:rPr lang="en-US" sz="2800" b="1" dirty="0"/>
              <a:t>Awaiting Trial and Sentenced Stock – Summary </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15566"/>
            <a:ext cx="7920880" cy="3323987"/>
          </a:xfrm>
          <a:prstGeom prst="rect">
            <a:avLst/>
          </a:prstGeom>
          <a:noFill/>
        </p:spPr>
        <p:txBody>
          <a:bodyPr wrap="square" rtlCol="0">
            <a:spAutoFit/>
          </a:bodyPr>
          <a:lstStyle/>
          <a:p>
            <a:pPr marL="285750" indent="-285750">
              <a:buFont typeface="Arial" panose="020B0604020202020204" pitchFamily="34" charset="0"/>
              <a:buChar char="•"/>
              <a:defRPr/>
            </a:pPr>
            <a:r>
              <a:rPr lang="en-US" sz="1400" dirty="0">
                <a:solidFill>
                  <a:prstClr val="black"/>
                </a:solidFill>
              </a:rPr>
              <a:t>At the close of Fiscal Year 2023, the majority of awaiting trial (44% or 27) and sentenced incarcerated        females (47% or 30) were incarcerated for violent offenses.</a:t>
            </a:r>
          </a:p>
          <a:p>
            <a:pPr marL="285750" indent="-285750">
              <a:buFont typeface="Arial" panose="020B0604020202020204" pitchFamily="34" charset="0"/>
              <a:buChar char="•"/>
              <a:defRPr/>
            </a:pPr>
            <a:r>
              <a:rPr lang="en-US" sz="1400" dirty="0">
                <a:solidFill>
                  <a:prstClr val="black"/>
                </a:solidFill>
              </a:rPr>
              <a:t>In stark contrast to commitments and releases, there is a stacking effect of violent sentenced females with   lengthy sentences (10 years or greater) that impacts the resulting average total sentence statistics. The table  (shown below) highlights that violent offenders have considerably longer sentences than those incarcerated for non-violent and drug offenses </a:t>
            </a:r>
          </a:p>
          <a:p>
            <a:pPr marL="742950" lvl="1" indent="-285750">
              <a:buFont typeface="Courier New" panose="02070309020205020404" pitchFamily="49" charset="0"/>
              <a:buChar char="o"/>
              <a:defRPr/>
            </a:pPr>
            <a:r>
              <a:rPr lang="en-US" sz="1400" dirty="0">
                <a:solidFill>
                  <a:prstClr val="black"/>
                </a:solidFill>
              </a:rPr>
              <a:t>This context helps to explain why there is a significant difference when comparing the </a:t>
            </a:r>
            <a:r>
              <a:rPr lang="en-US" sz="1400" i="1" dirty="0">
                <a:solidFill>
                  <a:prstClr val="black"/>
                </a:solidFill>
              </a:rPr>
              <a:t>average</a:t>
            </a:r>
            <a:r>
              <a:rPr lang="en-US" sz="1400" dirty="0">
                <a:solidFill>
                  <a:prstClr val="black"/>
                </a:solidFill>
              </a:rPr>
              <a:t> total      sentence length (8.7 years) with the </a:t>
            </a:r>
            <a:r>
              <a:rPr lang="en-US" sz="1400" i="1" dirty="0">
                <a:solidFill>
                  <a:prstClr val="black"/>
                </a:solidFill>
              </a:rPr>
              <a:t>median</a:t>
            </a:r>
            <a:r>
              <a:rPr lang="en-US" sz="1400" dirty="0">
                <a:solidFill>
                  <a:prstClr val="black"/>
                </a:solidFill>
              </a:rPr>
              <a:t> total sentence length (5 years).</a:t>
            </a:r>
          </a:p>
          <a:p>
            <a:pPr marL="742950" lvl="1" indent="-285750">
              <a:buFont typeface="Courier New" panose="02070309020205020404" pitchFamily="49" charset="0"/>
              <a:buChar char="o"/>
              <a:defRPr/>
            </a:pPr>
            <a:r>
              <a:rPr lang="en-US" sz="1400" dirty="0">
                <a:solidFill>
                  <a:prstClr val="black"/>
                </a:solidFill>
              </a:rPr>
              <a:t>The median provides the middle case value and is a more accurate reflection of sentence length in     the sentenced population, since unlike the average, is not adversely impacted by extreme case values.</a:t>
            </a:r>
          </a:p>
          <a:p>
            <a:pPr marL="285750" indent="-285750">
              <a:buFont typeface="Arial" panose="020B0604020202020204" pitchFamily="34" charset="0"/>
              <a:buChar char="•"/>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p:txBody>
      </p:sp>
      <p:graphicFrame>
        <p:nvGraphicFramePr>
          <p:cNvPr id="3" name="Table 2">
            <a:extLst>
              <a:ext uri="{FF2B5EF4-FFF2-40B4-BE49-F238E27FC236}">
                <a16:creationId xmlns:a16="http://schemas.microsoft.com/office/drawing/2014/main" id="{94745E4A-03B1-4FB3-8AA3-5D89572F4AAB}"/>
              </a:ext>
            </a:extLst>
          </p:cNvPr>
          <p:cNvGraphicFramePr>
            <a:graphicFrameLocks noGrp="1"/>
          </p:cNvGraphicFramePr>
          <p:nvPr>
            <p:extLst>
              <p:ext uri="{D42A27DB-BD31-4B8C-83A1-F6EECF244321}">
                <p14:modId xmlns:p14="http://schemas.microsoft.com/office/powerpoint/2010/main" val="4070861565"/>
              </p:ext>
            </p:extLst>
          </p:nvPr>
        </p:nvGraphicFramePr>
        <p:xfrm>
          <a:off x="1682749" y="3233178"/>
          <a:ext cx="5778500" cy="708660"/>
        </p:xfrm>
        <a:graphic>
          <a:graphicData uri="http://schemas.openxmlformats.org/drawingml/2006/table">
            <a:tbl>
              <a:tblPr/>
              <a:tblGrid>
                <a:gridCol w="1687246">
                  <a:extLst>
                    <a:ext uri="{9D8B030D-6E8A-4147-A177-3AD203B41FA5}">
                      <a16:colId xmlns:a16="http://schemas.microsoft.com/office/drawing/2014/main" val="2336476197"/>
                    </a:ext>
                  </a:extLst>
                </a:gridCol>
                <a:gridCol w="2045627">
                  <a:extLst>
                    <a:ext uri="{9D8B030D-6E8A-4147-A177-3AD203B41FA5}">
                      <a16:colId xmlns:a16="http://schemas.microsoft.com/office/drawing/2014/main" val="2250971111"/>
                    </a:ext>
                  </a:extLst>
                </a:gridCol>
                <a:gridCol w="2045627">
                  <a:extLst>
                    <a:ext uri="{9D8B030D-6E8A-4147-A177-3AD203B41FA5}">
                      <a16:colId xmlns:a16="http://schemas.microsoft.com/office/drawing/2014/main" val="3492242185"/>
                    </a:ext>
                  </a:extLst>
                </a:gridCol>
              </a:tblGrid>
              <a:tr h="155653">
                <a:tc>
                  <a:txBody>
                    <a:bodyPr/>
                    <a:lstStyle/>
                    <a:p>
                      <a:pPr algn="ctr" fontAlgn="b"/>
                      <a:r>
                        <a:rPr lang="en-US" sz="1100" b="1" i="0" u="none" strike="noStrike">
                          <a:solidFill>
                            <a:srgbClr val="000000"/>
                          </a:solidFill>
                          <a:effectLst/>
                          <a:latin typeface="Calibri" panose="020F0502020204030204" pitchFamily="34" charset="0"/>
                        </a:rPr>
                        <a:t>Most Serious Offense Type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a:solidFill>
                            <a:srgbClr val="000000"/>
                          </a:solidFill>
                          <a:effectLst/>
                          <a:latin typeface="Calibri" panose="020F0502020204030204" pitchFamily="34" charset="0"/>
                        </a:rPr>
                        <a:t>Average Total Sentence (in Days)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a:solidFill>
                            <a:srgbClr val="000000"/>
                          </a:solidFill>
                          <a:effectLst/>
                          <a:latin typeface="Calibri" panose="020F0502020204030204" pitchFamily="34" charset="0"/>
                        </a:rPr>
                        <a:t>Median Total Sentence (in Days)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674071762"/>
                  </a:ext>
                </a:extLst>
              </a:tr>
              <a:tr h="155653">
                <a:tc>
                  <a:txBody>
                    <a:bodyPr/>
                    <a:lstStyle/>
                    <a:p>
                      <a:pPr algn="ctr" fontAlgn="b"/>
                      <a:r>
                        <a:rPr lang="en-US" sz="1100" b="1" i="0" u="none" strike="noStrike" dirty="0">
                          <a:solidFill>
                            <a:srgbClr val="FF0000"/>
                          </a:solidFill>
                          <a:effectLst/>
                          <a:latin typeface="Calibri" panose="020F0502020204030204" pitchFamily="34" charset="0"/>
                        </a:rPr>
                        <a:t>Violent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3,188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1,826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755895253"/>
                  </a:ext>
                </a:extLst>
              </a:tr>
              <a:tr h="155653">
                <a:tc>
                  <a:txBody>
                    <a:bodyPr/>
                    <a:lstStyle/>
                    <a:p>
                      <a:pPr algn="ctr" fontAlgn="b"/>
                      <a:r>
                        <a:rPr lang="en-US" sz="1100" b="1" i="0" u="none" strike="noStrike" dirty="0">
                          <a:solidFill>
                            <a:srgbClr val="00B0F0"/>
                          </a:solidFill>
                          <a:effectLst/>
                          <a:latin typeface="Calibri" panose="020F0502020204030204" pitchFamily="34" charset="0"/>
                        </a:rPr>
                        <a:t>Non-Violent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343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319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787374837"/>
                  </a:ext>
                </a:extLst>
              </a:tr>
              <a:tr h="155653">
                <a:tc>
                  <a:txBody>
                    <a:bodyPr/>
                    <a:lstStyle/>
                    <a:p>
                      <a:pPr algn="ctr" fontAlgn="b"/>
                      <a:r>
                        <a:rPr lang="en-US" sz="1100" b="1" i="0" u="none" strike="noStrike">
                          <a:solidFill>
                            <a:srgbClr val="00B050"/>
                          </a:solidFill>
                          <a:effectLst/>
                          <a:latin typeface="Calibri" panose="020F0502020204030204" pitchFamily="34" charset="0"/>
                        </a:rPr>
                        <a:t>Drug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666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365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94881888"/>
                  </a:ext>
                </a:extLst>
              </a:tr>
            </a:tbl>
          </a:graphicData>
        </a:graphic>
      </p:graphicFrame>
      <p:sp>
        <p:nvSpPr>
          <p:cNvPr id="7" name="TextBox 6">
            <a:extLst>
              <a:ext uri="{FF2B5EF4-FFF2-40B4-BE49-F238E27FC236}">
                <a16:creationId xmlns:a16="http://schemas.microsoft.com/office/drawing/2014/main" id="{81153EF0-3EA7-24D9-62A8-B1B3E9C49A7E}"/>
              </a:ext>
            </a:extLst>
          </p:cNvPr>
          <p:cNvSpPr txBox="1"/>
          <p:nvPr/>
        </p:nvSpPr>
        <p:spPr>
          <a:xfrm>
            <a:off x="791579" y="4371950"/>
            <a:ext cx="7560840" cy="200055"/>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rPr>
              <a:t>Data Caveat:</a:t>
            </a:r>
            <a:r>
              <a:rPr kumimoji="0" lang="en-US" sz="700" i="0"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en-US" sz="600" i="0" strike="noStrike" kern="1200" cap="none" spc="0" normalizeH="0" baseline="0" noProof="0" dirty="0">
                <a:ln>
                  <a:noFill/>
                </a:ln>
                <a:solidFill>
                  <a:prstClr val="black"/>
                </a:solidFill>
                <a:effectLst/>
                <a:uLnTx/>
                <a:uFillTx/>
                <a:latin typeface="Garamond" panose="02020404030301010803"/>
                <a:ea typeface="+mn-ea"/>
                <a:cs typeface="+mn-cs"/>
              </a:rPr>
              <a:t>Due to the relatively small sample size, </a:t>
            </a:r>
            <a:r>
              <a:rPr lang="en-US" sz="600" dirty="0">
                <a:solidFill>
                  <a:prstClr val="black"/>
                </a:solidFill>
                <a:latin typeface="Garamond" panose="02020404030301010803"/>
              </a:rPr>
              <a:t>t</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he table (shown above) excludes 3% of female offenders who incarcerates for sex offenses. </a:t>
            </a:r>
            <a:endParaRPr kumimoji="0" lang="en-US" sz="4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44143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0" y="345449"/>
            <a:ext cx="7920879" cy="576063"/>
          </a:xfrm>
        </p:spPr>
        <p:txBody>
          <a:bodyPr>
            <a:normAutofit/>
          </a:bodyPr>
          <a:lstStyle/>
          <a:p>
            <a:r>
              <a:rPr lang="en-US" sz="2800" b="1" dirty="0"/>
              <a:t>CY19 Recidivism Rates</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15566"/>
            <a:ext cx="7920880" cy="3754874"/>
          </a:xfrm>
          <a:prstGeom prst="rect">
            <a:avLst/>
          </a:prstGeom>
          <a:noFill/>
        </p:spPr>
        <p:txBody>
          <a:bodyPr wrap="square" rtlCol="0">
            <a:spAutoFit/>
          </a:bodyPr>
          <a:lstStyle/>
          <a:p>
            <a:pPr marL="285750" indent="-285750">
              <a:buFont typeface="Arial" panose="020B0604020202020204" pitchFamily="34" charset="0"/>
              <a:buChar char="•"/>
              <a:defRPr/>
            </a:pPr>
            <a:r>
              <a:rPr lang="en-US" sz="1400" dirty="0">
                <a:solidFill>
                  <a:prstClr val="black"/>
                </a:solidFill>
              </a:rPr>
              <a:t>RIDOC defines a recidivist as a person released from a sentence who either returns as a sentenced offender or an awaiting trial detainee within 36 months of release.</a:t>
            </a:r>
          </a:p>
          <a:p>
            <a:pPr marL="285750" indent="-285750">
              <a:buFont typeface="Arial" panose="020B0604020202020204" pitchFamily="34" charset="0"/>
              <a:buChar char="•"/>
              <a:defRPr/>
            </a:pPr>
            <a:r>
              <a:rPr lang="en-US" sz="1400" dirty="0">
                <a:solidFill>
                  <a:prstClr val="black"/>
                </a:solidFill>
              </a:rPr>
              <a:t>A release cohort for calendar year 2019 (CY19) was followed for three years post release (through the close of CY22 to gauge success. If an offender can stay in the community for 36 months, they are considered       successful as their likelihood to return greatly diminishes as time progresses. </a:t>
            </a:r>
          </a:p>
          <a:p>
            <a:pPr marL="285750" indent="-285750">
              <a:buFont typeface="Arial" panose="020B0604020202020204" pitchFamily="34" charset="0"/>
              <a:buChar char="•"/>
              <a:defRPr/>
            </a:pPr>
            <a:r>
              <a:rPr lang="en-US" sz="1400" dirty="0">
                <a:solidFill>
                  <a:prstClr val="black"/>
                </a:solidFill>
              </a:rPr>
              <a:t>Unlike most corrections departments, this gives RIDOC the unique ability to report recidivism rates for      those who return to await trial in addition to those who return as sentenced offenders.</a:t>
            </a:r>
          </a:p>
          <a:p>
            <a:pPr marL="742950" lvl="1" indent="-285750">
              <a:buFont typeface="Courier New" panose="02070309020205020404" pitchFamily="49" charset="0"/>
              <a:buChar char="o"/>
              <a:defRPr/>
            </a:pPr>
            <a:r>
              <a:rPr lang="en-US" sz="1400" dirty="0">
                <a:solidFill>
                  <a:prstClr val="black"/>
                </a:solidFill>
              </a:rPr>
              <a:t>The table (shown below) highlights that females yield lower awaiting trial and sentenced recidivism    rates when compared with their male counterparts.</a:t>
            </a:r>
          </a:p>
          <a:p>
            <a:pPr marL="742950" lvl="1" indent="-285750">
              <a:buFont typeface="Courier New" panose="02070309020205020404" pitchFamily="49" charset="0"/>
              <a:buChar char="o"/>
              <a:defRPr/>
            </a:pPr>
            <a:r>
              <a:rPr lang="en-US" sz="1400" dirty="0">
                <a:solidFill>
                  <a:prstClr val="black"/>
                </a:solidFill>
              </a:rPr>
              <a:t>The following variables were significantly correlated to recommitment rates: Age at release,                             education level, offense type, security level at release, and risk assessment score.</a:t>
            </a: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endParaRPr>
          </a:p>
        </p:txBody>
      </p:sp>
      <p:graphicFrame>
        <p:nvGraphicFramePr>
          <p:cNvPr id="3" name="Table 2">
            <a:extLst>
              <a:ext uri="{FF2B5EF4-FFF2-40B4-BE49-F238E27FC236}">
                <a16:creationId xmlns:a16="http://schemas.microsoft.com/office/drawing/2014/main" id="{94745E4A-03B1-4FB3-8AA3-5D89572F4AAB}"/>
              </a:ext>
            </a:extLst>
          </p:cNvPr>
          <p:cNvGraphicFramePr>
            <a:graphicFrameLocks noGrp="1"/>
          </p:cNvGraphicFramePr>
          <p:nvPr/>
        </p:nvGraphicFramePr>
        <p:xfrm>
          <a:off x="1682749" y="3491634"/>
          <a:ext cx="5778500" cy="792088"/>
        </p:xfrm>
        <a:graphic>
          <a:graphicData uri="http://schemas.openxmlformats.org/drawingml/2006/table">
            <a:tbl>
              <a:tblPr/>
              <a:tblGrid>
                <a:gridCol w="1687246">
                  <a:extLst>
                    <a:ext uri="{9D8B030D-6E8A-4147-A177-3AD203B41FA5}">
                      <a16:colId xmlns:a16="http://schemas.microsoft.com/office/drawing/2014/main" val="2336476197"/>
                    </a:ext>
                  </a:extLst>
                </a:gridCol>
                <a:gridCol w="2045627">
                  <a:extLst>
                    <a:ext uri="{9D8B030D-6E8A-4147-A177-3AD203B41FA5}">
                      <a16:colId xmlns:a16="http://schemas.microsoft.com/office/drawing/2014/main" val="2250971111"/>
                    </a:ext>
                  </a:extLst>
                </a:gridCol>
                <a:gridCol w="2045627">
                  <a:extLst>
                    <a:ext uri="{9D8B030D-6E8A-4147-A177-3AD203B41FA5}">
                      <a16:colId xmlns:a16="http://schemas.microsoft.com/office/drawing/2014/main" val="3492242185"/>
                    </a:ext>
                  </a:extLst>
                </a:gridCol>
              </a:tblGrid>
              <a:tr h="198022">
                <a:tc>
                  <a:txBody>
                    <a:bodyPr/>
                    <a:lstStyle/>
                    <a:p>
                      <a:pPr algn="ctr" fontAlgn="b"/>
                      <a:r>
                        <a:rPr lang="en-US" sz="1100" b="1" i="0" u="none" strike="noStrike" dirty="0">
                          <a:solidFill>
                            <a:srgbClr val="000000"/>
                          </a:solidFill>
                          <a:effectLst/>
                          <a:latin typeface="Calibri" panose="020F0502020204030204" pitchFamily="34" charset="0"/>
                        </a:rPr>
                        <a:t>Breakdown by Sex</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Awaiting Trial Recidivism Rate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Sentenced Recidivism Rate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674071762"/>
                  </a:ext>
                </a:extLst>
              </a:tr>
              <a:tr h="198022">
                <a:tc>
                  <a:txBody>
                    <a:bodyPr/>
                    <a:lstStyle/>
                    <a:p>
                      <a:pPr algn="ctr" fontAlgn="b"/>
                      <a:r>
                        <a:rPr lang="en-US" sz="1100" b="1" i="0" u="none" strike="noStrike" dirty="0">
                          <a:solidFill>
                            <a:srgbClr val="0070C0"/>
                          </a:solidFill>
                          <a:effectLst/>
                          <a:latin typeface="Calibri" panose="020F0502020204030204" pitchFamily="34" charset="0"/>
                        </a:rPr>
                        <a:t>Males</a:t>
                      </a:r>
                      <a:r>
                        <a:rPr lang="en-US" sz="1100" b="1" i="0" u="none" strike="noStrike" dirty="0">
                          <a:solidFill>
                            <a:schemeClr val="tx1"/>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55%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755895253"/>
                  </a:ext>
                </a:extLst>
              </a:tr>
              <a:tr h="198022">
                <a:tc>
                  <a:txBody>
                    <a:bodyPr/>
                    <a:lstStyle/>
                    <a:p>
                      <a:pPr algn="ctr" fontAlgn="b"/>
                      <a:r>
                        <a:rPr lang="en-US" sz="1100" b="1" i="0" u="none" strike="noStrike" dirty="0">
                          <a:solidFill>
                            <a:srgbClr val="FF0000"/>
                          </a:solidFill>
                          <a:effectLst/>
                          <a:latin typeface="Calibri" panose="020F0502020204030204" pitchFamily="34" charset="0"/>
                        </a:rPr>
                        <a:t>Females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49%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787374837"/>
                  </a:ext>
                </a:extLst>
              </a:tr>
              <a:tr h="198022">
                <a:tc>
                  <a:txBody>
                    <a:bodyPr/>
                    <a:lstStyle/>
                    <a:p>
                      <a:pPr algn="ctr" fontAlgn="b"/>
                      <a:r>
                        <a:rPr lang="en-US" sz="1100" b="1" i="0" u="none" strike="noStrike" dirty="0">
                          <a:solidFill>
                            <a:srgbClr val="00B050"/>
                          </a:solidFill>
                          <a:effectLst/>
                          <a:latin typeface="Calibri" panose="020F0502020204030204" pitchFamily="34" charset="0"/>
                        </a:rPr>
                        <a:t>Total (overall)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54%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45%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94881888"/>
                  </a:ext>
                </a:extLst>
              </a:tr>
            </a:tbl>
          </a:graphicData>
        </a:graphic>
      </p:graphicFrame>
      <p:sp>
        <p:nvSpPr>
          <p:cNvPr id="7" name="TextBox 6">
            <a:extLst>
              <a:ext uri="{FF2B5EF4-FFF2-40B4-BE49-F238E27FC236}">
                <a16:creationId xmlns:a16="http://schemas.microsoft.com/office/drawing/2014/main" id="{81153EF0-3EA7-24D9-62A8-B1B3E9C49A7E}"/>
              </a:ext>
            </a:extLst>
          </p:cNvPr>
          <p:cNvSpPr txBox="1"/>
          <p:nvPr/>
        </p:nvSpPr>
        <p:spPr>
          <a:xfrm>
            <a:off x="791579" y="4489036"/>
            <a:ext cx="7560840" cy="200055"/>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rPr>
              <a:t>Data Caveat:</a:t>
            </a:r>
            <a:r>
              <a:rPr kumimoji="0" lang="en-US" sz="700" i="0"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en-US" sz="600" i="0" strike="noStrike" kern="1200" cap="none" spc="0" normalizeH="0" baseline="0" noProof="0" dirty="0">
                <a:ln>
                  <a:noFill/>
                </a:ln>
                <a:solidFill>
                  <a:prstClr val="black"/>
                </a:solidFill>
                <a:effectLst/>
                <a:uLnTx/>
                <a:uFillTx/>
                <a:latin typeface="Garamond" panose="02020404030301010803"/>
                <a:ea typeface="+mn-ea"/>
                <a:cs typeface="+mn-cs"/>
              </a:rPr>
              <a:t>Please reference RIDOC’s Annual CY19 Recidivism Brief for all applicable caveats. </a:t>
            </a:r>
            <a:endParaRPr kumimoji="0" lang="en-US" sz="4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0718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095" y="373641"/>
            <a:ext cx="9144000" cy="576064"/>
          </a:xfrm>
        </p:spPr>
        <p:txBody>
          <a:bodyPr>
            <a:normAutofit fontScale="92500" lnSpcReduction="10000"/>
          </a:bodyPr>
          <a:lstStyle/>
          <a:p>
            <a:r>
              <a:rPr lang="en-US" altLang="ko-KR" dirty="0"/>
              <a:t>Focus Areas</a:t>
            </a:r>
            <a:endParaRPr lang="ko-KR" altLang="en-US" dirty="0"/>
          </a:p>
        </p:txBody>
      </p:sp>
      <p:sp>
        <p:nvSpPr>
          <p:cNvPr id="45" name="Text Placeholder 44">
            <a:extLst>
              <a:ext uri="{FF2B5EF4-FFF2-40B4-BE49-F238E27FC236}">
                <a16:creationId xmlns:a16="http://schemas.microsoft.com/office/drawing/2014/main" id="{0BB99BC6-C65A-46A1-B768-3BA98BBD5DF2}"/>
              </a:ext>
            </a:extLst>
          </p:cNvPr>
          <p:cNvSpPr>
            <a:spLocks noGrp="1"/>
          </p:cNvSpPr>
          <p:nvPr>
            <p:ph type="body" sz="quarter" idx="11"/>
          </p:nvPr>
        </p:nvSpPr>
        <p:spPr>
          <a:xfrm>
            <a:off x="3081025" y="1111366"/>
            <a:ext cx="1905743" cy="288032"/>
          </a:xfrm>
        </p:spPr>
        <p:txBody>
          <a:bodyPr>
            <a:normAutofit fontScale="92500" lnSpcReduction="10000"/>
          </a:bodyPr>
          <a:lstStyle/>
          <a:p>
            <a:r>
              <a:rPr lang="en-US" dirty="0"/>
              <a:t>  During Incarceration   |</a:t>
            </a:r>
          </a:p>
        </p:txBody>
      </p:sp>
      <p:grpSp>
        <p:nvGrpSpPr>
          <p:cNvPr id="6" name="Group 5"/>
          <p:cNvGrpSpPr/>
          <p:nvPr/>
        </p:nvGrpSpPr>
        <p:grpSpPr>
          <a:xfrm>
            <a:off x="3438450" y="1412511"/>
            <a:ext cx="360040" cy="360040"/>
            <a:chOff x="3655815" y="1383618"/>
            <a:chExt cx="360040" cy="360040"/>
          </a:xfrm>
        </p:grpSpPr>
        <p:sp>
          <p:nvSpPr>
            <p:cNvPr id="4" name="Oval 3"/>
            <p:cNvSpPr/>
            <p:nvPr/>
          </p:nvSpPr>
          <p:spPr>
            <a:xfrm>
              <a:off x="3691819" y="1419622"/>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Oval 4"/>
            <p:cNvSpPr/>
            <p:nvPr/>
          </p:nvSpPr>
          <p:spPr>
            <a:xfrm>
              <a:off x="3655815" y="1383618"/>
              <a:ext cx="360040" cy="36004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8" name="Group 7"/>
          <p:cNvGrpSpPr/>
          <p:nvPr/>
        </p:nvGrpSpPr>
        <p:grpSpPr>
          <a:xfrm>
            <a:off x="3914886" y="1412511"/>
            <a:ext cx="360040" cy="360040"/>
            <a:chOff x="3655815" y="1383618"/>
            <a:chExt cx="360040" cy="360040"/>
          </a:xfrm>
        </p:grpSpPr>
        <p:sp>
          <p:nvSpPr>
            <p:cNvPr id="9" name="Oval 8"/>
            <p:cNvSpPr/>
            <p:nvPr/>
          </p:nvSpPr>
          <p:spPr>
            <a:xfrm>
              <a:off x="3709835" y="1437638"/>
              <a:ext cx="252000" cy="252000"/>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Oval 9"/>
            <p:cNvSpPr/>
            <p:nvPr/>
          </p:nvSpPr>
          <p:spPr>
            <a:xfrm>
              <a:off x="3655815" y="1383618"/>
              <a:ext cx="360040" cy="36004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1" name="Group 10"/>
          <p:cNvGrpSpPr/>
          <p:nvPr/>
        </p:nvGrpSpPr>
        <p:grpSpPr>
          <a:xfrm>
            <a:off x="4391322" y="1412511"/>
            <a:ext cx="360040" cy="360040"/>
            <a:chOff x="3655815" y="1383618"/>
            <a:chExt cx="360040" cy="360040"/>
          </a:xfrm>
        </p:grpSpPr>
        <p:sp>
          <p:nvSpPr>
            <p:cNvPr id="12" name="Oval 11"/>
            <p:cNvSpPr/>
            <p:nvPr/>
          </p:nvSpPr>
          <p:spPr>
            <a:xfrm>
              <a:off x="3691819" y="1419622"/>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3" name="Oval 12"/>
            <p:cNvSpPr/>
            <p:nvPr/>
          </p:nvSpPr>
          <p:spPr>
            <a:xfrm>
              <a:off x="3655815" y="1383618"/>
              <a:ext cx="360040" cy="36004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14" name="Group 13"/>
          <p:cNvGrpSpPr/>
          <p:nvPr/>
        </p:nvGrpSpPr>
        <p:grpSpPr>
          <a:xfrm>
            <a:off x="4867758" y="1412511"/>
            <a:ext cx="360040" cy="360040"/>
            <a:chOff x="3655815" y="1383618"/>
            <a:chExt cx="360040" cy="360040"/>
          </a:xfrm>
        </p:grpSpPr>
        <p:sp>
          <p:nvSpPr>
            <p:cNvPr id="15" name="Oval 14"/>
            <p:cNvSpPr/>
            <p:nvPr/>
          </p:nvSpPr>
          <p:spPr>
            <a:xfrm>
              <a:off x="3709835" y="1437638"/>
              <a:ext cx="252000" cy="252000"/>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Oval 15"/>
            <p:cNvSpPr/>
            <p:nvPr/>
          </p:nvSpPr>
          <p:spPr>
            <a:xfrm>
              <a:off x="3655815" y="1383618"/>
              <a:ext cx="360040" cy="36004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7" name="Oval 6"/>
          <p:cNvSpPr/>
          <p:nvPr/>
        </p:nvSpPr>
        <p:spPr>
          <a:xfrm>
            <a:off x="1254874" y="2437909"/>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Oval 20"/>
          <p:cNvSpPr/>
          <p:nvPr/>
        </p:nvSpPr>
        <p:spPr>
          <a:xfrm>
            <a:off x="2572963" y="2485520"/>
            <a:ext cx="720080" cy="720080"/>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Oval 21"/>
          <p:cNvSpPr/>
          <p:nvPr/>
        </p:nvSpPr>
        <p:spPr>
          <a:xfrm>
            <a:off x="3866015" y="2449516"/>
            <a:ext cx="720080" cy="720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Oval 22"/>
          <p:cNvSpPr/>
          <p:nvPr/>
        </p:nvSpPr>
        <p:spPr>
          <a:xfrm>
            <a:off x="4959545" y="2460187"/>
            <a:ext cx="720080" cy="720080"/>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25" name="Group 24"/>
          <p:cNvGrpSpPr/>
          <p:nvPr/>
        </p:nvGrpSpPr>
        <p:grpSpPr>
          <a:xfrm>
            <a:off x="862580" y="3210011"/>
            <a:ext cx="1504666" cy="1232690"/>
            <a:chOff x="803640" y="3362835"/>
            <a:chExt cx="2059657" cy="1232690"/>
          </a:xfrm>
        </p:grpSpPr>
        <p:sp>
          <p:nvSpPr>
            <p:cNvPr id="26" name="TextBox 25"/>
            <p:cNvSpPr txBox="1"/>
            <p:nvPr/>
          </p:nvSpPr>
          <p:spPr>
            <a:xfrm>
              <a:off x="803640" y="3579862"/>
              <a:ext cx="2059657" cy="1015663"/>
            </a:xfrm>
            <a:prstGeom prst="rect">
              <a:avLst/>
            </a:prstGeom>
            <a:noFill/>
          </p:spPr>
          <p:txBody>
            <a:bodyPr wrap="square" rtlCol="0">
              <a:spAutoFit/>
            </a:bodyPr>
            <a:lstStyle/>
            <a:p>
              <a:pPr algn="ctr"/>
              <a:r>
                <a:rPr lang="en-US" altLang="ko-KR" sz="1200" dirty="0">
                  <a:solidFill>
                    <a:schemeClr val="accent1"/>
                  </a:solidFill>
                  <a:cs typeface="Arial" pitchFamily="34" charset="0"/>
                </a:rPr>
                <a:t>- Training for jobs relevant in today’s marketplace</a:t>
              </a:r>
            </a:p>
            <a:p>
              <a:pPr algn="ctr"/>
              <a:r>
                <a:rPr lang="en-US" altLang="ko-KR" sz="1200" dirty="0">
                  <a:solidFill>
                    <a:schemeClr val="accent1"/>
                  </a:solidFill>
                  <a:cs typeface="Arial" pitchFamily="34" charset="0"/>
                </a:rPr>
                <a:t>- Focus on the female population </a:t>
              </a:r>
              <a:endParaRPr lang="ko-KR" altLang="en-US" sz="1200" dirty="0">
                <a:solidFill>
                  <a:schemeClr val="accent1"/>
                </a:solidFill>
                <a:cs typeface="Arial" pitchFamily="34" charset="0"/>
              </a:endParaRPr>
            </a:p>
          </p:txBody>
        </p:sp>
        <p:sp>
          <p:nvSpPr>
            <p:cNvPr id="27" name="TextBox 26"/>
            <p:cNvSpPr txBox="1"/>
            <p:nvPr/>
          </p:nvSpPr>
          <p:spPr>
            <a:xfrm>
              <a:off x="803640" y="3362835"/>
              <a:ext cx="2059657" cy="276999"/>
            </a:xfrm>
            <a:prstGeom prst="rect">
              <a:avLst/>
            </a:prstGeom>
            <a:noFill/>
          </p:spPr>
          <p:txBody>
            <a:bodyPr wrap="square" rtlCol="0">
              <a:spAutoFit/>
            </a:bodyPr>
            <a:lstStyle/>
            <a:p>
              <a:pPr algn="ctr"/>
              <a:r>
                <a:rPr lang="en-US" altLang="ko-KR" sz="1200" b="1" dirty="0">
                  <a:solidFill>
                    <a:schemeClr val="accent1"/>
                  </a:solidFill>
                  <a:cs typeface="Arial" pitchFamily="34" charset="0"/>
                </a:rPr>
                <a:t>Job Training</a:t>
              </a:r>
              <a:endParaRPr lang="ko-KR" altLang="en-US" sz="1200" b="1" dirty="0">
                <a:solidFill>
                  <a:schemeClr val="accent1"/>
                </a:solidFill>
                <a:cs typeface="Arial" pitchFamily="34" charset="0"/>
              </a:endParaRPr>
            </a:p>
          </p:txBody>
        </p:sp>
      </p:grpSp>
      <p:grpSp>
        <p:nvGrpSpPr>
          <p:cNvPr id="28" name="Group 27"/>
          <p:cNvGrpSpPr/>
          <p:nvPr/>
        </p:nvGrpSpPr>
        <p:grpSpPr>
          <a:xfrm>
            <a:off x="2258527" y="3205597"/>
            <a:ext cx="1434312" cy="1023543"/>
            <a:chOff x="803640" y="3362835"/>
            <a:chExt cx="2059657" cy="461665"/>
          </a:xfrm>
        </p:grpSpPr>
        <p:sp>
          <p:nvSpPr>
            <p:cNvPr id="29" name="TextBox 28"/>
            <p:cNvSpPr txBox="1"/>
            <p:nvPr/>
          </p:nvSpPr>
          <p:spPr>
            <a:xfrm>
              <a:off x="803640" y="3579863"/>
              <a:ext cx="2059657" cy="124939"/>
            </a:xfrm>
            <a:prstGeom prst="rect">
              <a:avLst/>
            </a:prstGeom>
            <a:noFill/>
          </p:spPr>
          <p:txBody>
            <a:bodyPr wrap="square" rtlCol="0">
              <a:spAutoFit/>
            </a:bodyPr>
            <a:lstStyle/>
            <a:p>
              <a:pPr algn="ctr"/>
              <a:r>
                <a:rPr lang="en-US" altLang="ko-KR" sz="1200" dirty="0">
                  <a:solidFill>
                    <a:schemeClr val="accent3"/>
                  </a:solidFill>
                  <a:cs typeface="Arial" pitchFamily="34" charset="0"/>
                </a:rPr>
                <a:t>- High turnover rates</a:t>
              </a:r>
              <a:endParaRPr lang="ko-KR" altLang="en-US" sz="1200" dirty="0">
                <a:solidFill>
                  <a:schemeClr val="accent3"/>
                </a:solidFill>
                <a:cs typeface="Arial" pitchFamily="34" charset="0"/>
              </a:endParaRPr>
            </a:p>
          </p:txBody>
        </p:sp>
        <p:sp>
          <p:nvSpPr>
            <p:cNvPr id="30" name="TextBox 29"/>
            <p:cNvSpPr txBox="1"/>
            <p:nvPr/>
          </p:nvSpPr>
          <p:spPr>
            <a:xfrm>
              <a:off x="803640" y="3362835"/>
              <a:ext cx="2059657" cy="461665"/>
            </a:xfrm>
            <a:prstGeom prst="rect">
              <a:avLst/>
            </a:prstGeom>
            <a:noFill/>
          </p:spPr>
          <p:txBody>
            <a:bodyPr wrap="square" rtlCol="0">
              <a:spAutoFit/>
            </a:bodyPr>
            <a:lstStyle/>
            <a:p>
              <a:pPr algn="ctr"/>
              <a:r>
                <a:rPr lang="en-US" altLang="ko-KR" sz="1200" b="1" dirty="0">
                  <a:solidFill>
                    <a:schemeClr val="accent3"/>
                  </a:solidFill>
                  <a:cs typeface="Arial" pitchFamily="34" charset="0"/>
                </a:rPr>
                <a:t>Discharge Planning</a:t>
              </a:r>
              <a:endParaRPr lang="ko-KR" altLang="en-US" sz="1200" b="1" dirty="0">
                <a:solidFill>
                  <a:schemeClr val="accent3"/>
                </a:solidFill>
                <a:cs typeface="Arial" pitchFamily="34" charset="0"/>
              </a:endParaRPr>
            </a:p>
          </p:txBody>
        </p:sp>
      </p:grpSp>
      <p:grpSp>
        <p:nvGrpSpPr>
          <p:cNvPr id="31" name="Group 30"/>
          <p:cNvGrpSpPr/>
          <p:nvPr/>
        </p:nvGrpSpPr>
        <p:grpSpPr>
          <a:xfrm>
            <a:off x="3456296" y="3230294"/>
            <a:ext cx="1504666" cy="576064"/>
            <a:chOff x="803640" y="3362835"/>
            <a:chExt cx="2059657" cy="494026"/>
          </a:xfrm>
        </p:grpSpPr>
        <p:sp>
          <p:nvSpPr>
            <p:cNvPr id="32" name="TextBox 31"/>
            <p:cNvSpPr txBox="1"/>
            <p:nvPr/>
          </p:nvSpPr>
          <p:spPr>
            <a:xfrm>
              <a:off x="803640" y="3579862"/>
              <a:ext cx="2059657" cy="276999"/>
            </a:xfrm>
            <a:prstGeom prst="rect">
              <a:avLst/>
            </a:prstGeom>
            <a:noFill/>
          </p:spPr>
          <p:txBody>
            <a:bodyPr wrap="square" rtlCol="0">
              <a:spAutoFit/>
            </a:bodyPr>
            <a:lstStyle/>
            <a:p>
              <a:pPr algn="ctr"/>
              <a:r>
                <a:rPr lang="en-US" altLang="ko-KR" sz="1200" dirty="0">
                  <a:solidFill>
                    <a:schemeClr val="accent1"/>
                  </a:solidFill>
                  <a:cs typeface="Arial" pitchFamily="34" charset="0"/>
                </a:rPr>
                <a:t>. </a:t>
              </a:r>
              <a:endParaRPr lang="ko-KR" altLang="en-US" sz="1200" dirty="0">
                <a:solidFill>
                  <a:schemeClr val="accent1"/>
                </a:solidFill>
                <a:cs typeface="Arial" pitchFamily="34" charset="0"/>
              </a:endParaRPr>
            </a:p>
          </p:txBody>
        </p:sp>
        <p:sp>
          <p:nvSpPr>
            <p:cNvPr id="33" name="TextBox 32"/>
            <p:cNvSpPr txBox="1"/>
            <p:nvPr/>
          </p:nvSpPr>
          <p:spPr>
            <a:xfrm>
              <a:off x="803640" y="3362835"/>
              <a:ext cx="2059657" cy="461665"/>
            </a:xfrm>
            <a:prstGeom prst="rect">
              <a:avLst/>
            </a:prstGeom>
            <a:noFill/>
          </p:spPr>
          <p:txBody>
            <a:bodyPr wrap="square" rtlCol="0">
              <a:spAutoFit/>
            </a:bodyPr>
            <a:lstStyle/>
            <a:p>
              <a:pPr algn="ctr"/>
              <a:r>
                <a:rPr lang="en-US" altLang="ko-KR" sz="1200" b="1" dirty="0">
                  <a:solidFill>
                    <a:schemeClr val="accent1"/>
                  </a:solidFill>
                  <a:cs typeface="Arial" pitchFamily="34" charset="0"/>
                </a:rPr>
                <a:t>Medicaid Enrollments</a:t>
              </a:r>
              <a:endParaRPr lang="ko-KR" altLang="en-US" sz="1200" b="1" dirty="0">
                <a:solidFill>
                  <a:schemeClr val="accent1"/>
                </a:solidFill>
                <a:cs typeface="Arial" pitchFamily="34" charset="0"/>
              </a:endParaRPr>
            </a:p>
          </p:txBody>
        </p:sp>
      </p:grpSp>
      <p:grpSp>
        <p:nvGrpSpPr>
          <p:cNvPr id="34" name="Group 33"/>
          <p:cNvGrpSpPr/>
          <p:nvPr/>
        </p:nvGrpSpPr>
        <p:grpSpPr>
          <a:xfrm>
            <a:off x="4675082" y="3238849"/>
            <a:ext cx="1407884" cy="907214"/>
            <a:chOff x="803640" y="3362835"/>
            <a:chExt cx="2059657" cy="754705"/>
          </a:xfrm>
        </p:grpSpPr>
        <p:sp>
          <p:nvSpPr>
            <p:cNvPr id="35" name="TextBox 34"/>
            <p:cNvSpPr txBox="1"/>
            <p:nvPr/>
          </p:nvSpPr>
          <p:spPr>
            <a:xfrm>
              <a:off x="803640" y="3579862"/>
              <a:ext cx="2059657" cy="537678"/>
            </a:xfrm>
            <a:prstGeom prst="rect">
              <a:avLst/>
            </a:prstGeom>
            <a:noFill/>
          </p:spPr>
          <p:txBody>
            <a:bodyPr wrap="square" rtlCol="0">
              <a:spAutoFit/>
            </a:bodyPr>
            <a:lstStyle/>
            <a:p>
              <a:pPr algn="ctr"/>
              <a:r>
                <a:rPr lang="en-US" altLang="ko-KR" sz="1200" dirty="0">
                  <a:solidFill>
                    <a:schemeClr val="accent3"/>
                  </a:solidFill>
                  <a:cs typeface="Arial" pitchFamily="34" charset="0"/>
                </a:rPr>
                <a:t>- Early Termination</a:t>
              </a:r>
            </a:p>
            <a:p>
              <a:pPr algn="ctr"/>
              <a:r>
                <a:rPr lang="en-US" altLang="ko-KR" sz="1200" dirty="0">
                  <a:solidFill>
                    <a:schemeClr val="accent3"/>
                  </a:solidFill>
                  <a:cs typeface="Arial" pitchFamily="34" charset="0"/>
                </a:rPr>
                <a:t>- Modification of Conditions</a:t>
              </a:r>
              <a:endParaRPr lang="ko-KR" altLang="en-US" sz="1200" dirty="0">
                <a:solidFill>
                  <a:schemeClr val="accent3"/>
                </a:solidFill>
                <a:cs typeface="Arial" pitchFamily="34" charset="0"/>
              </a:endParaRPr>
            </a:p>
          </p:txBody>
        </p:sp>
        <p:sp>
          <p:nvSpPr>
            <p:cNvPr id="36" name="TextBox 35"/>
            <p:cNvSpPr txBox="1"/>
            <p:nvPr/>
          </p:nvSpPr>
          <p:spPr>
            <a:xfrm>
              <a:off x="803640" y="3362835"/>
              <a:ext cx="2059657" cy="276999"/>
            </a:xfrm>
            <a:prstGeom prst="rect">
              <a:avLst/>
            </a:prstGeom>
            <a:noFill/>
          </p:spPr>
          <p:txBody>
            <a:bodyPr wrap="square" rtlCol="0">
              <a:spAutoFit/>
            </a:bodyPr>
            <a:lstStyle/>
            <a:p>
              <a:pPr algn="ctr"/>
              <a:r>
                <a:rPr lang="en-US" altLang="ko-KR" sz="1200" b="1" dirty="0">
                  <a:solidFill>
                    <a:schemeClr val="accent3"/>
                  </a:solidFill>
                  <a:cs typeface="Arial" pitchFamily="34" charset="0"/>
                </a:rPr>
                <a:t>Probation Terms</a:t>
              </a:r>
              <a:endParaRPr lang="ko-KR" altLang="en-US" sz="1200" b="1" dirty="0">
                <a:solidFill>
                  <a:schemeClr val="accent3"/>
                </a:solidFill>
                <a:cs typeface="Arial" pitchFamily="34" charset="0"/>
              </a:endParaRPr>
            </a:p>
          </p:txBody>
        </p:sp>
      </p:grpSp>
      <p:sp>
        <p:nvSpPr>
          <p:cNvPr id="38" name="TextBox 37"/>
          <p:cNvSpPr txBox="1"/>
          <p:nvPr/>
        </p:nvSpPr>
        <p:spPr>
          <a:xfrm>
            <a:off x="5889460" y="3531613"/>
            <a:ext cx="1504666" cy="371469"/>
          </a:xfrm>
          <a:prstGeom prst="rect">
            <a:avLst/>
          </a:prstGeom>
          <a:noFill/>
        </p:spPr>
        <p:txBody>
          <a:bodyPr wrap="square" rtlCol="0">
            <a:spAutoFit/>
          </a:bodyPr>
          <a:lstStyle/>
          <a:p>
            <a:pPr algn="ctr"/>
            <a:r>
              <a:rPr lang="en-US" altLang="ko-KR" sz="1200" dirty="0">
                <a:solidFill>
                  <a:schemeClr val="accent1"/>
                </a:solidFill>
                <a:cs typeface="Arial" pitchFamily="34" charset="0"/>
              </a:rPr>
              <a:t>. </a:t>
            </a:r>
            <a:endParaRPr lang="ko-KR" altLang="en-US" sz="1200" dirty="0">
              <a:solidFill>
                <a:schemeClr val="accent1"/>
              </a:solidFill>
              <a:cs typeface="Arial" pitchFamily="34" charset="0"/>
            </a:endParaRPr>
          </a:p>
        </p:txBody>
      </p:sp>
      <p:cxnSp>
        <p:nvCxnSpPr>
          <p:cNvPr id="47" name="Elbow Connector 46"/>
          <p:cNvCxnSpPr>
            <a:stCxn id="5" idx="2"/>
            <a:endCxn id="7" idx="0"/>
          </p:cNvCxnSpPr>
          <p:nvPr/>
        </p:nvCxnSpPr>
        <p:spPr>
          <a:xfrm rot="10800000" flipV="1">
            <a:off x="1614914" y="1592531"/>
            <a:ext cx="1823536" cy="845378"/>
          </a:xfrm>
          <a:prstGeom prst="bentConnector2">
            <a:avLst/>
          </a:prstGeom>
          <a:ln w="25400">
            <a:solidFill>
              <a:schemeClr val="accent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10" idx="4"/>
            <a:endCxn id="21" idx="0"/>
          </p:cNvCxnSpPr>
          <p:nvPr/>
        </p:nvCxnSpPr>
        <p:spPr>
          <a:xfrm rot="5400000">
            <a:off x="3157471" y="1548084"/>
            <a:ext cx="712969" cy="1161903"/>
          </a:xfrm>
          <a:prstGeom prst="bentConnector3">
            <a:avLst/>
          </a:prstGeom>
          <a:ln w="25400">
            <a:solidFill>
              <a:schemeClr val="accent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6" name="Elbow Connector 55"/>
          <p:cNvCxnSpPr>
            <a:cxnSpLocks/>
            <a:stCxn id="16" idx="4"/>
            <a:endCxn id="23" idx="0"/>
          </p:cNvCxnSpPr>
          <p:nvPr/>
        </p:nvCxnSpPr>
        <p:spPr>
          <a:xfrm rot="16200000" flipH="1">
            <a:off x="4839863" y="1980465"/>
            <a:ext cx="687636" cy="271807"/>
          </a:xfrm>
          <a:prstGeom prst="bentConnector3">
            <a:avLst/>
          </a:prstGeom>
          <a:ln w="25400">
            <a:solidFill>
              <a:schemeClr val="accent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8" name="Elbow Connector 52">
            <a:extLst>
              <a:ext uri="{FF2B5EF4-FFF2-40B4-BE49-F238E27FC236}">
                <a16:creationId xmlns:a16="http://schemas.microsoft.com/office/drawing/2014/main" id="{F68E6824-7245-4213-9D0C-4ED55E1712A5}"/>
              </a:ext>
            </a:extLst>
          </p:cNvPr>
          <p:cNvCxnSpPr>
            <a:cxnSpLocks/>
            <a:endCxn id="22" idx="0"/>
          </p:cNvCxnSpPr>
          <p:nvPr/>
        </p:nvCxnSpPr>
        <p:spPr>
          <a:xfrm rot="5400000">
            <a:off x="4025109" y="1983779"/>
            <a:ext cx="666683" cy="264790"/>
          </a:xfrm>
          <a:prstGeom prst="bentConnector3">
            <a:avLst>
              <a:gd name="adj1" fmla="val 50000"/>
            </a:avLst>
          </a:prstGeom>
          <a:ln w="25400">
            <a:solidFill>
              <a:schemeClr val="accent3"/>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A64973CD-2B3E-4A92-A7B8-F17758D6A6D0}"/>
              </a:ext>
            </a:extLst>
          </p:cNvPr>
          <p:cNvGrpSpPr/>
          <p:nvPr/>
        </p:nvGrpSpPr>
        <p:grpSpPr>
          <a:xfrm>
            <a:off x="5410495" y="1390404"/>
            <a:ext cx="360040" cy="360040"/>
            <a:chOff x="3655815" y="1383618"/>
            <a:chExt cx="360040" cy="360040"/>
          </a:xfrm>
        </p:grpSpPr>
        <p:sp>
          <p:nvSpPr>
            <p:cNvPr id="75" name="Oval 74">
              <a:extLst>
                <a:ext uri="{FF2B5EF4-FFF2-40B4-BE49-F238E27FC236}">
                  <a16:creationId xmlns:a16="http://schemas.microsoft.com/office/drawing/2014/main" id="{659F2B99-A114-4155-ABED-508882AB9122}"/>
                </a:ext>
              </a:extLst>
            </p:cNvPr>
            <p:cNvSpPr/>
            <p:nvPr/>
          </p:nvSpPr>
          <p:spPr>
            <a:xfrm>
              <a:off x="3709835" y="1437638"/>
              <a:ext cx="252000" cy="252000"/>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6" name="Oval 75">
              <a:extLst>
                <a:ext uri="{FF2B5EF4-FFF2-40B4-BE49-F238E27FC236}">
                  <a16:creationId xmlns:a16="http://schemas.microsoft.com/office/drawing/2014/main" id="{B669C903-1936-4627-AC9E-84845B8B077E}"/>
                </a:ext>
              </a:extLst>
            </p:cNvPr>
            <p:cNvSpPr/>
            <p:nvPr/>
          </p:nvSpPr>
          <p:spPr>
            <a:xfrm>
              <a:off x="3655815" y="1383618"/>
              <a:ext cx="360040" cy="36004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sp>
        <p:nvSpPr>
          <p:cNvPr id="88" name="Oval 87">
            <a:extLst>
              <a:ext uri="{FF2B5EF4-FFF2-40B4-BE49-F238E27FC236}">
                <a16:creationId xmlns:a16="http://schemas.microsoft.com/office/drawing/2014/main" id="{F90F704C-C9A0-413F-9AF8-B6A0DC4CBA36}"/>
              </a:ext>
            </a:extLst>
          </p:cNvPr>
          <p:cNvSpPr/>
          <p:nvPr/>
        </p:nvSpPr>
        <p:spPr>
          <a:xfrm>
            <a:off x="6791252" y="2390824"/>
            <a:ext cx="720080" cy="720080"/>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nvGrpSpPr>
          <p:cNvPr id="89" name="Group 88">
            <a:extLst>
              <a:ext uri="{FF2B5EF4-FFF2-40B4-BE49-F238E27FC236}">
                <a16:creationId xmlns:a16="http://schemas.microsoft.com/office/drawing/2014/main" id="{B1B91C27-EF0B-4FBD-AE7C-B9C2173D6601}"/>
              </a:ext>
            </a:extLst>
          </p:cNvPr>
          <p:cNvGrpSpPr/>
          <p:nvPr/>
        </p:nvGrpSpPr>
        <p:grpSpPr>
          <a:xfrm>
            <a:off x="6457570" y="3238350"/>
            <a:ext cx="1407884" cy="715884"/>
            <a:chOff x="770319" y="3362835"/>
            <a:chExt cx="2126298" cy="252884"/>
          </a:xfrm>
        </p:grpSpPr>
        <p:sp>
          <p:nvSpPr>
            <p:cNvPr id="90" name="TextBox 89">
              <a:extLst>
                <a:ext uri="{FF2B5EF4-FFF2-40B4-BE49-F238E27FC236}">
                  <a16:creationId xmlns:a16="http://schemas.microsoft.com/office/drawing/2014/main" id="{717AE4B5-7ECC-47AF-80A8-3A68687EB994}"/>
                </a:ext>
              </a:extLst>
            </p:cNvPr>
            <p:cNvSpPr txBox="1"/>
            <p:nvPr/>
          </p:nvSpPr>
          <p:spPr>
            <a:xfrm>
              <a:off x="770319" y="3452637"/>
              <a:ext cx="2126298" cy="163082"/>
            </a:xfrm>
            <a:prstGeom prst="rect">
              <a:avLst/>
            </a:prstGeom>
            <a:noFill/>
          </p:spPr>
          <p:txBody>
            <a:bodyPr wrap="square" rtlCol="0">
              <a:spAutoFit/>
            </a:bodyPr>
            <a:lstStyle/>
            <a:p>
              <a:pPr algn="ctr"/>
              <a:r>
                <a:rPr lang="en-US" altLang="ko-KR" sz="1200" dirty="0">
                  <a:solidFill>
                    <a:schemeClr val="accent3"/>
                  </a:solidFill>
                  <a:cs typeface="Arial" pitchFamily="34" charset="0"/>
                </a:rPr>
                <a:t>- Who are they?</a:t>
              </a:r>
            </a:p>
            <a:p>
              <a:pPr algn="ctr"/>
              <a:r>
                <a:rPr lang="en-US" altLang="ko-KR" sz="1200" dirty="0">
                  <a:solidFill>
                    <a:schemeClr val="accent3"/>
                  </a:solidFill>
                  <a:cs typeface="Arial" pitchFamily="34" charset="0"/>
                </a:rPr>
                <a:t>- What do they need?</a:t>
              </a:r>
              <a:endParaRPr lang="ko-KR" altLang="en-US" sz="1200" dirty="0">
                <a:solidFill>
                  <a:schemeClr val="accent3"/>
                </a:solidFill>
                <a:cs typeface="Arial" pitchFamily="34" charset="0"/>
              </a:endParaRPr>
            </a:p>
          </p:txBody>
        </p:sp>
        <p:sp>
          <p:nvSpPr>
            <p:cNvPr id="91" name="TextBox 90">
              <a:extLst>
                <a:ext uri="{FF2B5EF4-FFF2-40B4-BE49-F238E27FC236}">
                  <a16:creationId xmlns:a16="http://schemas.microsoft.com/office/drawing/2014/main" id="{AFAF6082-A071-4DAD-BEEE-64076CC6C182}"/>
                </a:ext>
              </a:extLst>
            </p:cNvPr>
            <p:cNvSpPr txBox="1"/>
            <p:nvPr/>
          </p:nvSpPr>
          <p:spPr>
            <a:xfrm>
              <a:off x="803640" y="3362835"/>
              <a:ext cx="2059657" cy="124939"/>
            </a:xfrm>
            <a:prstGeom prst="rect">
              <a:avLst/>
            </a:prstGeom>
            <a:noFill/>
          </p:spPr>
          <p:txBody>
            <a:bodyPr wrap="square" rtlCol="0">
              <a:spAutoFit/>
            </a:bodyPr>
            <a:lstStyle/>
            <a:p>
              <a:pPr algn="ctr"/>
              <a:r>
                <a:rPr lang="en-US" altLang="ko-KR" sz="1200" b="1" dirty="0">
                  <a:solidFill>
                    <a:schemeClr val="accent3"/>
                  </a:solidFill>
                  <a:cs typeface="Arial" pitchFamily="34" charset="0"/>
                </a:rPr>
                <a:t>Employers</a:t>
              </a:r>
              <a:endParaRPr lang="ko-KR" altLang="en-US" sz="1200" b="1" dirty="0">
                <a:solidFill>
                  <a:schemeClr val="accent3"/>
                </a:solidFill>
                <a:cs typeface="Arial" pitchFamily="34" charset="0"/>
              </a:endParaRPr>
            </a:p>
          </p:txBody>
        </p:sp>
      </p:grpSp>
      <p:sp>
        <p:nvSpPr>
          <p:cNvPr id="99" name="Text Placeholder 44">
            <a:extLst>
              <a:ext uri="{FF2B5EF4-FFF2-40B4-BE49-F238E27FC236}">
                <a16:creationId xmlns:a16="http://schemas.microsoft.com/office/drawing/2014/main" id="{109E4AFF-5672-44AA-8411-1BCEFADB11B7}"/>
              </a:ext>
            </a:extLst>
          </p:cNvPr>
          <p:cNvSpPr txBox="1">
            <a:spLocks/>
          </p:cNvSpPr>
          <p:nvPr/>
        </p:nvSpPr>
        <p:spPr>
          <a:xfrm>
            <a:off x="4516651" y="1105947"/>
            <a:ext cx="1905744" cy="288032"/>
          </a:xfrm>
          <a:prstGeom prst="rect">
            <a:avLst/>
          </a:prstGeom>
        </p:spPr>
        <p:txBody>
          <a:bodyPr anchor="ctr"/>
          <a:lstStyle>
            <a:lvl1pPr marL="0" indent="0" algn="ctr" defTabSz="914400" rtl="0" eaLnBrk="1" latinLnBrk="1" hangingPunct="1">
              <a:spcBef>
                <a:spcPct val="20000"/>
              </a:spcBef>
              <a:buFont typeface="Arial" pitchFamily="34" charset="0"/>
              <a:buNone/>
              <a:defRPr sz="1400" b="0" kern="1200" baseline="0">
                <a:solidFill>
                  <a:schemeClr val="accent2">
                    <a:lumMod val="50000"/>
                  </a:schemeClr>
                </a:solidFill>
                <a:latin typeface="+mn-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Post-Release</a:t>
            </a:r>
          </a:p>
        </p:txBody>
      </p:sp>
      <p:pic>
        <p:nvPicPr>
          <p:cNvPr id="20" name="Graphic 19" descr="Welder">
            <a:extLst>
              <a:ext uri="{FF2B5EF4-FFF2-40B4-BE49-F238E27FC236}">
                <a16:creationId xmlns:a16="http://schemas.microsoft.com/office/drawing/2014/main" id="{C806D79D-331E-4878-A6A6-7254BD3737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8525" y="2485520"/>
            <a:ext cx="576064" cy="576064"/>
          </a:xfrm>
          <a:prstGeom prst="rect">
            <a:avLst/>
          </a:prstGeom>
        </p:spPr>
      </p:pic>
      <p:pic>
        <p:nvPicPr>
          <p:cNvPr id="48" name="Graphic 47" descr="Checklist">
            <a:extLst>
              <a:ext uri="{FF2B5EF4-FFF2-40B4-BE49-F238E27FC236}">
                <a16:creationId xmlns:a16="http://schemas.microsoft.com/office/drawing/2014/main" id="{71691B9B-2772-4499-A820-134DFA31EF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7608" y="2549732"/>
            <a:ext cx="590299" cy="590299"/>
          </a:xfrm>
          <a:prstGeom prst="rect">
            <a:avLst/>
          </a:prstGeom>
        </p:spPr>
      </p:pic>
      <p:pic>
        <p:nvPicPr>
          <p:cNvPr id="50" name="Graphic 49" descr="Stethoscope">
            <a:extLst>
              <a:ext uri="{FF2B5EF4-FFF2-40B4-BE49-F238E27FC236}">
                <a16:creationId xmlns:a16="http://schemas.microsoft.com/office/drawing/2014/main" id="{55E68DBF-E3E1-4225-B9D8-4ACC194B72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32687" y="2513041"/>
            <a:ext cx="608976" cy="608976"/>
          </a:xfrm>
          <a:prstGeom prst="rect">
            <a:avLst/>
          </a:prstGeom>
        </p:spPr>
      </p:pic>
      <p:pic>
        <p:nvPicPr>
          <p:cNvPr id="54" name="Graphic 53" descr="Gavel">
            <a:extLst>
              <a:ext uri="{FF2B5EF4-FFF2-40B4-BE49-F238E27FC236}">
                <a16:creationId xmlns:a16="http://schemas.microsoft.com/office/drawing/2014/main" id="{B78291BA-66DC-45DE-B859-AF606E13AC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6885" y="2551402"/>
            <a:ext cx="493093" cy="493093"/>
          </a:xfrm>
          <a:prstGeom prst="rect">
            <a:avLst/>
          </a:prstGeom>
        </p:spPr>
      </p:pic>
      <p:pic>
        <p:nvPicPr>
          <p:cNvPr id="60" name="Graphic 59" descr="Handshake">
            <a:extLst>
              <a:ext uri="{FF2B5EF4-FFF2-40B4-BE49-F238E27FC236}">
                <a16:creationId xmlns:a16="http://schemas.microsoft.com/office/drawing/2014/main" id="{1CCCF0D4-463A-4885-85AE-360C569D3B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46015" y="2463527"/>
            <a:ext cx="628527" cy="628527"/>
          </a:xfrm>
          <a:prstGeom prst="rect">
            <a:avLst/>
          </a:prstGeom>
        </p:spPr>
      </p:pic>
      <p:cxnSp>
        <p:nvCxnSpPr>
          <p:cNvPr id="62" name="Elbow Connector 52">
            <a:extLst>
              <a:ext uri="{FF2B5EF4-FFF2-40B4-BE49-F238E27FC236}">
                <a16:creationId xmlns:a16="http://schemas.microsoft.com/office/drawing/2014/main" id="{DEF98151-664C-4363-B839-8642885BE8B9}"/>
              </a:ext>
            </a:extLst>
          </p:cNvPr>
          <p:cNvCxnSpPr>
            <a:cxnSpLocks/>
          </p:cNvCxnSpPr>
          <p:nvPr/>
        </p:nvCxnSpPr>
        <p:spPr>
          <a:xfrm>
            <a:off x="5775287" y="1567834"/>
            <a:ext cx="987619" cy="1062692"/>
          </a:xfrm>
          <a:prstGeom prst="bentConnector3">
            <a:avLst/>
          </a:prstGeom>
          <a:ln w="25400">
            <a:solidFill>
              <a:schemeClr val="accent3"/>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635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94A8-0912-4712-8033-04607C04F6BB}"/>
              </a:ext>
            </a:extLst>
          </p:cNvPr>
          <p:cNvSpPr>
            <a:spLocks noGrp="1"/>
          </p:cNvSpPr>
          <p:nvPr>
            <p:ph type="title"/>
          </p:nvPr>
        </p:nvSpPr>
        <p:spPr>
          <a:xfrm>
            <a:off x="971553" y="736600"/>
            <a:ext cx="6984824" cy="394990"/>
          </a:xfrm>
        </p:spPr>
        <p:txBody>
          <a:bodyPr>
            <a:noAutofit/>
          </a:bodyPr>
          <a:lstStyle/>
          <a:p>
            <a:pPr algn="ctr"/>
            <a:r>
              <a:rPr lang="en-US" sz="2400" b="1" dirty="0">
                <a:solidFill>
                  <a:srgbClr val="002060"/>
                </a:solidFill>
              </a:rPr>
              <a:t>Transitional Services &amp; </a:t>
            </a:r>
            <a:br>
              <a:rPr lang="en-US" sz="2400" b="1" dirty="0">
                <a:solidFill>
                  <a:srgbClr val="002060"/>
                </a:solidFill>
              </a:rPr>
            </a:br>
            <a:r>
              <a:rPr lang="en-US" sz="2400" b="1" dirty="0">
                <a:solidFill>
                  <a:srgbClr val="002060"/>
                </a:solidFill>
              </a:rPr>
              <a:t>Discharge Planning </a:t>
            </a:r>
            <a:endParaRPr lang="en-US" sz="2400" dirty="0"/>
          </a:p>
        </p:txBody>
      </p:sp>
      <p:sp>
        <p:nvSpPr>
          <p:cNvPr id="3" name="Content Placeholder 2">
            <a:extLst>
              <a:ext uri="{FF2B5EF4-FFF2-40B4-BE49-F238E27FC236}">
                <a16:creationId xmlns:a16="http://schemas.microsoft.com/office/drawing/2014/main" id="{D5BDC073-CF34-4EEB-8398-56F230EDF9A2}"/>
              </a:ext>
            </a:extLst>
          </p:cNvPr>
          <p:cNvSpPr>
            <a:spLocks noGrp="1"/>
          </p:cNvSpPr>
          <p:nvPr>
            <p:ph idx="1"/>
          </p:nvPr>
        </p:nvSpPr>
        <p:spPr/>
        <p:txBody>
          <a:bodyPr>
            <a:normAutofit fontScale="25000" lnSpcReduction="20000"/>
          </a:bodyPr>
          <a:lstStyle/>
          <a:p>
            <a:r>
              <a:rPr lang="en-US" sz="6400" b="1" dirty="0">
                <a:solidFill>
                  <a:srgbClr val="000066"/>
                </a:solidFill>
                <a:latin typeface="+mj-lt"/>
              </a:rPr>
              <a:t>Make the process smoother and more effective- client’s needs, recidivism reduction, community and victim safety</a:t>
            </a:r>
          </a:p>
          <a:p>
            <a:r>
              <a:rPr lang="en-US" sz="6400" b="1" dirty="0">
                <a:solidFill>
                  <a:srgbClr val="000066"/>
                </a:solidFill>
                <a:latin typeface="+mj-lt"/>
              </a:rPr>
              <a:t>Prepare the client for release by</a:t>
            </a:r>
            <a:endParaRPr lang="en-US" sz="6400" b="1" dirty="0">
              <a:solidFill>
                <a:srgbClr val="000066"/>
              </a:solidFill>
              <a:latin typeface="+mj-lt"/>
              <a:cs typeface="Calibri"/>
            </a:endParaRPr>
          </a:p>
          <a:p>
            <a:pPr lvl="1"/>
            <a:r>
              <a:rPr lang="en-US" sz="6400" b="1" dirty="0">
                <a:solidFill>
                  <a:srgbClr val="000066"/>
                </a:solidFill>
                <a:latin typeface="+mj-lt"/>
              </a:rPr>
              <a:t>Providing available community resources and programing </a:t>
            </a:r>
            <a:endParaRPr lang="en-US" sz="6400" b="1" dirty="0">
              <a:solidFill>
                <a:srgbClr val="000066"/>
              </a:solidFill>
              <a:latin typeface="+mj-lt"/>
              <a:cs typeface="Calibri"/>
            </a:endParaRPr>
          </a:p>
          <a:p>
            <a:pPr lvl="1"/>
            <a:r>
              <a:rPr lang="en-US" sz="6400" b="1" dirty="0">
                <a:solidFill>
                  <a:srgbClr val="000066"/>
                </a:solidFill>
                <a:latin typeface="+mj-lt"/>
                <a:cs typeface="Calibri"/>
              </a:rPr>
              <a:t>Addressing post-release needs</a:t>
            </a:r>
          </a:p>
          <a:p>
            <a:pPr lvl="1"/>
            <a:r>
              <a:rPr lang="en-US" sz="6400" b="1" dirty="0">
                <a:solidFill>
                  <a:srgbClr val="000066"/>
                </a:solidFill>
                <a:latin typeface="+mj-lt"/>
              </a:rPr>
              <a:t>Role modeling &amp; motivating for prosocial behavior change and alternatives</a:t>
            </a:r>
            <a:endParaRPr lang="en-US" sz="6400" b="1" dirty="0">
              <a:solidFill>
                <a:srgbClr val="000066"/>
              </a:solidFill>
              <a:latin typeface="+mj-lt"/>
              <a:cs typeface="Calibri"/>
            </a:endParaRPr>
          </a:p>
          <a:p>
            <a:r>
              <a:rPr lang="en-US" sz="6400" b="1" dirty="0">
                <a:solidFill>
                  <a:srgbClr val="000066"/>
                </a:solidFill>
                <a:latin typeface="+mj-lt"/>
              </a:rPr>
              <a:t>Reducing potential barriers to successful reintegration</a:t>
            </a:r>
            <a:endParaRPr lang="en-US" sz="6400" b="1" dirty="0">
              <a:solidFill>
                <a:srgbClr val="000066"/>
              </a:solidFill>
              <a:latin typeface="+mj-lt"/>
              <a:cs typeface="Calibri" panose="020F0502020204030204"/>
            </a:endParaRPr>
          </a:p>
          <a:p>
            <a:pPr lvl="1"/>
            <a:r>
              <a:rPr lang="en-US" sz="6400" b="1" dirty="0">
                <a:solidFill>
                  <a:srgbClr val="000066"/>
                </a:solidFill>
                <a:latin typeface="+mj-lt"/>
                <a:cs typeface="Calibri" panose="020F0502020204030204"/>
              </a:rPr>
              <a:t>Collaboration with community and state agencies</a:t>
            </a:r>
          </a:p>
          <a:p>
            <a:r>
              <a:rPr lang="en-US" sz="6400" b="1" dirty="0">
                <a:solidFill>
                  <a:srgbClr val="000066"/>
                </a:solidFill>
                <a:latin typeface="+mj-lt"/>
              </a:rPr>
              <a:t>Be mindful of our client’s concerns and their reality, their returning situation </a:t>
            </a:r>
          </a:p>
          <a:p>
            <a:pPr lvl="1"/>
            <a:endParaRPr lang="en-US" sz="7200" b="1" dirty="0">
              <a:solidFill>
                <a:srgbClr val="000066"/>
              </a:solidFill>
              <a:latin typeface="+mj-lt"/>
              <a:cs typeface="Calibri" panose="020F0502020204030204"/>
            </a:endParaRPr>
          </a:p>
          <a:p>
            <a:endParaRPr lang="en-US" dirty="0"/>
          </a:p>
        </p:txBody>
      </p:sp>
    </p:spTree>
    <p:extLst>
      <p:ext uri="{BB962C8B-B14F-4D97-AF65-F5344CB8AC3E}">
        <p14:creationId xmlns:p14="http://schemas.microsoft.com/office/powerpoint/2010/main" val="445466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DE81D-12B0-41A2-8B03-495C355B58A5}"/>
              </a:ext>
            </a:extLst>
          </p:cNvPr>
          <p:cNvSpPr>
            <a:spLocks noGrp="1"/>
          </p:cNvSpPr>
          <p:nvPr>
            <p:ph idx="4294967295"/>
          </p:nvPr>
        </p:nvSpPr>
        <p:spPr>
          <a:xfrm>
            <a:off x="539552" y="0"/>
            <a:ext cx="8064896" cy="5143500"/>
          </a:xfrm>
          <a:ln>
            <a:solidFill>
              <a:schemeClr val="tx1"/>
            </a:solidFill>
            <a:prstDash val="sysDot"/>
          </a:ln>
        </p:spPr>
        <p:txBody>
          <a:bodyPr vert="horz" lIns="68580" tIns="34290" rIns="68580" bIns="34290" rtlCol="0" anchor="t">
            <a:normAutofit/>
          </a:bodyPr>
          <a:lstStyle/>
          <a:p>
            <a:pPr marL="257175" indent="-257175">
              <a:buFont typeface="Arial" panose="020B0604020202020204" pitchFamily="34" charset="0"/>
              <a:buChar char="•"/>
            </a:pPr>
            <a:endParaRPr lang="en-US" b="1" dirty="0">
              <a:solidFill>
                <a:srgbClr val="002060"/>
              </a:solidFill>
              <a:cs typeface="Calibri"/>
            </a:endParaRPr>
          </a:p>
          <a:p>
            <a:r>
              <a:rPr lang="en-US" sz="1600" b="1" dirty="0">
                <a:solidFill>
                  <a:srgbClr val="002060"/>
                </a:solidFill>
                <a:latin typeface="+mj-lt"/>
              </a:rPr>
              <a:t>Community Corrections Assessment Analysts </a:t>
            </a:r>
            <a:r>
              <a:rPr lang="en-US" sz="1600" b="1" dirty="0">
                <a:solidFill>
                  <a:schemeClr val="accent6">
                    <a:lumMod val="75000"/>
                  </a:schemeClr>
                </a:solidFill>
                <a:latin typeface="+mj-lt"/>
              </a:rPr>
              <a:t>(CCAAs)</a:t>
            </a:r>
            <a:r>
              <a:rPr lang="en-US" sz="1600" b="1" dirty="0">
                <a:solidFill>
                  <a:srgbClr val="002060"/>
                </a:solidFill>
                <a:latin typeface="+mj-lt"/>
              </a:rPr>
              <a:t>,</a:t>
            </a:r>
            <a:r>
              <a:rPr lang="en-US" sz="1600" b="1" dirty="0">
                <a:solidFill>
                  <a:schemeClr val="accent6">
                    <a:lumMod val="75000"/>
                  </a:schemeClr>
                </a:solidFill>
                <a:latin typeface="+mj-lt"/>
              </a:rPr>
              <a:t> </a:t>
            </a:r>
            <a:r>
              <a:rPr lang="en-US" sz="1600" b="1" dirty="0">
                <a:solidFill>
                  <a:srgbClr val="002060"/>
                </a:solidFill>
                <a:latin typeface="+mj-lt"/>
              </a:rPr>
              <a:t>Specialized Discharge Planners </a:t>
            </a:r>
            <a:r>
              <a:rPr lang="en-US" sz="1600" b="1" dirty="0">
                <a:solidFill>
                  <a:schemeClr val="accent6">
                    <a:lumMod val="75000"/>
                  </a:schemeClr>
                </a:solidFill>
                <a:latin typeface="+mj-lt"/>
              </a:rPr>
              <a:t>(SDPs)</a:t>
            </a:r>
            <a:r>
              <a:rPr lang="en-US" sz="1600" b="1" dirty="0">
                <a:solidFill>
                  <a:srgbClr val="002060"/>
                </a:solidFill>
                <a:latin typeface="+mj-lt"/>
              </a:rPr>
              <a:t>,</a:t>
            </a:r>
            <a:r>
              <a:rPr lang="en-US" sz="1600" b="1" dirty="0">
                <a:solidFill>
                  <a:schemeClr val="accent6">
                    <a:lumMod val="75000"/>
                  </a:schemeClr>
                </a:solidFill>
                <a:latin typeface="+mj-lt"/>
              </a:rPr>
              <a:t> </a:t>
            </a:r>
            <a:r>
              <a:rPr lang="en-US" sz="1600" b="1" dirty="0">
                <a:solidFill>
                  <a:srgbClr val="002060"/>
                </a:solidFill>
                <a:latin typeface="+mj-lt"/>
              </a:rPr>
              <a:t>Information Services Technicians, VA/Office Veteran Affairs</a:t>
            </a:r>
          </a:p>
          <a:p>
            <a:r>
              <a:rPr lang="en-US" sz="1600" b="1" dirty="0">
                <a:solidFill>
                  <a:srgbClr val="002060"/>
                </a:solidFill>
                <a:latin typeface="+mj-lt"/>
              </a:rPr>
              <a:t>Sentenced Adults in Custody </a:t>
            </a:r>
            <a:r>
              <a:rPr lang="en-US" sz="1600" b="1" dirty="0">
                <a:solidFill>
                  <a:schemeClr val="accent6">
                    <a:lumMod val="75000"/>
                  </a:schemeClr>
                </a:solidFill>
                <a:latin typeface="+mj-lt"/>
              </a:rPr>
              <a:t>(AIC) </a:t>
            </a:r>
            <a:r>
              <a:rPr lang="en-US" sz="1600" b="1" dirty="0">
                <a:solidFill>
                  <a:srgbClr val="002060"/>
                </a:solidFill>
                <a:latin typeface="+mj-lt"/>
              </a:rPr>
              <a:t>to be released within 9 months</a:t>
            </a:r>
          </a:p>
          <a:p>
            <a:pPr lvl="1"/>
            <a:r>
              <a:rPr lang="en-US" sz="1600" b="1" dirty="0">
                <a:solidFill>
                  <a:srgbClr val="002060"/>
                </a:solidFill>
                <a:latin typeface="+mj-lt"/>
              </a:rPr>
              <a:t>due to current good time date or granted parole month</a:t>
            </a:r>
          </a:p>
          <a:p>
            <a:pPr lvl="2"/>
            <a:r>
              <a:rPr lang="en-US" sz="1600" b="1" dirty="0">
                <a:solidFill>
                  <a:srgbClr val="002060"/>
                </a:solidFill>
                <a:latin typeface="+mj-lt"/>
              </a:rPr>
              <a:t>10 days or more in custody</a:t>
            </a:r>
          </a:p>
          <a:p>
            <a:pPr lvl="2"/>
            <a:r>
              <a:rPr lang="en-US" sz="1600" b="1" dirty="0">
                <a:solidFill>
                  <a:srgbClr val="002060"/>
                </a:solidFill>
                <a:latin typeface="+mj-lt"/>
              </a:rPr>
              <a:t>Less than 10 days</a:t>
            </a:r>
            <a:endParaRPr lang="en-US" sz="1600" b="1" dirty="0">
              <a:solidFill>
                <a:srgbClr val="000066"/>
              </a:solidFill>
              <a:latin typeface="+mj-lt"/>
              <a:ea typeface="+mn-lt"/>
              <a:cs typeface="Calibri Light" panose="020F0302020204030204" pitchFamily="34" charset="0"/>
            </a:endParaRPr>
          </a:p>
          <a:p>
            <a:pPr marL="257175" indent="-257175">
              <a:lnSpc>
                <a:spcPct val="90000"/>
              </a:lnSpc>
              <a:spcBef>
                <a:spcPts val="750"/>
              </a:spcBef>
              <a:buFont typeface="Arial" panose="020B0604020202020204" pitchFamily="34" charset="0"/>
              <a:buChar char="•"/>
            </a:pPr>
            <a:r>
              <a:rPr lang="en-US" sz="1600" b="1" dirty="0">
                <a:solidFill>
                  <a:srgbClr val="002060"/>
                </a:solidFill>
                <a:latin typeface="+mj-lt"/>
                <a:ea typeface="+mn-lt"/>
                <a:cs typeface="Calibri Light" panose="020F0302020204030204" pitchFamily="34" charset="0"/>
              </a:rPr>
              <a:t>The awaiting trial population is primarily assisted on a case-by-case basis working in collaboration with the Public Defender’s Office and defense attorneys. </a:t>
            </a:r>
            <a:endParaRPr lang="en-US" sz="1600" b="1" dirty="0">
              <a:latin typeface="+mj-lt"/>
              <a:ea typeface="+mn-lt"/>
              <a:cs typeface="Calibri Light" panose="020F0302020204030204" pitchFamily="34" charset="0"/>
            </a:endParaRPr>
          </a:p>
          <a:p>
            <a:pPr marL="942975" lvl="2" indent="-257175">
              <a:spcBef>
                <a:spcPts val="750"/>
              </a:spcBef>
            </a:pPr>
            <a:r>
              <a:rPr lang="en-US" sz="1600" b="1" dirty="0">
                <a:solidFill>
                  <a:srgbClr val="002060"/>
                </a:solidFill>
                <a:latin typeface="+mj-lt"/>
                <a:ea typeface="+mn-lt"/>
                <a:cs typeface="Calibri Light" panose="020F0302020204030204" pitchFamily="34" charset="0"/>
              </a:rPr>
              <a:t>They identify the needs, provide the confirmed court release date</a:t>
            </a:r>
            <a:endParaRPr lang="en-US" sz="1600" b="1" dirty="0">
              <a:solidFill>
                <a:srgbClr val="002060"/>
              </a:solidFill>
              <a:latin typeface="+mj-lt"/>
              <a:ea typeface="+mn-lt"/>
              <a:cs typeface="+mn-lt"/>
            </a:endParaRPr>
          </a:p>
          <a:p>
            <a:pPr marL="257175" indent="-257175">
              <a:spcBef>
                <a:spcPts val="0"/>
              </a:spcBef>
              <a:buFont typeface="Arial,Sans-Serif" panose="020B0604020202020204" pitchFamily="34" charset="0"/>
            </a:pPr>
            <a:r>
              <a:rPr lang="en-US" sz="1600" b="1" dirty="0">
                <a:solidFill>
                  <a:srgbClr val="002060"/>
                </a:solidFill>
                <a:latin typeface="+mj-lt"/>
                <a:ea typeface="+mn-lt"/>
                <a:cs typeface="+mn-lt"/>
              </a:rPr>
              <a:t>AIC opt-in to accept reentry services</a:t>
            </a:r>
          </a:p>
          <a:p>
            <a:pPr marL="257175" indent="-257175">
              <a:spcBef>
                <a:spcPts val="0"/>
              </a:spcBef>
              <a:buFont typeface="Arial,Sans-Serif" panose="020B0604020202020204" pitchFamily="34" charset="0"/>
            </a:pPr>
            <a:endParaRPr lang="en-US" b="1" dirty="0">
              <a:solidFill>
                <a:srgbClr val="002060"/>
              </a:solidFill>
              <a:ea typeface="+mn-lt"/>
              <a:cs typeface="+mn-lt"/>
            </a:endParaRPr>
          </a:p>
          <a:p>
            <a:pPr marL="0" indent="0">
              <a:spcBef>
                <a:spcPts val="0"/>
              </a:spcBef>
              <a:buNone/>
            </a:pPr>
            <a:endParaRPr lang="en-US" sz="1425" dirty="0">
              <a:solidFill>
                <a:srgbClr val="002060"/>
              </a:solidFill>
              <a:ea typeface="+mn-lt"/>
              <a:cs typeface="+mn-lt"/>
            </a:endParaRPr>
          </a:p>
          <a:p>
            <a:pPr marL="0" indent="0">
              <a:buNone/>
            </a:pPr>
            <a:endParaRPr lang="en-US" sz="2100" dirty="0">
              <a:solidFill>
                <a:srgbClr val="002060"/>
              </a:solidFill>
              <a:cs typeface="Calibri" panose="020F0502020204030204"/>
            </a:endParaRPr>
          </a:p>
          <a:p>
            <a:pPr lvl="1"/>
            <a:endParaRPr lang="en-US" sz="2100" b="1" dirty="0">
              <a:solidFill>
                <a:srgbClr val="002060"/>
              </a:solidFill>
              <a:cs typeface="Calibri" panose="020F0502020204030204"/>
            </a:endParaRPr>
          </a:p>
          <a:p>
            <a:pPr lvl="1"/>
            <a:endParaRPr lang="en-US" b="1" dirty="0">
              <a:cs typeface="Calibri" panose="020F0502020204030204"/>
            </a:endParaRPr>
          </a:p>
          <a:p>
            <a:endParaRPr lang="en-US" b="1" dirty="0">
              <a:cs typeface="Calibri" panose="020F0502020204030204"/>
            </a:endParaRPr>
          </a:p>
        </p:txBody>
      </p:sp>
    </p:spTree>
    <p:extLst>
      <p:ext uri="{BB962C8B-B14F-4D97-AF65-F5344CB8AC3E}">
        <p14:creationId xmlns:p14="http://schemas.microsoft.com/office/powerpoint/2010/main" val="296828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EDE3FB-09BB-4F09-A711-B771FBF794BB}"/>
              </a:ext>
            </a:extLst>
          </p:cNvPr>
          <p:cNvSpPr txBox="1"/>
          <p:nvPr/>
        </p:nvSpPr>
        <p:spPr>
          <a:xfrm>
            <a:off x="4297680" y="464233"/>
            <a:ext cx="3261360" cy="300082"/>
          </a:xfrm>
          <a:prstGeom prst="rect">
            <a:avLst/>
          </a:prstGeom>
          <a:no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757DE371-C59A-4A74-9028-FFD09C064DFC}"/>
              </a:ext>
            </a:extLst>
          </p:cNvPr>
          <p:cNvSpPr txBox="1"/>
          <p:nvPr/>
        </p:nvSpPr>
        <p:spPr>
          <a:xfrm flipH="1">
            <a:off x="539552" y="324211"/>
            <a:ext cx="8208912" cy="4495077"/>
          </a:xfrm>
          <a:prstGeom prst="rect">
            <a:avLst/>
          </a:prstGeom>
          <a:noFill/>
        </p:spPr>
        <p:txBody>
          <a:bodyPr wrap="square" lIns="68580" tIns="34290" rIns="68580" bIns="34290" rtlCol="0" anchor="t">
            <a:spAutoFit/>
          </a:bodyPr>
          <a:lstStyle/>
          <a:p>
            <a:pPr marL="257175" indent="-257175">
              <a:buFont typeface="Arial" panose="020B0604020202020204" pitchFamily="34" charset="0"/>
              <a:buChar char="•"/>
            </a:pPr>
            <a:r>
              <a:rPr lang="en-US" sz="1600" b="1" dirty="0">
                <a:solidFill>
                  <a:srgbClr val="000066"/>
                </a:solidFill>
                <a:latin typeface="+mj-lt"/>
                <a:cs typeface="Calibri Light" panose="020F0302020204030204" pitchFamily="34" charset="0"/>
              </a:rPr>
              <a:t>Any non-DOC, DOC staff or community person can send questions or referrals via           </a:t>
            </a:r>
            <a:r>
              <a:rPr lang="en-US" sz="1600" b="1" dirty="0">
                <a:solidFill>
                  <a:srgbClr val="0070C0"/>
                </a:solidFill>
                <a:latin typeface="+mj-lt"/>
                <a:cs typeface="Calibri Light" panose="020F0302020204030204" pitchFamily="34" charset="0"/>
                <a:hlinkClick r:id="rId3"/>
              </a:rPr>
              <a:t>Doc.TransitionalServices@DOC.RI.GOV</a:t>
            </a:r>
            <a:r>
              <a:rPr lang="en-US" sz="1600" b="1" dirty="0">
                <a:latin typeface="+mj-lt"/>
                <a:cs typeface="Calibri Light" panose="020F0302020204030204" pitchFamily="34" charset="0"/>
              </a:rPr>
              <a:t>  </a:t>
            </a:r>
            <a:endParaRPr lang="en-US" sz="1600" b="1" dirty="0">
              <a:solidFill>
                <a:srgbClr val="000066"/>
              </a:solidFill>
              <a:latin typeface="+mj-lt"/>
              <a:cs typeface="Calibri Light" panose="020F0302020204030204" pitchFamily="34" charset="0"/>
            </a:endParaRPr>
          </a:p>
          <a:p>
            <a:pPr marL="600075" lvl="1" indent="-257175">
              <a:buFont typeface="Arial" panose="020B0604020202020204" pitchFamily="34" charset="0"/>
              <a:buChar char="•"/>
            </a:pPr>
            <a:r>
              <a:rPr lang="en-US" sz="1600" b="1" dirty="0">
                <a:solidFill>
                  <a:srgbClr val="000066"/>
                </a:solidFill>
                <a:latin typeface="+mj-lt"/>
                <a:cs typeface="Calibri Light" panose="020F0302020204030204" pitchFamily="34" charset="0"/>
              </a:rPr>
              <a:t>To build collaboration, awareness and information sharing, we may include relevant    staff such as the Facility Adult Counselor, Mental Health Clinician, and Probation/    Parole Officers when responding to emails.  </a:t>
            </a:r>
            <a:r>
              <a:rPr lang="en-US" sz="1600" b="1" dirty="0">
                <a:solidFill>
                  <a:srgbClr val="000066"/>
                </a:solidFill>
                <a:latin typeface="+mj-lt"/>
                <a:ea typeface="+mn-lt"/>
                <a:cs typeface="Calibri Light" panose="020F0302020204030204" pitchFamily="34" charset="0"/>
              </a:rPr>
              <a:t>If the client is already assigned a CCAA   and/or a SDP, they are also included</a:t>
            </a:r>
          </a:p>
          <a:p>
            <a:pPr lvl="1"/>
            <a:endParaRPr lang="en-US" sz="1600" b="1" dirty="0">
              <a:latin typeface="+mj-lt"/>
              <a:ea typeface="+mn-lt"/>
              <a:cs typeface="Calibri Light" panose="020F0302020204030204" pitchFamily="34" charset="0"/>
            </a:endParaRPr>
          </a:p>
          <a:p>
            <a:pPr marL="257175" indent="-257175">
              <a:lnSpc>
                <a:spcPct val="90000"/>
              </a:lnSpc>
              <a:spcBef>
                <a:spcPts val="750"/>
              </a:spcBef>
              <a:buFont typeface="Arial" panose="020B0604020202020204" pitchFamily="34" charset="0"/>
              <a:buChar char="•"/>
            </a:pPr>
            <a:r>
              <a:rPr lang="en-US" sz="1600" b="1" dirty="0">
                <a:solidFill>
                  <a:srgbClr val="000066"/>
                </a:solidFill>
                <a:highlight>
                  <a:srgbClr val="FFFF00"/>
                </a:highlight>
                <a:latin typeface="+mj-lt"/>
                <a:ea typeface="+mn-lt"/>
                <a:cs typeface="Calibri Light" panose="020F0302020204030204" pitchFamily="34" charset="0"/>
              </a:rPr>
              <a:t>AIC can call *5632 (free) from any facility to speak with a staff member Monday-Friday     8:30 AM- 4 PM. </a:t>
            </a:r>
            <a:r>
              <a:rPr lang="en-US" sz="1600" b="1" dirty="0">
                <a:solidFill>
                  <a:srgbClr val="000066"/>
                </a:solidFill>
                <a:latin typeface="+mj-lt"/>
                <a:ea typeface="+mn-lt"/>
                <a:cs typeface="Calibri Light" panose="020F0302020204030204" pitchFamily="34" charset="0"/>
              </a:rPr>
              <a:t>   Questions or concerns can also be mailed to us via  “Facility Request     Forms”</a:t>
            </a:r>
          </a:p>
          <a:p>
            <a:pPr marL="257175" indent="-257175">
              <a:lnSpc>
                <a:spcPct val="90000"/>
              </a:lnSpc>
              <a:spcBef>
                <a:spcPts val="750"/>
              </a:spcBef>
              <a:buFont typeface="Arial" panose="020B0604020202020204" pitchFamily="34" charset="0"/>
              <a:buChar char="•"/>
            </a:pPr>
            <a:r>
              <a:rPr lang="en-US" sz="1600" b="1" dirty="0">
                <a:solidFill>
                  <a:srgbClr val="000066"/>
                </a:solidFill>
                <a:latin typeface="+mj-lt"/>
                <a:ea typeface="+mn-lt"/>
                <a:cs typeface="Calibri Light" panose="020F0302020204030204" pitchFamily="34" charset="0"/>
              </a:rPr>
              <a:t>CCAA’s and SDPs meet with their assigned clients</a:t>
            </a:r>
          </a:p>
          <a:p>
            <a:pPr marL="257175" indent="-257175">
              <a:lnSpc>
                <a:spcPct val="90000"/>
              </a:lnSpc>
              <a:spcBef>
                <a:spcPts val="750"/>
              </a:spcBef>
              <a:buFont typeface="Arial" panose="020B0604020202020204" pitchFamily="34" charset="0"/>
              <a:buChar char="•"/>
            </a:pPr>
            <a:r>
              <a:rPr lang="en-US" sz="1600" b="1" dirty="0">
                <a:solidFill>
                  <a:srgbClr val="000066"/>
                </a:solidFill>
                <a:latin typeface="+mj-lt"/>
                <a:ea typeface="+mn-lt"/>
                <a:cs typeface="Calibri Light" panose="020F0302020204030204" pitchFamily="34" charset="0"/>
              </a:rPr>
              <a:t>Additionally, Thursdays, one clerical person visits Women's mods providing an                   opportunity to answer questions, share information, follow up, etc. </a:t>
            </a:r>
          </a:p>
          <a:p>
            <a:pPr marL="257175" indent="-257175">
              <a:lnSpc>
                <a:spcPct val="90000"/>
              </a:lnSpc>
              <a:spcBef>
                <a:spcPts val="750"/>
              </a:spcBef>
              <a:buFont typeface="Arial" panose="020B0604020202020204" pitchFamily="34" charset="0"/>
              <a:buChar char="•"/>
            </a:pPr>
            <a:r>
              <a:rPr lang="en-US" sz="1600" b="1" dirty="0">
                <a:solidFill>
                  <a:srgbClr val="000066"/>
                </a:solidFill>
                <a:latin typeface="+mj-lt"/>
                <a:ea typeface="+mn-lt"/>
                <a:cs typeface="Calibri Light" panose="020F0302020204030204" pitchFamily="34" charset="0"/>
              </a:rPr>
              <a:t>CCAAs partake in facility meetings</a:t>
            </a:r>
          </a:p>
          <a:p>
            <a:pPr lvl="1" algn="ctr">
              <a:lnSpc>
                <a:spcPct val="90000"/>
              </a:lnSpc>
              <a:spcBef>
                <a:spcPts val="375"/>
              </a:spcBef>
            </a:pPr>
            <a:r>
              <a:rPr lang="en-US" sz="1600" dirty="0">
                <a:solidFill>
                  <a:srgbClr val="002060"/>
                </a:solidFill>
                <a:highlight>
                  <a:srgbClr val="FFFF00"/>
                </a:highlight>
                <a:latin typeface="+mj-lt"/>
                <a:cs typeface="Calibri" panose="020F0502020204030204"/>
              </a:rPr>
              <a:t>EVERYONE (AWAITING TRIAL OR SENTENCED) IS WELCOME TO STOP BY OUR OFFICES AND EXIT CENTER FOR ASSISTANCE POST-RELEASE</a:t>
            </a:r>
            <a:endParaRPr lang="en-US" sz="1600" dirty="0">
              <a:solidFill>
                <a:srgbClr val="000066"/>
              </a:solidFill>
              <a:latin typeface="+mj-lt"/>
              <a:cs typeface="Calibri" panose="020F0502020204030204"/>
            </a:endParaRPr>
          </a:p>
          <a:p>
            <a:pPr marL="257175" indent="-257175">
              <a:buFont typeface="Arial" panose="020B0604020202020204" pitchFamily="34" charset="0"/>
              <a:buChar char="•"/>
            </a:pPr>
            <a:endParaRPr lang="en-US" sz="1600" dirty="0">
              <a:solidFill>
                <a:srgbClr val="000066"/>
              </a:solidFill>
              <a:latin typeface="+mj-lt"/>
              <a:cs typeface="Calibri" panose="020F0502020204030204"/>
            </a:endParaRPr>
          </a:p>
        </p:txBody>
      </p:sp>
    </p:spTree>
    <p:extLst>
      <p:ext uri="{BB962C8B-B14F-4D97-AF65-F5344CB8AC3E}">
        <p14:creationId xmlns:p14="http://schemas.microsoft.com/office/powerpoint/2010/main" val="2538039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0F5866A-5B71-4C7C-8886-B9E643A11E38}"/>
              </a:ext>
            </a:extLst>
          </p:cNvPr>
          <p:cNvSpPr txBox="1"/>
          <p:nvPr/>
        </p:nvSpPr>
        <p:spPr>
          <a:xfrm>
            <a:off x="1871699" y="-92546"/>
            <a:ext cx="5400599" cy="52322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4F32">
                    <a:lumMod val="50000"/>
                  </a:srgbClr>
                </a:solidFill>
                <a:effectLst/>
                <a:uLnTx/>
                <a:uFillTx/>
                <a:latin typeface="Arial" pitchFamily="34" charset="0"/>
                <a:ea typeface="+mn-ea"/>
                <a:cs typeface="Arial" pitchFamily="34" charset="0"/>
              </a:rPr>
              <a:t>Department Overview</a:t>
            </a:r>
          </a:p>
        </p:txBody>
      </p:sp>
      <p:pic>
        <p:nvPicPr>
          <p:cNvPr id="3" name="Picture 2">
            <a:extLst>
              <a:ext uri="{FF2B5EF4-FFF2-40B4-BE49-F238E27FC236}">
                <a16:creationId xmlns:a16="http://schemas.microsoft.com/office/drawing/2014/main" id="{E8566759-B67C-2479-D3A5-983A1CFAF2FE}"/>
              </a:ext>
            </a:extLst>
          </p:cNvPr>
          <p:cNvPicPr>
            <a:picLocks noChangeAspect="1"/>
          </p:cNvPicPr>
          <p:nvPr/>
        </p:nvPicPr>
        <p:blipFill>
          <a:blip r:embed="rId2"/>
          <a:stretch>
            <a:fillRect/>
          </a:stretch>
        </p:blipFill>
        <p:spPr>
          <a:xfrm>
            <a:off x="755576" y="505211"/>
            <a:ext cx="7560840" cy="4133077"/>
          </a:xfrm>
          <a:prstGeom prst="rect">
            <a:avLst/>
          </a:prstGeom>
        </p:spPr>
      </p:pic>
    </p:spTree>
    <p:extLst>
      <p:ext uri="{BB962C8B-B14F-4D97-AF65-F5344CB8AC3E}">
        <p14:creationId xmlns:p14="http://schemas.microsoft.com/office/powerpoint/2010/main" val="428536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CD8690-083D-462E-B8D2-6061751FDB93}"/>
              </a:ext>
            </a:extLst>
          </p:cNvPr>
          <p:cNvSpPr txBox="1"/>
          <p:nvPr/>
        </p:nvSpPr>
        <p:spPr>
          <a:xfrm>
            <a:off x="611560" y="483518"/>
            <a:ext cx="3082771" cy="4248472"/>
          </a:xfrm>
          <a:prstGeom prst="rect">
            <a:avLst/>
          </a:prstGeom>
        </p:spPr>
        <p:txBody>
          <a:bodyPr vert="horz" lIns="68580" tIns="34290" rIns="68580" bIns="34290" rtlCol="0">
            <a:normAutofit fontScale="70000" lnSpcReduction="20000"/>
          </a:bodyPr>
          <a:lstStyle/>
          <a:p>
            <a:pPr marL="214313" indent="-171450">
              <a:lnSpc>
                <a:spcPct val="90000"/>
              </a:lnSpc>
              <a:spcAft>
                <a:spcPts val="450"/>
              </a:spcAft>
              <a:buFont typeface="Arial" panose="020B0604020202020204" pitchFamily="34" charset="0"/>
              <a:buChar char="•"/>
            </a:pPr>
            <a:endParaRPr lang="en-US" sz="1050" b="1" dirty="0">
              <a:solidFill>
                <a:schemeClr val="accent5">
                  <a:lumMod val="50000"/>
                </a:schemeClr>
              </a:solidFill>
            </a:endParaRPr>
          </a:p>
          <a:p>
            <a:pPr marL="257175" indent="-257175">
              <a:buFont typeface="Arial,Sans-Serif" panose="020B0604020202020204" pitchFamily="34" charset="0"/>
            </a:pPr>
            <a:r>
              <a:rPr lang="en-US" sz="1575" b="1" dirty="0">
                <a:solidFill>
                  <a:srgbClr val="000066"/>
                </a:solidFill>
                <a:ea typeface="+mn-lt"/>
                <a:cs typeface="+mn-lt"/>
              </a:rPr>
              <a:t>The process begins by providing a Pre-Release    Packet </a:t>
            </a:r>
            <a:r>
              <a:rPr lang="en-US" sz="1575" b="1" dirty="0">
                <a:solidFill>
                  <a:schemeClr val="accent6">
                    <a:lumMod val="75000"/>
                  </a:schemeClr>
                </a:solidFill>
                <a:ea typeface="+mn-lt"/>
                <a:cs typeface="+mn-lt"/>
              </a:rPr>
              <a:t>(PRPs)</a:t>
            </a:r>
            <a:endParaRPr lang="en-US" sz="1575" b="1" dirty="0">
              <a:solidFill>
                <a:srgbClr val="000066"/>
              </a:solidFill>
              <a:ea typeface="+mn-lt"/>
              <a:cs typeface="+mn-lt"/>
            </a:endParaRPr>
          </a:p>
          <a:p>
            <a:pPr marL="600075" lvl="1" indent="-257175">
              <a:buFont typeface="Arial,Sans-Serif" panose="020B0604020202020204" pitchFamily="34" charset="0"/>
            </a:pPr>
            <a:r>
              <a:rPr lang="en-US" sz="1575" dirty="0">
                <a:solidFill>
                  <a:srgbClr val="000066"/>
                </a:solidFill>
                <a:ea typeface="+mn-lt"/>
                <a:cs typeface="+mn-lt"/>
              </a:rPr>
              <a:t>If a CCAA or Discharge Planner, is assigned, it can be provided in person</a:t>
            </a:r>
          </a:p>
          <a:p>
            <a:pPr marL="600075" lvl="1" indent="-257175">
              <a:buFont typeface="Arial,Sans-Serif" panose="020B0604020202020204" pitchFamily="34" charset="0"/>
            </a:pPr>
            <a:r>
              <a:rPr lang="en-US" sz="1575" dirty="0">
                <a:solidFill>
                  <a:srgbClr val="000066"/>
                </a:solidFill>
                <a:ea typeface="+mn-lt"/>
                <a:cs typeface="+mn-lt"/>
              </a:rPr>
              <a:t>If no CCAA or DP is assigned), then provided via inter-facility mail by the Pre-Release    Unit </a:t>
            </a:r>
          </a:p>
          <a:p>
            <a:pPr marL="942975" lvl="2" indent="-257175">
              <a:buFont typeface="Arial,Sans-Serif" panose="020B0604020202020204" pitchFamily="34" charset="0"/>
            </a:pPr>
            <a:r>
              <a:rPr lang="en-US" sz="1575" dirty="0">
                <a:solidFill>
                  <a:srgbClr val="000066"/>
                </a:solidFill>
                <a:ea typeface="+mn-lt"/>
                <a:cs typeface="+mn-lt"/>
              </a:rPr>
              <a:t>If clients require assistance completing    the PRP, a staff member will meet  with them </a:t>
            </a:r>
            <a:r>
              <a:rPr lang="en-US" sz="1575" dirty="0">
                <a:solidFill>
                  <a:schemeClr val="accent5">
                    <a:lumMod val="50000"/>
                  </a:schemeClr>
                </a:solidFill>
                <a:ea typeface="+mn-lt"/>
                <a:cs typeface="+mn-lt"/>
              </a:rPr>
              <a:t>and</a:t>
            </a:r>
            <a:r>
              <a:rPr lang="en-US" sz="1575" dirty="0">
                <a:solidFill>
                  <a:srgbClr val="000066"/>
                </a:solidFill>
                <a:ea typeface="+mn-lt"/>
                <a:cs typeface="+mn-lt"/>
              </a:rPr>
              <a:t> assist</a:t>
            </a:r>
          </a:p>
          <a:p>
            <a:pPr marL="942975" lvl="2" indent="-257175">
              <a:buFont typeface="Arial,Sans-Serif" panose="020B0604020202020204" pitchFamily="34" charset="0"/>
            </a:pPr>
            <a:endParaRPr lang="en-US" sz="1575" dirty="0">
              <a:solidFill>
                <a:srgbClr val="000066"/>
              </a:solidFill>
              <a:ea typeface="+mn-lt"/>
              <a:cs typeface="+mn-lt"/>
            </a:endParaRPr>
          </a:p>
          <a:p>
            <a:pPr marL="942975" lvl="2" indent="-257175">
              <a:buFont typeface="Arial,Sans-Serif" panose="020B0604020202020204" pitchFamily="34" charset="0"/>
            </a:pPr>
            <a:endParaRPr lang="en-US" sz="1575" dirty="0">
              <a:solidFill>
                <a:srgbClr val="000066"/>
              </a:solidFill>
              <a:ea typeface="+mn-lt"/>
              <a:cs typeface="+mn-lt"/>
            </a:endParaRPr>
          </a:p>
          <a:p>
            <a:pPr marL="257175" indent="-257175">
              <a:buFont typeface="Arial,Sans-Serif" panose="020B0604020202020204" pitchFamily="34" charset="0"/>
            </a:pPr>
            <a:r>
              <a:rPr lang="en-US" sz="1575" b="1" dirty="0">
                <a:solidFill>
                  <a:srgbClr val="000066"/>
                </a:solidFill>
                <a:ea typeface="+mn-lt"/>
                <a:cs typeface="+mn-lt"/>
              </a:rPr>
              <a:t>Needs Assessment Form</a:t>
            </a:r>
            <a:endParaRPr lang="en-US" sz="1575" b="1" dirty="0">
              <a:solidFill>
                <a:srgbClr val="000066"/>
              </a:solidFill>
              <a:cs typeface="Calibri"/>
            </a:endParaRPr>
          </a:p>
          <a:p>
            <a:pPr marL="214313" indent="-171450">
              <a:lnSpc>
                <a:spcPct val="90000"/>
              </a:lnSpc>
              <a:spcAft>
                <a:spcPts val="450"/>
              </a:spcAft>
              <a:buFont typeface="Arial" panose="020B0604020202020204" pitchFamily="34" charset="0"/>
              <a:buChar char="•"/>
            </a:pPr>
            <a:r>
              <a:rPr lang="en-US" sz="1575" dirty="0">
                <a:solidFill>
                  <a:srgbClr val="002060"/>
                </a:solidFill>
              </a:rPr>
              <a:t>Included in the PRP</a:t>
            </a:r>
          </a:p>
          <a:p>
            <a:pPr marL="214313" indent="-171450">
              <a:lnSpc>
                <a:spcPct val="90000"/>
              </a:lnSpc>
              <a:spcAft>
                <a:spcPts val="450"/>
              </a:spcAft>
              <a:buFont typeface="Arial" panose="020B0604020202020204" pitchFamily="34" charset="0"/>
              <a:buChar char="•"/>
            </a:pPr>
            <a:r>
              <a:rPr lang="en-US" sz="1575" dirty="0">
                <a:solidFill>
                  <a:srgbClr val="002060"/>
                </a:solidFill>
              </a:rPr>
              <a:t>Captures needs and requests for the Exit Packet</a:t>
            </a:r>
          </a:p>
          <a:p>
            <a:pPr marL="214313" indent="-171450">
              <a:lnSpc>
                <a:spcPct val="90000"/>
              </a:lnSpc>
              <a:spcAft>
                <a:spcPts val="450"/>
              </a:spcAft>
              <a:buFont typeface="Arial" panose="020B0604020202020204" pitchFamily="34" charset="0"/>
              <a:buChar char="•"/>
            </a:pPr>
            <a:endParaRPr lang="en-US" sz="1575" dirty="0">
              <a:solidFill>
                <a:srgbClr val="002060"/>
              </a:solidFill>
            </a:endParaRPr>
          </a:p>
          <a:p>
            <a:pPr marL="42863">
              <a:lnSpc>
                <a:spcPct val="90000"/>
              </a:lnSpc>
              <a:spcAft>
                <a:spcPts val="450"/>
              </a:spcAft>
            </a:pPr>
            <a:r>
              <a:rPr lang="en-US" sz="1575" b="1" dirty="0">
                <a:solidFill>
                  <a:srgbClr val="002060"/>
                </a:solidFill>
              </a:rPr>
              <a:t>Exit Packet </a:t>
            </a:r>
            <a:r>
              <a:rPr lang="en-US" sz="1575" b="1" dirty="0">
                <a:solidFill>
                  <a:schemeClr val="accent6">
                    <a:lumMod val="75000"/>
                  </a:schemeClr>
                </a:solidFill>
              </a:rPr>
              <a:t>(EP)</a:t>
            </a:r>
          </a:p>
          <a:p>
            <a:pPr marL="257175" indent="-214313">
              <a:lnSpc>
                <a:spcPct val="90000"/>
              </a:lnSpc>
              <a:spcAft>
                <a:spcPts val="450"/>
              </a:spcAft>
              <a:buFont typeface="Arial" panose="020B0604020202020204" pitchFamily="34" charset="0"/>
              <a:buChar char="•"/>
            </a:pPr>
            <a:r>
              <a:rPr lang="en-US" sz="1575" dirty="0">
                <a:solidFill>
                  <a:srgbClr val="002060"/>
                </a:solidFill>
              </a:rPr>
              <a:t>Prepared by a CCAA, DP or the PRU</a:t>
            </a:r>
          </a:p>
          <a:p>
            <a:pPr marL="257175" indent="-214313">
              <a:lnSpc>
                <a:spcPct val="90000"/>
              </a:lnSpc>
              <a:spcAft>
                <a:spcPts val="450"/>
              </a:spcAft>
              <a:buFont typeface="Arial" panose="020B0604020202020204" pitchFamily="34" charset="0"/>
              <a:buChar char="•"/>
            </a:pPr>
            <a:r>
              <a:rPr lang="en-US" sz="1575" dirty="0">
                <a:solidFill>
                  <a:srgbClr val="002060"/>
                </a:solidFill>
              </a:rPr>
              <a:t>Contains appts, documents*, requested resources</a:t>
            </a:r>
          </a:p>
          <a:p>
            <a:pPr marL="257175" indent="-214313">
              <a:lnSpc>
                <a:spcPct val="90000"/>
              </a:lnSpc>
              <a:spcAft>
                <a:spcPts val="450"/>
              </a:spcAft>
              <a:buFont typeface="Arial" panose="020B0604020202020204" pitchFamily="34" charset="0"/>
              <a:buChar char="•"/>
            </a:pPr>
            <a:r>
              <a:rPr lang="en-US" sz="1575" dirty="0">
                <a:solidFill>
                  <a:srgbClr val="002060"/>
                </a:solidFill>
              </a:rPr>
              <a:t>On release day, the exit packet is at the facility     the AIC was housed in</a:t>
            </a:r>
          </a:p>
          <a:p>
            <a:pPr marL="257175" indent="-214313">
              <a:lnSpc>
                <a:spcPct val="90000"/>
              </a:lnSpc>
              <a:spcAft>
                <a:spcPts val="450"/>
              </a:spcAft>
              <a:buFont typeface="Arial" panose="020B0604020202020204" pitchFamily="34" charset="0"/>
              <a:buChar char="•"/>
            </a:pPr>
            <a:r>
              <a:rPr lang="en-US" sz="1575" dirty="0">
                <a:solidFill>
                  <a:srgbClr val="002060"/>
                </a:solidFill>
              </a:rPr>
              <a:t>If the PRP is returned late, or too close to release day, applications are included</a:t>
            </a:r>
          </a:p>
          <a:p>
            <a:pPr marL="257175" indent="-214313">
              <a:lnSpc>
                <a:spcPct val="90000"/>
              </a:lnSpc>
              <a:spcAft>
                <a:spcPts val="450"/>
              </a:spcAft>
              <a:buFont typeface="Arial" panose="020B0604020202020204" pitchFamily="34" charset="0"/>
              <a:buChar char="•"/>
            </a:pPr>
            <a:endParaRPr lang="en-US" sz="1575" dirty="0">
              <a:solidFill>
                <a:srgbClr val="002060"/>
              </a:solidFill>
            </a:endParaRPr>
          </a:p>
          <a:p>
            <a:pPr marL="42863">
              <a:lnSpc>
                <a:spcPct val="90000"/>
              </a:lnSpc>
              <a:spcAft>
                <a:spcPts val="450"/>
              </a:spcAft>
            </a:pPr>
            <a:endParaRPr lang="en-US" sz="1575" dirty="0">
              <a:solidFill>
                <a:srgbClr val="002060"/>
              </a:solidFill>
            </a:endParaRPr>
          </a:p>
          <a:p>
            <a:pPr lvl="1"/>
            <a:r>
              <a:rPr lang="en-US" sz="1275" dirty="0">
                <a:solidFill>
                  <a:srgbClr val="000066"/>
                </a:solidFill>
              </a:rPr>
              <a:t> *</a:t>
            </a:r>
            <a:r>
              <a:rPr lang="en-US" sz="975" dirty="0">
                <a:solidFill>
                  <a:srgbClr val="000066"/>
                </a:solidFill>
              </a:rPr>
              <a:t>Document applications are subject to approval by the issuing agency- the DMV, Social Security Administration, etc.</a:t>
            </a:r>
            <a:endParaRPr lang="en-US" sz="975" dirty="0">
              <a:solidFill>
                <a:srgbClr val="000066"/>
              </a:solidFill>
              <a:cs typeface="Calibri"/>
            </a:endParaRPr>
          </a:p>
          <a:p>
            <a:pPr marL="214313" indent="-171450">
              <a:lnSpc>
                <a:spcPct val="90000"/>
              </a:lnSpc>
              <a:spcAft>
                <a:spcPts val="450"/>
              </a:spcAft>
              <a:buFont typeface="Arial" panose="020B0604020202020204" pitchFamily="34" charset="0"/>
              <a:buChar char="•"/>
            </a:pPr>
            <a:endParaRPr lang="en-US" sz="1350" dirty="0">
              <a:solidFill>
                <a:srgbClr val="002060"/>
              </a:solidFill>
            </a:endParaRPr>
          </a:p>
          <a:p>
            <a:pPr marL="214313" indent="-171450">
              <a:lnSpc>
                <a:spcPct val="90000"/>
              </a:lnSpc>
              <a:spcAft>
                <a:spcPts val="450"/>
              </a:spcAft>
              <a:buFont typeface="Arial" panose="020B0604020202020204" pitchFamily="34" charset="0"/>
              <a:buChar char="•"/>
            </a:pPr>
            <a:endParaRPr lang="en-US" sz="1350" dirty="0">
              <a:solidFill>
                <a:srgbClr val="002060"/>
              </a:solidFill>
            </a:endParaRPr>
          </a:p>
          <a:p>
            <a:pPr marL="214313" indent="-171450">
              <a:lnSpc>
                <a:spcPct val="90000"/>
              </a:lnSpc>
              <a:spcAft>
                <a:spcPts val="450"/>
              </a:spcAft>
              <a:buFont typeface="Arial" panose="020B0604020202020204" pitchFamily="34" charset="0"/>
              <a:buChar char="•"/>
            </a:pPr>
            <a:endParaRPr lang="en-US" sz="1500" b="1" dirty="0">
              <a:solidFill>
                <a:schemeClr val="accent5">
                  <a:lumMod val="50000"/>
                </a:schemeClr>
              </a:solidFill>
            </a:endParaRPr>
          </a:p>
          <a:p>
            <a:pPr marL="42863">
              <a:lnSpc>
                <a:spcPct val="90000"/>
              </a:lnSpc>
              <a:spcAft>
                <a:spcPts val="450"/>
              </a:spcAft>
            </a:pPr>
            <a:endParaRPr lang="en-US" sz="1500" dirty="0">
              <a:solidFill>
                <a:schemeClr val="accent5">
                  <a:lumMod val="50000"/>
                </a:schemeClr>
              </a:solidFill>
            </a:endParaRPr>
          </a:p>
          <a:p>
            <a:pPr marL="214313" indent="-171450">
              <a:lnSpc>
                <a:spcPct val="90000"/>
              </a:lnSpc>
              <a:spcAft>
                <a:spcPts val="450"/>
              </a:spcAft>
              <a:buFont typeface="Arial" panose="020B0604020202020204" pitchFamily="34" charset="0"/>
              <a:buChar char="•"/>
            </a:pPr>
            <a:endParaRPr lang="en-US" sz="1050" dirty="0">
              <a:solidFill>
                <a:schemeClr val="accent5">
                  <a:lumMod val="50000"/>
                </a:schemeClr>
              </a:solidFill>
            </a:endParaRPr>
          </a:p>
        </p:txBody>
      </p:sp>
      <p:pic>
        <p:nvPicPr>
          <p:cNvPr id="7" name="Picture 6">
            <a:extLst>
              <a:ext uri="{FF2B5EF4-FFF2-40B4-BE49-F238E27FC236}">
                <a16:creationId xmlns:a16="http://schemas.microsoft.com/office/drawing/2014/main" id="{30141EC0-2B39-411B-8B1E-BC792689EFFE}"/>
              </a:ext>
            </a:extLst>
          </p:cNvPr>
          <p:cNvPicPr>
            <a:picLocks noChangeAspect="1"/>
          </p:cNvPicPr>
          <p:nvPr/>
        </p:nvPicPr>
        <p:blipFill>
          <a:blip r:embed="rId2"/>
          <a:stretch>
            <a:fillRect/>
          </a:stretch>
        </p:blipFill>
        <p:spPr>
          <a:xfrm>
            <a:off x="4131246" y="339502"/>
            <a:ext cx="4781996" cy="4464496"/>
          </a:xfrm>
          <a:prstGeom prst="rect">
            <a:avLst/>
          </a:prstGeom>
        </p:spPr>
      </p:pic>
    </p:spTree>
    <p:extLst>
      <p:ext uri="{BB962C8B-B14F-4D97-AF65-F5344CB8AC3E}">
        <p14:creationId xmlns:p14="http://schemas.microsoft.com/office/powerpoint/2010/main" val="2162299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531065-1AE6-479C-8624-38A6CC8B151C}"/>
              </a:ext>
            </a:extLst>
          </p:cNvPr>
          <p:cNvPicPr>
            <a:picLocks noChangeAspect="1"/>
          </p:cNvPicPr>
          <p:nvPr/>
        </p:nvPicPr>
        <p:blipFill>
          <a:blip r:embed="rId2"/>
          <a:stretch>
            <a:fillRect/>
          </a:stretch>
        </p:blipFill>
        <p:spPr>
          <a:xfrm>
            <a:off x="827584" y="411510"/>
            <a:ext cx="3156195" cy="4208260"/>
          </a:xfrm>
          <a:prstGeom prst="rect">
            <a:avLst/>
          </a:prstGeom>
        </p:spPr>
      </p:pic>
      <p:sp>
        <p:nvSpPr>
          <p:cNvPr id="2" name="TextBox 1">
            <a:extLst>
              <a:ext uri="{FF2B5EF4-FFF2-40B4-BE49-F238E27FC236}">
                <a16:creationId xmlns:a16="http://schemas.microsoft.com/office/drawing/2014/main" id="{1ADAE363-D4E9-4C06-8E22-811CD8E407FB}"/>
              </a:ext>
            </a:extLst>
          </p:cNvPr>
          <p:cNvSpPr txBox="1"/>
          <p:nvPr/>
        </p:nvSpPr>
        <p:spPr>
          <a:xfrm>
            <a:off x="4716016" y="805882"/>
            <a:ext cx="3024336" cy="3531736"/>
          </a:xfrm>
          <a:prstGeom prst="rect">
            <a:avLst/>
          </a:prstGeom>
          <a:noFill/>
        </p:spPr>
        <p:txBody>
          <a:bodyPr wrap="square" rtlCol="0">
            <a:spAutoFit/>
          </a:bodyPr>
          <a:lstStyle/>
          <a:p>
            <a:r>
              <a:rPr lang="en-US" sz="1400" b="1" dirty="0">
                <a:solidFill>
                  <a:srgbClr val="002060"/>
                </a:solidFill>
                <a:latin typeface="+mj-lt"/>
              </a:rPr>
              <a:t>We provide- (mostly through              donations) </a:t>
            </a:r>
          </a:p>
          <a:p>
            <a:pPr marL="214313" indent="-214313">
              <a:buFont typeface="Arial" panose="020B0604020202020204" pitchFamily="34" charset="0"/>
              <a:buChar char="•"/>
            </a:pPr>
            <a:r>
              <a:rPr lang="en-US" sz="1400" b="1" dirty="0">
                <a:solidFill>
                  <a:srgbClr val="002060"/>
                </a:solidFill>
                <a:latin typeface="+mj-lt"/>
              </a:rPr>
              <a:t>Gently worn clothing</a:t>
            </a:r>
          </a:p>
          <a:p>
            <a:pPr marL="214313" indent="-214313">
              <a:buFont typeface="Arial" panose="020B0604020202020204" pitchFamily="34" charset="0"/>
              <a:buChar char="•"/>
            </a:pPr>
            <a:endParaRPr lang="en-US" sz="1400" b="1" dirty="0">
              <a:solidFill>
                <a:srgbClr val="002060"/>
              </a:solidFill>
              <a:latin typeface="+mj-lt"/>
            </a:endParaRPr>
          </a:p>
          <a:p>
            <a:r>
              <a:rPr lang="en-US" sz="1400" b="1" dirty="0">
                <a:solidFill>
                  <a:srgbClr val="002060"/>
                </a:solidFill>
                <a:latin typeface="+mj-lt"/>
              </a:rPr>
              <a:t>Limited quantities:</a:t>
            </a:r>
          </a:p>
          <a:p>
            <a:pPr marL="214313" indent="-214313">
              <a:buFont typeface="Arial" panose="020B0604020202020204" pitchFamily="34" charset="0"/>
              <a:buChar char="•"/>
            </a:pPr>
            <a:r>
              <a:rPr lang="en-US" sz="1400" b="1" dirty="0">
                <a:solidFill>
                  <a:srgbClr val="002060"/>
                </a:solidFill>
                <a:latin typeface="+mj-lt"/>
              </a:rPr>
              <a:t>Toiletries</a:t>
            </a:r>
          </a:p>
          <a:p>
            <a:pPr marL="214313" indent="-214313">
              <a:buFont typeface="Arial" panose="020B0604020202020204" pitchFamily="34" charset="0"/>
              <a:buChar char="•"/>
            </a:pPr>
            <a:r>
              <a:rPr lang="en-US" sz="1400" b="1" dirty="0">
                <a:solidFill>
                  <a:srgbClr val="002060"/>
                </a:solidFill>
                <a:latin typeface="+mj-lt"/>
              </a:rPr>
              <a:t>Some backpacks &amp; string bags</a:t>
            </a:r>
          </a:p>
          <a:p>
            <a:pPr marL="214313" indent="-214313">
              <a:buFont typeface="Arial" panose="020B0604020202020204" pitchFamily="34" charset="0"/>
              <a:buChar char="•"/>
            </a:pPr>
            <a:r>
              <a:rPr lang="en-US" sz="1400" b="1" dirty="0">
                <a:solidFill>
                  <a:srgbClr val="002060"/>
                </a:solidFill>
                <a:latin typeface="+mj-lt"/>
              </a:rPr>
              <a:t>Recovery House Bags include      new pillow, towel, sheets, blanket, toiletries, etc. for indigent clients going to a recovery house. (very     limited number available)</a:t>
            </a:r>
          </a:p>
          <a:p>
            <a:endParaRPr lang="en-US" sz="1400" b="1" dirty="0">
              <a:solidFill>
                <a:srgbClr val="002060"/>
              </a:solidFill>
              <a:latin typeface="+mj-lt"/>
            </a:endParaRPr>
          </a:p>
          <a:p>
            <a:pPr marL="214313" indent="-214313">
              <a:buFont typeface="Arial" panose="020B0604020202020204" pitchFamily="34" charset="0"/>
              <a:buChar char="•"/>
            </a:pPr>
            <a:r>
              <a:rPr lang="en-US" sz="1400" b="1" dirty="0">
                <a:solidFill>
                  <a:srgbClr val="002060"/>
                </a:solidFill>
                <a:latin typeface="+mj-lt"/>
              </a:rPr>
              <a:t>Emergency snacks &amp; water            (donations &amp; small nutrition pilot)</a:t>
            </a:r>
            <a:endParaRPr lang="en-US" sz="1400" b="1" dirty="0">
              <a:solidFill>
                <a:srgbClr val="002060"/>
              </a:solidFill>
              <a:latin typeface="+mj-lt"/>
              <a:cs typeface="Calibri"/>
            </a:endParaRPr>
          </a:p>
          <a:p>
            <a:endParaRPr lang="en-US" sz="1350" dirty="0"/>
          </a:p>
        </p:txBody>
      </p:sp>
    </p:spTree>
    <p:extLst>
      <p:ext uri="{BB962C8B-B14F-4D97-AF65-F5344CB8AC3E}">
        <p14:creationId xmlns:p14="http://schemas.microsoft.com/office/powerpoint/2010/main" val="358453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75819C-89D2-4F9E-A2FD-555B3D1A66AD}"/>
              </a:ext>
            </a:extLst>
          </p:cNvPr>
          <p:cNvPicPr>
            <a:picLocks noChangeAspect="1"/>
          </p:cNvPicPr>
          <p:nvPr/>
        </p:nvPicPr>
        <p:blipFill>
          <a:blip r:embed="rId2"/>
          <a:stretch>
            <a:fillRect/>
          </a:stretch>
        </p:blipFill>
        <p:spPr>
          <a:xfrm>
            <a:off x="1187624" y="362353"/>
            <a:ext cx="6948635" cy="4418793"/>
          </a:xfrm>
          <a:prstGeom prst="rect">
            <a:avLst/>
          </a:prstGeom>
        </p:spPr>
      </p:pic>
    </p:spTree>
    <p:extLst>
      <p:ext uri="{BB962C8B-B14F-4D97-AF65-F5344CB8AC3E}">
        <p14:creationId xmlns:p14="http://schemas.microsoft.com/office/powerpoint/2010/main" val="1960513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674DB4-28D2-48A8-87ED-03BCA5787401}"/>
              </a:ext>
            </a:extLst>
          </p:cNvPr>
          <p:cNvPicPr>
            <a:picLocks noChangeAspect="1"/>
          </p:cNvPicPr>
          <p:nvPr/>
        </p:nvPicPr>
        <p:blipFill>
          <a:blip r:embed="rId2"/>
          <a:stretch>
            <a:fillRect/>
          </a:stretch>
        </p:blipFill>
        <p:spPr>
          <a:xfrm>
            <a:off x="1187624" y="364050"/>
            <a:ext cx="6840761" cy="4415400"/>
          </a:xfrm>
          <a:prstGeom prst="rect">
            <a:avLst/>
          </a:prstGeom>
        </p:spPr>
      </p:pic>
    </p:spTree>
    <p:extLst>
      <p:ext uri="{BB962C8B-B14F-4D97-AF65-F5344CB8AC3E}">
        <p14:creationId xmlns:p14="http://schemas.microsoft.com/office/powerpoint/2010/main" val="94090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E29D72-0794-418C-A73E-906756523A84}"/>
              </a:ext>
            </a:extLst>
          </p:cNvPr>
          <p:cNvSpPr>
            <a:spLocks noGrp="1"/>
          </p:cNvSpPr>
          <p:nvPr>
            <p:ph idx="1"/>
          </p:nvPr>
        </p:nvSpPr>
        <p:spPr>
          <a:xfrm>
            <a:off x="467544" y="425776"/>
            <a:ext cx="3888432" cy="4378222"/>
          </a:xfrm>
        </p:spPr>
        <p:txBody>
          <a:bodyPr>
            <a:normAutofit fontScale="62500" lnSpcReduction="20000"/>
          </a:bodyPr>
          <a:lstStyle/>
          <a:p>
            <a:pPr marL="342900" lvl="1" indent="0" algn="ctr">
              <a:buNone/>
            </a:pPr>
            <a:endParaRPr lang="en-US" sz="1950" b="1" dirty="0">
              <a:solidFill>
                <a:srgbClr val="000066"/>
              </a:solidFill>
              <a:latin typeface="+mj-lt"/>
            </a:endParaRPr>
          </a:p>
          <a:p>
            <a:pPr marL="342900" lvl="1" indent="0" algn="ctr">
              <a:buNone/>
            </a:pPr>
            <a:r>
              <a:rPr lang="en-US" sz="1950" b="1" dirty="0">
                <a:solidFill>
                  <a:srgbClr val="000066"/>
                </a:solidFill>
                <a:latin typeface="+mj-lt"/>
              </a:rPr>
              <a:t>COMPLEX BARRIERS</a:t>
            </a:r>
            <a:endParaRPr lang="en-US" sz="1800" dirty="0">
              <a:solidFill>
                <a:srgbClr val="000066"/>
              </a:solidFill>
              <a:latin typeface="+mj-lt"/>
            </a:endParaRPr>
          </a:p>
          <a:p>
            <a:pPr lvl="1"/>
            <a:r>
              <a:rPr lang="en-US" sz="1950" b="1" dirty="0">
                <a:solidFill>
                  <a:srgbClr val="000066"/>
                </a:solidFill>
                <a:latin typeface="+mj-lt"/>
              </a:rPr>
              <a:t>Housing</a:t>
            </a:r>
          </a:p>
          <a:p>
            <a:pPr lvl="2"/>
            <a:r>
              <a:rPr lang="en-US" dirty="0">
                <a:solidFill>
                  <a:srgbClr val="000066"/>
                </a:solidFill>
                <a:latin typeface="+mj-lt"/>
              </a:rPr>
              <a:t>Systemic access</a:t>
            </a:r>
          </a:p>
          <a:p>
            <a:pPr marL="685800" lvl="2" indent="0">
              <a:buNone/>
            </a:pPr>
            <a:endParaRPr lang="en-US" dirty="0">
              <a:solidFill>
                <a:srgbClr val="000066"/>
              </a:solidFill>
              <a:latin typeface="+mj-lt"/>
            </a:endParaRPr>
          </a:p>
          <a:p>
            <a:pPr lvl="1"/>
            <a:r>
              <a:rPr lang="en-US" sz="1950" b="1" dirty="0">
                <a:solidFill>
                  <a:srgbClr val="000066"/>
                </a:solidFill>
                <a:latin typeface="+mj-lt"/>
              </a:rPr>
              <a:t>State/federal benefits Enrollment</a:t>
            </a:r>
          </a:p>
          <a:p>
            <a:pPr lvl="2"/>
            <a:r>
              <a:rPr lang="en-US" b="0" i="0" dirty="0">
                <a:solidFill>
                  <a:srgbClr val="000066"/>
                </a:solidFill>
                <a:effectLst/>
                <a:latin typeface="+mj-lt"/>
              </a:rPr>
              <a:t>Current process</a:t>
            </a:r>
          </a:p>
          <a:p>
            <a:pPr lvl="2"/>
            <a:r>
              <a:rPr lang="en-US" b="0" i="0" dirty="0">
                <a:solidFill>
                  <a:srgbClr val="000066"/>
                </a:solidFill>
                <a:effectLst/>
                <a:latin typeface="+mj-lt"/>
              </a:rPr>
              <a:t>SNAP card</a:t>
            </a:r>
          </a:p>
          <a:p>
            <a:pPr lvl="2"/>
            <a:r>
              <a:rPr lang="en-US" dirty="0">
                <a:solidFill>
                  <a:srgbClr val="000066"/>
                </a:solidFill>
                <a:latin typeface="+mj-lt"/>
              </a:rPr>
              <a:t>SOAR specialist</a:t>
            </a:r>
            <a:endParaRPr lang="en-US" b="0" i="0" dirty="0">
              <a:solidFill>
                <a:srgbClr val="000066"/>
              </a:solidFill>
              <a:effectLst/>
              <a:latin typeface="+mj-lt"/>
            </a:endParaRPr>
          </a:p>
          <a:p>
            <a:pPr lvl="2"/>
            <a:endParaRPr lang="en-US" b="0" i="0" dirty="0">
              <a:solidFill>
                <a:srgbClr val="000066"/>
              </a:solidFill>
              <a:effectLst/>
              <a:latin typeface="+mj-lt"/>
            </a:endParaRPr>
          </a:p>
          <a:p>
            <a:pPr lvl="1"/>
            <a:r>
              <a:rPr lang="en-US" sz="1950" b="1" dirty="0">
                <a:solidFill>
                  <a:srgbClr val="000066"/>
                </a:solidFill>
                <a:latin typeface="+mj-lt"/>
              </a:rPr>
              <a:t>Healthcare</a:t>
            </a:r>
          </a:p>
          <a:p>
            <a:pPr lvl="2"/>
            <a:r>
              <a:rPr lang="en-US" dirty="0">
                <a:solidFill>
                  <a:srgbClr val="000066"/>
                </a:solidFill>
                <a:latin typeface="+mj-lt"/>
              </a:rPr>
              <a:t>Key component – MDP</a:t>
            </a:r>
          </a:p>
          <a:p>
            <a:pPr lvl="2"/>
            <a:r>
              <a:rPr lang="en-US" dirty="0">
                <a:solidFill>
                  <a:srgbClr val="000066"/>
                </a:solidFill>
                <a:latin typeface="+mj-lt"/>
              </a:rPr>
              <a:t>Referrals to providers of behavioral health or physical health</a:t>
            </a:r>
          </a:p>
          <a:p>
            <a:pPr marL="342900" lvl="1" indent="0">
              <a:buNone/>
            </a:pPr>
            <a:endParaRPr lang="en-US" sz="1950" b="1" dirty="0">
              <a:solidFill>
                <a:srgbClr val="000066"/>
              </a:solidFill>
              <a:latin typeface="+mj-lt"/>
              <a:cs typeface="Calibri Light" panose="020F0302020204030204" pitchFamily="34" charset="0"/>
            </a:endParaRPr>
          </a:p>
          <a:p>
            <a:pPr lvl="1"/>
            <a:r>
              <a:rPr lang="en-US" sz="1950" b="1" dirty="0">
                <a:solidFill>
                  <a:srgbClr val="000066"/>
                </a:solidFill>
                <a:latin typeface="+mj-lt"/>
                <a:cs typeface="Calibri Light" panose="020F0302020204030204" pitchFamily="34" charset="0"/>
              </a:rPr>
              <a:t>CBT, </a:t>
            </a:r>
            <a:r>
              <a:rPr lang="en-US" sz="1950" b="1" dirty="0">
                <a:solidFill>
                  <a:srgbClr val="000066"/>
                </a:solidFill>
                <a:latin typeface="+mj-lt"/>
              </a:rPr>
              <a:t>Job training &amp; placement</a:t>
            </a:r>
          </a:p>
          <a:p>
            <a:pPr lvl="1"/>
            <a:endParaRPr lang="en-US" sz="1950" b="1" dirty="0">
              <a:solidFill>
                <a:srgbClr val="000066"/>
              </a:solidFill>
              <a:latin typeface="+mj-lt"/>
            </a:endParaRPr>
          </a:p>
          <a:p>
            <a:pPr lvl="1"/>
            <a:r>
              <a:rPr lang="en-US" sz="1950" b="1" dirty="0">
                <a:solidFill>
                  <a:srgbClr val="000066"/>
                </a:solidFill>
                <a:latin typeface="+mj-lt"/>
              </a:rPr>
              <a:t>Connections to social determinants of health  </a:t>
            </a:r>
          </a:p>
          <a:p>
            <a:pPr lvl="2"/>
            <a:r>
              <a:rPr lang="en-US" dirty="0">
                <a:solidFill>
                  <a:srgbClr val="000066"/>
                </a:solidFill>
                <a:latin typeface="+mj-lt"/>
              </a:rPr>
              <a:t>S</a:t>
            </a:r>
            <a:r>
              <a:rPr lang="en-US" b="0" i="0" dirty="0">
                <a:solidFill>
                  <a:srgbClr val="000066"/>
                </a:solidFill>
                <a:effectLst/>
                <a:latin typeface="+mj-lt"/>
              </a:rPr>
              <a:t>upport services- statewide- specific regionals wraparound services -strengthening peer support programs</a:t>
            </a:r>
          </a:p>
          <a:p>
            <a:pPr lvl="2"/>
            <a:r>
              <a:rPr lang="en-US" dirty="0">
                <a:solidFill>
                  <a:srgbClr val="000066"/>
                </a:solidFill>
                <a:latin typeface="+mj-lt"/>
              </a:rPr>
              <a:t>Transportation</a:t>
            </a:r>
            <a:endParaRPr lang="en-US" b="0" i="0" dirty="0">
              <a:solidFill>
                <a:srgbClr val="000066"/>
              </a:solidFill>
              <a:effectLst/>
              <a:latin typeface="+mj-lt"/>
            </a:endParaRPr>
          </a:p>
          <a:p>
            <a:pPr lvl="1"/>
            <a:endParaRPr lang="en-US" sz="1800" dirty="0">
              <a:solidFill>
                <a:srgbClr val="242424"/>
              </a:solidFill>
              <a:latin typeface="Calibri" panose="020F0502020204030204" pitchFamily="34" charset="0"/>
            </a:endParaRPr>
          </a:p>
          <a:p>
            <a:pPr lvl="2"/>
            <a:endParaRPr lang="en-US" sz="1800" dirty="0">
              <a:solidFill>
                <a:srgbClr val="242424"/>
              </a:solidFill>
              <a:latin typeface="Calibri" panose="020F0502020204030204" pitchFamily="34" charset="0"/>
            </a:endParaRPr>
          </a:p>
          <a:p>
            <a:pPr marL="342900" lvl="1" indent="0">
              <a:buNone/>
            </a:pPr>
            <a:endParaRPr lang="en-US" dirty="0"/>
          </a:p>
          <a:p>
            <a:pPr marL="0" indent="0">
              <a:buNone/>
            </a:pPr>
            <a:endParaRPr lang="en-US" dirty="0"/>
          </a:p>
          <a:p>
            <a:pPr marL="342900" lvl="1" indent="0">
              <a:buNone/>
            </a:pPr>
            <a:endParaRPr lang="en-US" dirty="0">
              <a:solidFill>
                <a:schemeClr val="accent1">
                  <a:lumMod val="50000"/>
                </a:schemeClr>
              </a:solidFill>
            </a:endParaRPr>
          </a:p>
          <a:p>
            <a:pPr marL="342900" lvl="1" indent="0">
              <a:buNone/>
            </a:pPr>
            <a:endParaRPr lang="en-US" dirty="0"/>
          </a:p>
          <a:p>
            <a:endParaRPr lang="en-US" dirty="0"/>
          </a:p>
        </p:txBody>
      </p:sp>
      <p:pic>
        <p:nvPicPr>
          <p:cNvPr id="5122" name="Picture 2">
            <a:extLst>
              <a:ext uri="{FF2B5EF4-FFF2-40B4-BE49-F238E27FC236}">
                <a16:creationId xmlns:a16="http://schemas.microsoft.com/office/drawing/2014/main" id="{5CD11969-DB09-42E8-846E-956B44FFB6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923678"/>
            <a:ext cx="4037786" cy="279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541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1B67F-1B03-4B63-9470-1A527AA2EED2}"/>
              </a:ext>
            </a:extLst>
          </p:cNvPr>
          <p:cNvSpPr>
            <a:spLocks noGrp="1"/>
          </p:cNvSpPr>
          <p:nvPr>
            <p:ph type="title"/>
          </p:nvPr>
        </p:nvSpPr>
        <p:spPr>
          <a:xfrm>
            <a:off x="683568" y="555526"/>
            <a:ext cx="7848872" cy="1119508"/>
          </a:xfrm>
        </p:spPr>
        <p:txBody>
          <a:bodyPr>
            <a:normAutofit fontScale="90000"/>
          </a:bodyPr>
          <a:lstStyle/>
          <a:p>
            <a:pPr algn="ctr"/>
            <a:r>
              <a:rPr lang="en-US" sz="3000" b="1" dirty="0">
                <a:solidFill>
                  <a:srgbClr val="002060"/>
                </a:solidFill>
                <a:latin typeface="Jokerman" panose="04090605060D06020702" pitchFamily="82" charset="0"/>
              </a:rPr>
              <a:t>It is pretty much having everything on your shoulder versus depending on an entire team</a:t>
            </a:r>
            <a:br>
              <a:rPr lang="en-US" dirty="0"/>
            </a:br>
            <a:r>
              <a:rPr lang="en-US" dirty="0"/>
              <a:t>                                                                                    </a:t>
            </a:r>
            <a:r>
              <a:rPr lang="en-US" dirty="0">
                <a:solidFill>
                  <a:srgbClr val="002060"/>
                </a:solidFill>
              </a:rPr>
              <a:t> </a:t>
            </a:r>
            <a:r>
              <a:rPr lang="en-US" sz="900" dirty="0">
                <a:solidFill>
                  <a:srgbClr val="002060"/>
                </a:solidFill>
              </a:rPr>
              <a:t>-</a:t>
            </a:r>
            <a:r>
              <a:rPr lang="en-US" sz="900" dirty="0" err="1">
                <a:solidFill>
                  <a:srgbClr val="002060"/>
                </a:solidFill>
              </a:rPr>
              <a:t>Asbanti</a:t>
            </a:r>
            <a:endParaRPr lang="en-US" sz="900" dirty="0">
              <a:solidFill>
                <a:srgbClr val="002060"/>
              </a:solidFill>
            </a:endParaRPr>
          </a:p>
        </p:txBody>
      </p:sp>
      <p:pic>
        <p:nvPicPr>
          <p:cNvPr id="9218" name="Picture 2" descr="Image result for hand off">
            <a:extLst>
              <a:ext uri="{FF2B5EF4-FFF2-40B4-BE49-F238E27FC236}">
                <a16:creationId xmlns:a16="http://schemas.microsoft.com/office/drawing/2014/main" id="{671D073A-0F10-4101-86BE-878B53098A2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95536" y="1491630"/>
            <a:ext cx="3973195" cy="17926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temaork">
            <a:extLst>
              <a:ext uri="{FF2B5EF4-FFF2-40B4-BE49-F238E27FC236}">
                <a16:creationId xmlns:a16="http://schemas.microsoft.com/office/drawing/2014/main" id="{DE5EFC18-6CB4-410D-9F78-E6A1618A2CC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5333276" y="1577034"/>
            <a:ext cx="2983140" cy="18914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6B3D18-D58F-4BC3-9F4D-FD19364CD954}"/>
              </a:ext>
            </a:extLst>
          </p:cNvPr>
          <p:cNvSpPr txBox="1"/>
          <p:nvPr/>
        </p:nvSpPr>
        <p:spPr>
          <a:xfrm>
            <a:off x="-34512" y="3363838"/>
            <a:ext cx="4833289" cy="369332"/>
          </a:xfrm>
          <a:prstGeom prst="rect">
            <a:avLst/>
          </a:prstGeom>
          <a:noFill/>
        </p:spPr>
        <p:txBody>
          <a:bodyPr wrap="square" rtlCol="0">
            <a:spAutoFit/>
          </a:bodyPr>
          <a:lstStyle/>
          <a:p>
            <a:pPr algn="ctr"/>
            <a:r>
              <a:rPr lang="en-US" b="1" dirty="0">
                <a:solidFill>
                  <a:srgbClr val="002060"/>
                </a:solidFill>
                <a:latin typeface="+mj-lt"/>
              </a:rPr>
              <a:t>Not handing off…we need to </a:t>
            </a:r>
          </a:p>
        </p:txBody>
      </p:sp>
      <p:sp>
        <p:nvSpPr>
          <p:cNvPr id="9" name="TextBox 8">
            <a:extLst>
              <a:ext uri="{FF2B5EF4-FFF2-40B4-BE49-F238E27FC236}">
                <a16:creationId xmlns:a16="http://schemas.microsoft.com/office/drawing/2014/main" id="{A31F4B4C-7029-4639-BF9D-C03FA4700C04}"/>
              </a:ext>
            </a:extLst>
          </p:cNvPr>
          <p:cNvSpPr txBox="1"/>
          <p:nvPr/>
        </p:nvSpPr>
        <p:spPr>
          <a:xfrm>
            <a:off x="5349116" y="3468467"/>
            <a:ext cx="3039308" cy="1384995"/>
          </a:xfrm>
          <a:prstGeom prst="rect">
            <a:avLst/>
          </a:prstGeom>
          <a:noFill/>
        </p:spPr>
        <p:txBody>
          <a:bodyPr wrap="square" rtlCol="0">
            <a:spAutoFit/>
          </a:bodyPr>
          <a:lstStyle/>
          <a:p>
            <a:pPr algn="ctr"/>
            <a:r>
              <a:rPr lang="en-US" sz="2100" b="1" dirty="0">
                <a:solidFill>
                  <a:srgbClr val="002060"/>
                </a:solidFill>
              </a:rPr>
              <a:t>unite adult counselors,   clinicians, P&amp;P, agencies &amp; the community to our client </a:t>
            </a:r>
          </a:p>
        </p:txBody>
      </p:sp>
    </p:spTree>
    <p:extLst>
      <p:ext uri="{BB962C8B-B14F-4D97-AF65-F5344CB8AC3E}">
        <p14:creationId xmlns:p14="http://schemas.microsoft.com/office/powerpoint/2010/main" val="187493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39494" y="272689"/>
            <a:ext cx="5940152" cy="576064"/>
          </a:xfrm>
        </p:spPr>
        <p:txBody>
          <a:bodyPr>
            <a:normAutofit/>
          </a:bodyPr>
          <a:lstStyle/>
          <a:p>
            <a:r>
              <a:rPr lang="en-US" altLang="ko-KR" sz="2800" b="1" dirty="0"/>
              <a:t>Adult Correctional Institutions</a:t>
            </a:r>
          </a:p>
        </p:txBody>
      </p:sp>
      <p:pic>
        <p:nvPicPr>
          <p:cNvPr id="28" name="Picture Placeholder 27">
            <a:extLst>
              <a:ext uri="{FF2B5EF4-FFF2-40B4-BE49-F238E27FC236}">
                <a16:creationId xmlns:a16="http://schemas.microsoft.com/office/drawing/2014/main" id="{D816BB00-B25A-405A-97C0-D817007CCDC3}"/>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4795" r="34795"/>
          <a:stretch>
            <a:fillRect/>
          </a:stretch>
        </p:blipFill>
        <p:spPr>
          <a:xfrm>
            <a:off x="0" y="627535"/>
            <a:ext cx="2988000" cy="4515965"/>
          </a:xfrm>
        </p:spPr>
      </p:pic>
      <p:pic>
        <p:nvPicPr>
          <p:cNvPr id="7" name="Picture Placeholder 6">
            <a:extLst>
              <a:ext uri="{FF2B5EF4-FFF2-40B4-BE49-F238E27FC236}">
                <a16:creationId xmlns:a16="http://schemas.microsoft.com/office/drawing/2014/main" id="{866A643B-3E56-4DB2-9F23-02F13190A4E4}"/>
              </a:ext>
            </a:extLst>
          </p:cNvPr>
          <p:cNvPicPr>
            <a:picLocks noGrp="1" noChangeAspect="1"/>
          </p:cNvPicPr>
          <p:nvPr>
            <p:ph type="pic" idx="12"/>
          </p:nvPr>
        </p:nvPicPr>
        <p:blipFill>
          <a:blip r:embed="rId3" cstate="print">
            <a:extLst>
              <a:ext uri="{28A0092B-C50C-407E-A947-70E740481C1C}">
                <a14:useLocalDpi xmlns:a14="http://schemas.microsoft.com/office/drawing/2010/main" val="0"/>
              </a:ext>
            </a:extLst>
          </a:blip>
          <a:srcRect t="13497" b="13497"/>
          <a:stretch>
            <a:fillRect/>
          </a:stretch>
        </p:blipFill>
        <p:spPr/>
      </p:pic>
      <p:pic>
        <p:nvPicPr>
          <p:cNvPr id="23" name="Picture Placeholder 22">
            <a:extLst>
              <a:ext uri="{FF2B5EF4-FFF2-40B4-BE49-F238E27FC236}">
                <a16:creationId xmlns:a16="http://schemas.microsoft.com/office/drawing/2014/main" id="{F8A05B0D-BD90-453A-9538-3D01A73C74D1}"/>
              </a:ext>
            </a:extLst>
          </p:cNvPr>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t="13565" b="13565"/>
          <a:stretch>
            <a:fillRect/>
          </a:stretch>
        </p:blipFill>
        <p:spPr/>
      </p:pic>
      <p:pic>
        <p:nvPicPr>
          <p:cNvPr id="12" name="Content Placeholder 3">
            <a:extLst>
              <a:ext uri="{FF2B5EF4-FFF2-40B4-BE49-F238E27FC236}">
                <a16:creationId xmlns:a16="http://schemas.microsoft.com/office/drawing/2014/main" id="{05C75643-E342-4CC2-B668-F5C7F1F05125}"/>
              </a:ext>
            </a:extLst>
          </p:cNvPr>
          <p:cNvPicPr>
            <a:picLocks noGrp="1" noChangeAspect="1"/>
          </p:cNvPicPr>
          <p:nvPr>
            <p:ph type="pic" idx="14"/>
          </p:nvPr>
        </p:nvPicPr>
        <p:blipFill>
          <a:blip r:embed="rId5" cstate="print">
            <a:extLst>
              <a:ext uri="{28A0092B-C50C-407E-A947-70E740481C1C}">
                <a14:useLocalDpi xmlns:a14="http://schemas.microsoft.com/office/drawing/2010/main" val="0"/>
              </a:ext>
            </a:extLst>
          </a:blip>
          <a:srcRect l="24602" r="24602"/>
          <a:stretch>
            <a:fillRect/>
          </a:stretch>
        </p:blipFill>
        <p:spPr/>
      </p:pic>
      <p:pic>
        <p:nvPicPr>
          <p:cNvPr id="15" name="Content Placeholder 12">
            <a:extLst>
              <a:ext uri="{FF2B5EF4-FFF2-40B4-BE49-F238E27FC236}">
                <a16:creationId xmlns:a16="http://schemas.microsoft.com/office/drawing/2014/main" id="{29BD9DEF-F8EA-4D1C-B3C0-539EE9B3AB69}"/>
              </a:ext>
            </a:extLst>
          </p:cNvPr>
          <p:cNvPicPr>
            <a:picLocks noGrp="1" noChangeAspect="1"/>
          </p:cNvPicPr>
          <p:nvPr>
            <p:ph type="pic" idx="15"/>
          </p:nvPr>
        </p:nvPicPr>
        <p:blipFill>
          <a:blip r:embed="rId6" cstate="print">
            <a:extLst>
              <a:ext uri="{28A0092B-C50C-407E-A947-70E740481C1C}">
                <a14:useLocalDpi xmlns:a14="http://schemas.microsoft.com/office/drawing/2010/main" val="0"/>
              </a:ext>
            </a:extLst>
          </a:blip>
          <a:srcRect l="1151" r="1151"/>
          <a:stretch>
            <a:fillRect/>
          </a:stretch>
        </p:blipFill>
        <p:spPr/>
      </p:pic>
      <p:sp>
        <p:nvSpPr>
          <p:cNvPr id="14" name="TextBox 13"/>
          <p:cNvSpPr txBox="1"/>
          <p:nvPr/>
        </p:nvSpPr>
        <p:spPr>
          <a:xfrm>
            <a:off x="3139494" y="705791"/>
            <a:ext cx="5852687" cy="1015663"/>
          </a:xfrm>
          <a:prstGeom prst="rect">
            <a:avLst/>
          </a:prstGeom>
          <a:noFill/>
        </p:spPr>
        <p:txBody>
          <a:bodyPr wrap="square" lIns="91440" tIns="45720" rIns="91440" bIns="45720" rtlCol="0" anchor="t">
            <a:spAutoFit/>
          </a:bodyPr>
          <a:lstStyle/>
          <a:p>
            <a:r>
              <a:rPr lang="en-US" altLang="ko-KR" sz="1200" dirty="0">
                <a:ea typeface="바탕"/>
                <a:cs typeface="Arial"/>
              </a:rPr>
              <a:t>The Adult Correctional Institutions (ACI) at the Rhode Island Department of Corrections (RIDOC) are comprised of 6 offender facilities which are all located within 1 square mile in Cranston, RI. In Fiscal Year (FY) 2023, RIDOC had an average custody of 2,298 total people. Of those, 709 are awaiting trial while 1,573 are serving a sentence (15 other offenders are held due to civil purge, federal, and miscellaneous holds). </a:t>
            </a:r>
            <a:endParaRPr lang="en-US" altLang="ko-KR" sz="1200" dirty="0">
              <a:cs typeface="Arial" pitchFamily="34" charset="0"/>
            </a:endParaRPr>
          </a:p>
        </p:txBody>
      </p:sp>
      <p:sp>
        <p:nvSpPr>
          <p:cNvPr id="4" name="TextBox 3">
            <a:extLst>
              <a:ext uri="{FF2B5EF4-FFF2-40B4-BE49-F238E27FC236}">
                <a16:creationId xmlns:a16="http://schemas.microsoft.com/office/drawing/2014/main" id="{7E9C1D32-3FEA-4DB5-8B1F-53F493FC9B8F}"/>
              </a:ext>
            </a:extLst>
          </p:cNvPr>
          <p:cNvSpPr txBox="1"/>
          <p:nvPr/>
        </p:nvSpPr>
        <p:spPr>
          <a:xfrm>
            <a:off x="3779939" y="1878894"/>
            <a:ext cx="1512141" cy="276999"/>
          </a:xfrm>
          <a:prstGeom prst="rect">
            <a:avLst/>
          </a:prstGeom>
          <a:solidFill>
            <a:schemeClr val="accent2">
              <a:lumMod val="50000"/>
            </a:schemeClr>
          </a:solidFill>
        </p:spPr>
        <p:txBody>
          <a:bodyPr wrap="square" rtlCol="0">
            <a:spAutoFit/>
          </a:bodyPr>
          <a:lstStyle/>
          <a:p>
            <a:r>
              <a:rPr lang="en-US" sz="1200" dirty="0">
                <a:solidFill>
                  <a:schemeClr val="bg1"/>
                </a:solidFill>
              </a:rPr>
              <a:t>Intake Service Center</a:t>
            </a:r>
          </a:p>
        </p:txBody>
      </p:sp>
      <p:sp>
        <p:nvSpPr>
          <p:cNvPr id="17" name="TextBox 16">
            <a:extLst>
              <a:ext uri="{FF2B5EF4-FFF2-40B4-BE49-F238E27FC236}">
                <a16:creationId xmlns:a16="http://schemas.microsoft.com/office/drawing/2014/main" id="{79453115-3E5E-48E3-959D-3D920B04858B}"/>
              </a:ext>
            </a:extLst>
          </p:cNvPr>
          <p:cNvSpPr txBox="1"/>
          <p:nvPr/>
        </p:nvSpPr>
        <p:spPr>
          <a:xfrm>
            <a:off x="7164288" y="1831681"/>
            <a:ext cx="1296496" cy="276999"/>
          </a:xfrm>
          <a:prstGeom prst="rect">
            <a:avLst/>
          </a:prstGeom>
          <a:solidFill>
            <a:schemeClr val="accent2">
              <a:lumMod val="50000"/>
            </a:schemeClr>
          </a:solidFill>
        </p:spPr>
        <p:txBody>
          <a:bodyPr wrap="square" rtlCol="0">
            <a:spAutoFit/>
          </a:bodyPr>
          <a:lstStyle/>
          <a:p>
            <a:r>
              <a:rPr lang="en-US" sz="1200" dirty="0">
                <a:solidFill>
                  <a:schemeClr val="bg1"/>
                </a:solidFill>
              </a:rPr>
              <a:t>Minimum Security</a:t>
            </a:r>
          </a:p>
        </p:txBody>
      </p:sp>
      <p:sp>
        <p:nvSpPr>
          <p:cNvPr id="21" name="TextBox 20">
            <a:extLst>
              <a:ext uri="{FF2B5EF4-FFF2-40B4-BE49-F238E27FC236}">
                <a16:creationId xmlns:a16="http://schemas.microsoft.com/office/drawing/2014/main" id="{D7576655-0B3E-41E3-B9E2-EEC40E2041B3}"/>
              </a:ext>
            </a:extLst>
          </p:cNvPr>
          <p:cNvSpPr txBox="1"/>
          <p:nvPr/>
        </p:nvSpPr>
        <p:spPr>
          <a:xfrm>
            <a:off x="4536009" y="3585861"/>
            <a:ext cx="1152128" cy="276999"/>
          </a:xfrm>
          <a:prstGeom prst="rect">
            <a:avLst/>
          </a:prstGeom>
          <a:solidFill>
            <a:schemeClr val="accent2">
              <a:lumMod val="50000"/>
            </a:schemeClr>
          </a:solidFill>
        </p:spPr>
        <p:txBody>
          <a:bodyPr wrap="square" rtlCol="0">
            <a:spAutoFit/>
          </a:bodyPr>
          <a:lstStyle/>
          <a:p>
            <a:r>
              <a:rPr lang="en-US" sz="1200" dirty="0">
                <a:solidFill>
                  <a:schemeClr val="bg1"/>
                </a:solidFill>
              </a:rPr>
              <a:t>Medium Moran</a:t>
            </a:r>
          </a:p>
        </p:txBody>
      </p:sp>
      <p:sp>
        <p:nvSpPr>
          <p:cNvPr id="24" name="TextBox 23">
            <a:extLst>
              <a:ext uri="{FF2B5EF4-FFF2-40B4-BE49-F238E27FC236}">
                <a16:creationId xmlns:a16="http://schemas.microsoft.com/office/drawing/2014/main" id="{3C2EC845-FFB8-47B9-8928-CDA2B0A505E0}"/>
              </a:ext>
            </a:extLst>
          </p:cNvPr>
          <p:cNvSpPr txBox="1"/>
          <p:nvPr/>
        </p:nvSpPr>
        <p:spPr>
          <a:xfrm>
            <a:off x="6231511" y="3585861"/>
            <a:ext cx="1324125" cy="276999"/>
          </a:xfrm>
          <a:prstGeom prst="rect">
            <a:avLst/>
          </a:prstGeom>
          <a:solidFill>
            <a:schemeClr val="accent2">
              <a:lumMod val="50000"/>
            </a:schemeClr>
          </a:solidFill>
        </p:spPr>
        <p:txBody>
          <a:bodyPr wrap="square" rtlCol="0">
            <a:spAutoFit/>
          </a:bodyPr>
          <a:lstStyle/>
          <a:p>
            <a:r>
              <a:rPr lang="en-US" sz="1200" dirty="0">
                <a:solidFill>
                  <a:schemeClr val="bg1"/>
                </a:solidFill>
              </a:rPr>
              <a:t>Maximum Security</a:t>
            </a:r>
          </a:p>
        </p:txBody>
      </p:sp>
      <p:sp>
        <p:nvSpPr>
          <p:cNvPr id="29" name="TextBox 28">
            <a:extLst>
              <a:ext uri="{FF2B5EF4-FFF2-40B4-BE49-F238E27FC236}">
                <a16:creationId xmlns:a16="http://schemas.microsoft.com/office/drawing/2014/main" id="{FBCC0736-7274-45B0-B25C-84241569EB30}"/>
              </a:ext>
            </a:extLst>
          </p:cNvPr>
          <p:cNvSpPr txBox="1"/>
          <p:nvPr/>
        </p:nvSpPr>
        <p:spPr>
          <a:xfrm>
            <a:off x="1781856" y="3529737"/>
            <a:ext cx="1071124" cy="276999"/>
          </a:xfrm>
          <a:prstGeom prst="rect">
            <a:avLst/>
          </a:prstGeom>
          <a:solidFill>
            <a:schemeClr val="accent2">
              <a:lumMod val="50000"/>
            </a:schemeClr>
          </a:solidFill>
        </p:spPr>
        <p:txBody>
          <a:bodyPr wrap="square" rtlCol="0">
            <a:spAutoFit/>
          </a:bodyPr>
          <a:lstStyle/>
          <a:p>
            <a:r>
              <a:rPr lang="en-US" sz="1200" dirty="0">
                <a:solidFill>
                  <a:schemeClr val="bg1"/>
                </a:solidFill>
              </a:rPr>
              <a:t>High Security</a:t>
            </a:r>
          </a:p>
        </p:txBody>
      </p:sp>
      <p:pic>
        <p:nvPicPr>
          <p:cNvPr id="31" name="Picture 30">
            <a:extLst>
              <a:ext uri="{FF2B5EF4-FFF2-40B4-BE49-F238E27FC236}">
                <a16:creationId xmlns:a16="http://schemas.microsoft.com/office/drawing/2014/main" id="{F2CD6DD8-DD3A-4952-90E4-9E6E68C2E9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7535"/>
            <a:ext cx="2987675" cy="1802002"/>
          </a:xfrm>
          <a:prstGeom prst="rect">
            <a:avLst/>
          </a:prstGeom>
        </p:spPr>
      </p:pic>
      <p:sp>
        <p:nvSpPr>
          <p:cNvPr id="32" name="TextBox 31">
            <a:extLst>
              <a:ext uri="{FF2B5EF4-FFF2-40B4-BE49-F238E27FC236}">
                <a16:creationId xmlns:a16="http://schemas.microsoft.com/office/drawing/2014/main" id="{D07D7CC5-E917-4078-AB54-F8E65266EC9F}"/>
              </a:ext>
            </a:extLst>
          </p:cNvPr>
          <p:cNvSpPr txBox="1"/>
          <p:nvPr/>
        </p:nvSpPr>
        <p:spPr>
          <a:xfrm>
            <a:off x="683568" y="759524"/>
            <a:ext cx="1323308" cy="276999"/>
          </a:xfrm>
          <a:prstGeom prst="rect">
            <a:avLst/>
          </a:prstGeom>
          <a:solidFill>
            <a:schemeClr val="accent2">
              <a:lumMod val="50000"/>
            </a:schemeClr>
          </a:solidFill>
        </p:spPr>
        <p:txBody>
          <a:bodyPr wrap="square" rtlCol="0">
            <a:spAutoFit/>
          </a:bodyPr>
          <a:lstStyle/>
          <a:p>
            <a:r>
              <a:rPr lang="en-US" sz="1200" dirty="0">
                <a:solidFill>
                  <a:schemeClr val="bg1"/>
                </a:solidFill>
              </a:rPr>
              <a:t>Women’s Facility 1 </a:t>
            </a:r>
          </a:p>
        </p:txBody>
      </p:sp>
    </p:spTree>
    <p:extLst>
      <p:ext uri="{BB962C8B-B14F-4D97-AF65-F5344CB8AC3E}">
        <p14:creationId xmlns:p14="http://schemas.microsoft.com/office/powerpoint/2010/main" val="1783994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15816" y="267494"/>
            <a:ext cx="5940152" cy="576064"/>
          </a:xfrm>
        </p:spPr>
        <p:txBody>
          <a:bodyPr>
            <a:normAutofit/>
          </a:bodyPr>
          <a:lstStyle/>
          <a:p>
            <a:r>
              <a:rPr lang="en-US" altLang="ko-KR" sz="2800" b="1" dirty="0"/>
              <a:t>Women’s Facility 1</a:t>
            </a:r>
          </a:p>
        </p:txBody>
      </p:sp>
      <p:sp>
        <p:nvSpPr>
          <p:cNvPr id="20" name="TextBox 19">
            <a:extLst>
              <a:ext uri="{FF2B5EF4-FFF2-40B4-BE49-F238E27FC236}">
                <a16:creationId xmlns:a16="http://schemas.microsoft.com/office/drawing/2014/main" id="{0031FC48-3762-4558-ADC1-E8B99789A2EC}"/>
              </a:ext>
            </a:extLst>
          </p:cNvPr>
          <p:cNvSpPr txBox="1"/>
          <p:nvPr/>
        </p:nvSpPr>
        <p:spPr>
          <a:xfrm>
            <a:off x="683568" y="757696"/>
            <a:ext cx="7848872" cy="2585323"/>
          </a:xfrm>
          <a:prstGeom prst="rect">
            <a:avLst/>
          </a:prstGeom>
          <a:noFill/>
        </p:spPr>
        <p:txBody>
          <a:bodyPr wrap="square" rtlCol="0">
            <a:spAutoFit/>
          </a:bodyPr>
          <a:lstStyle/>
          <a:p>
            <a:pPr marL="285750" indent="-285750">
              <a:buFont typeface="Arial" panose="020B0604020202020204" pitchFamily="34" charset="0"/>
              <a:buChar char="•"/>
            </a:pPr>
            <a:r>
              <a:rPr lang="en-US" sz="1400" dirty="0"/>
              <a:t>RIDOC’s Women’s Facility 1 (Gloria McDonald Building) is utilized to house incarcerated females who are                      held awaiting trial and those who are incarcerated serving a sentence. </a:t>
            </a:r>
          </a:p>
          <a:p>
            <a:pPr marL="285750" indent="-285750">
              <a:buFont typeface="Arial" panose="020B0604020202020204" pitchFamily="34" charset="0"/>
              <a:buChar char="•"/>
            </a:pPr>
            <a:r>
              <a:rPr lang="en-US" sz="1400" dirty="0"/>
              <a:t>Women’s Facility 1 contains three classification levels (medium, minimum, and work release).</a:t>
            </a:r>
          </a:p>
          <a:p>
            <a:pPr marL="285750" indent="-285750">
              <a:buFont typeface="Arial" panose="020B0604020202020204" pitchFamily="34" charset="0"/>
              <a:buChar char="•"/>
            </a:pPr>
            <a:r>
              <a:rPr lang="en-US" sz="1400" dirty="0"/>
              <a:t>In Fiscal Year 2023, Women’s Facility 1 had an average custody of 122 total people. Of those, 56 are held awaiting trial while 63 are incarcerated serving a sentence (3 other offenders are held due to a federal hold)</a:t>
            </a:r>
          </a:p>
          <a:p>
            <a:pPr marL="1200150" lvl="2" indent="-285750">
              <a:buFont typeface="Courier New" panose="02070309020205020404" pitchFamily="49" charset="0"/>
              <a:buChar char="o"/>
            </a:pPr>
            <a:r>
              <a:rPr lang="en-US" sz="1400" dirty="0"/>
              <a:t>122 total incarcerated females comprise just over 57% of the Facilities’ </a:t>
            </a:r>
            <a:r>
              <a:rPr lang="en-US" sz="1400" dirty="0" err="1"/>
              <a:t>Palmigiano</a:t>
            </a:r>
            <a:r>
              <a:rPr lang="en-US" sz="1400" dirty="0"/>
              <a:t> Capacity                                                (213 offenders).</a:t>
            </a:r>
          </a:p>
          <a:p>
            <a:pPr marL="285750" indent="-285750">
              <a:buFont typeface="Arial" panose="020B0604020202020204" pitchFamily="34" charset="0"/>
              <a:buChar char="•"/>
            </a:pPr>
            <a:r>
              <a:rPr lang="en-US" sz="1400" dirty="0"/>
              <a:t>The annual cost per offender was $172,479.</a:t>
            </a:r>
          </a:p>
          <a:p>
            <a:pPr marL="1200150" lvl="2" indent="-285750">
              <a:buFont typeface="Courier New" panose="02070309020205020404" pitchFamily="49" charset="0"/>
              <a:buChar char="o"/>
            </a:pPr>
            <a:endParaRPr lang="en-US" sz="1600" dirty="0"/>
          </a:p>
          <a:p>
            <a:pPr lvl="2"/>
            <a:endParaRPr lang="en-US" sz="1600" dirty="0"/>
          </a:p>
          <a:p>
            <a:pPr marL="285750" indent="-285750">
              <a:buFont typeface="Wingdings" panose="05000000000000000000" pitchFamily="2" charset="2"/>
              <a:buChar char="Ø"/>
            </a:pPr>
            <a:endParaRPr lang="en-US" dirty="0"/>
          </a:p>
        </p:txBody>
      </p:sp>
      <p:sp>
        <p:nvSpPr>
          <p:cNvPr id="22" name="TextBox 21">
            <a:extLst>
              <a:ext uri="{FF2B5EF4-FFF2-40B4-BE49-F238E27FC236}">
                <a16:creationId xmlns:a16="http://schemas.microsoft.com/office/drawing/2014/main" id="{87CED90E-30F5-40F8-A262-29CB4F370126}"/>
              </a:ext>
            </a:extLst>
          </p:cNvPr>
          <p:cNvSpPr txBox="1"/>
          <p:nvPr/>
        </p:nvSpPr>
        <p:spPr>
          <a:xfrm>
            <a:off x="611560" y="4515966"/>
            <a:ext cx="7848872" cy="292388"/>
          </a:xfrm>
          <a:prstGeom prst="rect">
            <a:avLst/>
          </a:prstGeom>
          <a:noFill/>
        </p:spPr>
        <p:txBody>
          <a:bodyPr wrap="square" rtlCol="0">
            <a:spAutoFit/>
          </a:bodyPr>
          <a:lstStyle/>
          <a:p>
            <a:r>
              <a:rPr lang="en-US" sz="700" b="1" u="sng" dirty="0"/>
              <a:t>Data Caveat:</a:t>
            </a:r>
            <a:r>
              <a:rPr lang="en-US" sz="700" b="1" dirty="0"/>
              <a:t> </a:t>
            </a:r>
            <a:r>
              <a:rPr lang="en-US" sz="600" dirty="0" err="1"/>
              <a:t>Palmigiano</a:t>
            </a:r>
            <a:r>
              <a:rPr lang="en-US" sz="600" dirty="0"/>
              <a:t> Capacity: Refers to the capacity established in federal court which mandates the number of offenders that RIDOC can safely detain. RIDOC’s </a:t>
            </a:r>
            <a:r>
              <a:rPr lang="en-US" sz="600" dirty="0" err="1"/>
              <a:t>Palmigiano</a:t>
            </a:r>
            <a:r>
              <a:rPr lang="en-US" sz="600" dirty="0"/>
              <a:t> Capacity is calculated with a formula that utilizes the total number of                          available beds. </a:t>
            </a:r>
            <a:endParaRPr lang="en-US" sz="700" dirty="0"/>
          </a:p>
        </p:txBody>
      </p:sp>
      <p:pic>
        <p:nvPicPr>
          <p:cNvPr id="3" name="Picture 2">
            <a:extLst>
              <a:ext uri="{FF2B5EF4-FFF2-40B4-BE49-F238E27FC236}">
                <a16:creationId xmlns:a16="http://schemas.microsoft.com/office/drawing/2014/main" id="{B872309C-FCAA-4166-9612-F0ED70EF2F9B}"/>
              </a:ext>
            </a:extLst>
          </p:cNvPr>
          <p:cNvPicPr>
            <a:picLocks noChangeAspect="1"/>
          </p:cNvPicPr>
          <p:nvPr/>
        </p:nvPicPr>
        <p:blipFill>
          <a:blip r:embed="rId2"/>
          <a:stretch>
            <a:fillRect/>
          </a:stretch>
        </p:blipFill>
        <p:spPr>
          <a:xfrm>
            <a:off x="2519772" y="2859781"/>
            <a:ext cx="4104456" cy="1656185"/>
          </a:xfrm>
          <a:prstGeom prst="rect">
            <a:avLst/>
          </a:prstGeom>
        </p:spPr>
      </p:pic>
    </p:spTree>
    <p:extLst>
      <p:ext uri="{BB962C8B-B14F-4D97-AF65-F5344CB8AC3E}">
        <p14:creationId xmlns:p14="http://schemas.microsoft.com/office/powerpoint/2010/main" val="342729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0" y="375191"/>
            <a:ext cx="7920880" cy="576063"/>
          </a:xfrm>
        </p:spPr>
        <p:txBody>
          <a:bodyPr>
            <a:noAutofit/>
          </a:bodyPr>
          <a:lstStyle/>
          <a:p>
            <a:r>
              <a:rPr lang="en-US" sz="2800" b="1" dirty="0"/>
              <a:t>Awaiting Trial Commitments</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843558"/>
            <a:ext cx="7920880" cy="4893647"/>
          </a:xfrm>
          <a:prstGeom prst="rect">
            <a:avLst/>
          </a:prstGeom>
          <a:noFill/>
        </p:spPr>
        <p:txBody>
          <a:bodyPr wrap="square" rtlCol="0">
            <a:spAutoFit/>
          </a:bodyPr>
          <a:lstStyle/>
          <a:p>
            <a:pPr marL="285750" indent="-285750">
              <a:buFont typeface="Arial" panose="020B0604020202020204" pitchFamily="34" charset="0"/>
              <a:buChar char="•"/>
            </a:pPr>
            <a:r>
              <a:rPr lang="en-US" sz="1600" dirty="0"/>
              <a:t>In Fiscal Year 2023, RIDOC had 1,345 female awaiting trial commitments.</a:t>
            </a:r>
          </a:p>
          <a:p>
            <a:pPr marL="285750" indent="-285750">
              <a:buFont typeface="Arial" panose="020B0604020202020204" pitchFamily="34" charset="0"/>
              <a:buChar char="•"/>
            </a:pPr>
            <a:r>
              <a:rPr lang="en-US" sz="1600" dirty="0"/>
              <a:t>Nearly 37% (n=500) were committed for violent offenses, 34% (n=452) were committed for  non-violent offenses, 24% (n=325) were committed for drug offenses, and 4% (n=54) were    committed for Breaking &amp; Entering.</a:t>
            </a:r>
            <a:endParaRPr lang="en-US" dirty="0"/>
          </a:p>
          <a:p>
            <a:pPr marL="285750" indent="-285750">
              <a:buFont typeface="Arial" panose="020B0604020202020204" pitchFamily="34" charset="0"/>
              <a:buChar char="•"/>
            </a:pPr>
            <a:endParaRPr lang="en-US" dirty="0"/>
          </a:p>
          <a:p>
            <a:pPr marL="285750" indent="-285750">
              <a:buFont typeface="Wingdings" panose="05000000000000000000" pitchFamily="2" charset="2"/>
              <a:buChar char="Ø"/>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rPr>
              <a:t>Data Caveat: </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The bar graph (shown above) excludes 1% of awaiting trial commitments who were admitted for sex offenses or held on pending charges. </a:t>
            </a: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endParaRPr lang="en-US" dirty="0"/>
          </a:p>
          <a:p>
            <a:endParaRPr lang="en-US" dirty="0"/>
          </a:p>
          <a:p>
            <a:endParaRPr lang="en-US" dirty="0"/>
          </a:p>
          <a:p>
            <a:endParaRPr lang="en-US" dirty="0"/>
          </a:p>
        </p:txBody>
      </p:sp>
      <p:graphicFrame>
        <p:nvGraphicFramePr>
          <p:cNvPr id="5" name="Chart 4">
            <a:extLst>
              <a:ext uri="{FF2B5EF4-FFF2-40B4-BE49-F238E27FC236}">
                <a16:creationId xmlns:a16="http://schemas.microsoft.com/office/drawing/2014/main" id="{F66E4F6C-6BFE-469F-9E34-81E2F503C1AE}"/>
              </a:ext>
            </a:extLst>
          </p:cNvPr>
          <p:cNvGraphicFramePr>
            <a:graphicFrameLocks/>
          </p:cNvGraphicFramePr>
          <p:nvPr>
            <p:extLst>
              <p:ext uri="{D42A27DB-BD31-4B8C-83A1-F6EECF244321}">
                <p14:modId xmlns:p14="http://schemas.microsoft.com/office/powerpoint/2010/main" val="4156946271"/>
              </p:ext>
            </p:extLst>
          </p:nvPr>
        </p:nvGraphicFramePr>
        <p:xfrm>
          <a:off x="2339752" y="1923678"/>
          <a:ext cx="4589102" cy="24810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289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F292BD-A500-487E-B860-3A45D205E96C}"/>
              </a:ext>
            </a:extLst>
          </p:cNvPr>
          <p:cNvSpPr>
            <a:spLocks noGrp="1"/>
          </p:cNvSpPr>
          <p:nvPr>
            <p:ph type="body" sz="quarter" idx="10"/>
          </p:nvPr>
        </p:nvSpPr>
        <p:spPr>
          <a:xfrm>
            <a:off x="723646" y="-27578"/>
            <a:ext cx="7782008" cy="1173151"/>
          </a:xfrm>
        </p:spPr>
        <p:txBody>
          <a:bodyPr>
            <a:normAutofit/>
          </a:bodyPr>
          <a:lstStyle/>
          <a:p>
            <a:r>
              <a:rPr lang="en-US" sz="2800" b="1" dirty="0">
                <a:cs typeface="Arial"/>
              </a:rPr>
              <a:t>Historic Female Population at RIDOC</a:t>
            </a:r>
            <a:endParaRPr lang="en-US" sz="2800" b="1" dirty="0"/>
          </a:p>
        </p:txBody>
      </p:sp>
      <p:sp>
        <p:nvSpPr>
          <p:cNvPr id="3" name="Text Placeholder 2">
            <a:extLst>
              <a:ext uri="{FF2B5EF4-FFF2-40B4-BE49-F238E27FC236}">
                <a16:creationId xmlns:a16="http://schemas.microsoft.com/office/drawing/2014/main" id="{922402BD-CD15-402F-B13A-E83EE7ED5734}"/>
              </a:ext>
            </a:extLst>
          </p:cNvPr>
          <p:cNvSpPr>
            <a:spLocks noGrp="1"/>
          </p:cNvSpPr>
          <p:nvPr>
            <p:ph type="body" sz="quarter" idx="11"/>
          </p:nvPr>
        </p:nvSpPr>
        <p:spPr>
          <a:xfrm>
            <a:off x="842916" y="787324"/>
            <a:ext cx="7739357" cy="1337201"/>
          </a:xfrm>
        </p:spPr>
        <p:txBody>
          <a:bodyPr>
            <a:normAutofit lnSpcReduction="10000"/>
          </a:bodyPr>
          <a:lstStyle/>
          <a:p>
            <a:pPr marL="285750" indent="-285750" algn="l">
              <a:buChar char="•"/>
            </a:pPr>
            <a:r>
              <a:rPr lang="en-US" sz="1600" dirty="0">
                <a:solidFill>
                  <a:schemeClr val="tx1"/>
                </a:solidFill>
                <a:cs typeface="Arial"/>
              </a:rPr>
              <a:t>The population of the Women's Facilities at the Rhode Island Department of Corrections has fluctuated over the years. The female population was at its lowest with an average of 15 offenders in 1976 and peaked at 245 in 2008.</a:t>
            </a:r>
            <a:endParaRPr lang="en-US" sz="1600" dirty="0">
              <a:solidFill>
                <a:schemeClr val="tx1"/>
              </a:solidFill>
            </a:endParaRPr>
          </a:p>
          <a:p>
            <a:pPr marL="285750" indent="-285750" algn="l">
              <a:buSzPct val="114999"/>
              <a:buChar char="•"/>
            </a:pPr>
            <a:r>
              <a:rPr lang="en-US" sz="1600" dirty="0">
                <a:solidFill>
                  <a:schemeClr val="tx1"/>
                </a:solidFill>
                <a:cs typeface="Arial"/>
              </a:rPr>
              <a:t>As of FY23, the female population has increased from decline caused in large part due to the first and second wave of COVID-19, yielding an average of 122 incarcerated females. </a:t>
            </a:r>
            <a:endParaRPr lang="en-US" sz="1600" dirty="0">
              <a:solidFill>
                <a:schemeClr val="tx1"/>
              </a:solidFill>
            </a:endParaRPr>
          </a:p>
        </p:txBody>
      </p:sp>
      <p:pic>
        <p:nvPicPr>
          <p:cNvPr id="1026" name="Picture 2">
            <a:extLst>
              <a:ext uri="{FF2B5EF4-FFF2-40B4-BE49-F238E27FC236}">
                <a16:creationId xmlns:a16="http://schemas.microsoft.com/office/drawing/2014/main" id="{54884917-13C7-BB08-5F6F-1369FFF80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282" y="2211710"/>
            <a:ext cx="662473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3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2864280" y="339503"/>
            <a:ext cx="3312368" cy="576063"/>
          </a:xfrm>
        </p:spPr>
        <p:txBody>
          <a:bodyPr>
            <a:normAutofit fontScale="85000" lnSpcReduction="10000"/>
          </a:bodyPr>
          <a:lstStyle/>
          <a:p>
            <a:r>
              <a:rPr lang="en-US" sz="2800" b="1" dirty="0"/>
              <a:t>Awaiting Trial Releases</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15566"/>
            <a:ext cx="7920880" cy="3616375"/>
          </a:xfrm>
          <a:prstGeom prst="rect">
            <a:avLst/>
          </a:prstGeom>
          <a:noFill/>
        </p:spPr>
        <p:txBody>
          <a:bodyPr wrap="square" rtlCol="0">
            <a:spAutoFit/>
          </a:bodyPr>
          <a:lstStyle/>
          <a:p>
            <a:pPr marL="285750" indent="-285750">
              <a:buFont typeface="Arial" panose="020B0604020202020204" pitchFamily="34" charset="0"/>
              <a:buChar char="•"/>
            </a:pPr>
            <a:r>
              <a:rPr lang="en-US" sz="1400" dirty="0"/>
              <a:t>In Fiscal Year 2023, RIDOC had 1,344 female awaiting trial releases, of which 1,326 (99%) were released             from Women’s Facility 1. </a:t>
            </a:r>
          </a:p>
          <a:p>
            <a:pPr marL="285750" indent="-285750">
              <a:buFont typeface="Arial" panose="020B0604020202020204" pitchFamily="34" charset="0"/>
              <a:buChar char="•"/>
            </a:pPr>
            <a:r>
              <a:rPr lang="en-US" sz="1400" dirty="0"/>
              <a:t>The bar graph (shown below) highlights the majority are admitted for violent offenses (489 or 37%), followed by non-violent offenses (449 or 34%), and drug offenses (318 or 24%).</a:t>
            </a: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US" sz="1400" dirty="0"/>
              <a:t>The average pre-trial length of stay is about 17 days, with a median of just 3 days. The table (shown below) provides a breakdown of this data by most serious offense type. </a:t>
            </a: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R="0" lvl="0" algn="l" defTabSz="914400" rtl="0" eaLnBrk="1" fontAlgn="auto" latinLnBrk="1"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Garamond" panose="02020404030301010803"/>
            </a:endParaRPr>
          </a:p>
          <a:p>
            <a:pPr marR="0" lvl="0" algn="l" defTabSz="914400" rtl="0" eaLnBrk="1" fontAlgn="auto" latinLnBrk="1"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sz="700" b="1" u="sng" dirty="0"/>
              <a:t>Data Caveat: </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Awaiting Trial Release data (shown above) reflects female release events from Women’s Facility 1. </a:t>
            </a:r>
            <a:r>
              <a:rPr lang="en-US" sz="600" dirty="0">
                <a:solidFill>
                  <a:prstClr val="black"/>
                </a:solidFill>
                <a:latin typeface="Garamond" panose="02020404030301010803"/>
              </a:rPr>
              <a:t>The bar chart (shown above) excludes 1% of awaiting trial releases who were committed for sex offenses or held on pending charges. </a:t>
            </a:r>
            <a:endParaRPr lang="en-US" dirty="0"/>
          </a:p>
        </p:txBody>
      </p:sp>
      <p:graphicFrame>
        <p:nvGraphicFramePr>
          <p:cNvPr id="6" name="Chart 5">
            <a:extLst>
              <a:ext uri="{FF2B5EF4-FFF2-40B4-BE49-F238E27FC236}">
                <a16:creationId xmlns:a16="http://schemas.microsoft.com/office/drawing/2014/main" id="{F84FCB91-5949-43DF-BD74-722AB06EC038}"/>
              </a:ext>
            </a:extLst>
          </p:cNvPr>
          <p:cNvGraphicFramePr>
            <a:graphicFrameLocks/>
          </p:cNvGraphicFramePr>
          <p:nvPr>
            <p:extLst>
              <p:ext uri="{D42A27DB-BD31-4B8C-83A1-F6EECF244321}">
                <p14:modId xmlns:p14="http://schemas.microsoft.com/office/powerpoint/2010/main" val="3249091895"/>
              </p:ext>
            </p:extLst>
          </p:nvPr>
        </p:nvGraphicFramePr>
        <p:xfrm>
          <a:off x="632033" y="2398206"/>
          <a:ext cx="3842191" cy="18297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FD16AA25-C404-4B27-A901-E383E457FA75}"/>
              </a:ext>
            </a:extLst>
          </p:cNvPr>
          <p:cNvGraphicFramePr>
            <a:graphicFrameLocks noGrp="1"/>
          </p:cNvGraphicFramePr>
          <p:nvPr>
            <p:extLst>
              <p:ext uri="{D42A27DB-BD31-4B8C-83A1-F6EECF244321}">
                <p14:modId xmlns:p14="http://schemas.microsoft.com/office/powerpoint/2010/main" val="3198655162"/>
              </p:ext>
            </p:extLst>
          </p:nvPr>
        </p:nvGraphicFramePr>
        <p:xfrm>
          <a:off x="4572000" y="2520583"/>
          <a:ext cx="3939967" cy="1584974"/>
        </p:xfrm>
        <a:graphic>
          <a:graphicData uri="http://schemas.openxmlformats.org/drawingml/2006/table">
            <a:tbl>
              <a:tblPr/>
              <a:tblGrid>
                <a:gridCol w="1150419">
                  <a:extLst>
                    <a:ext uri="{9D8B030D-6E8A-4147-A177-3AD203B41FA5}">
                      <a16:colId xmlns:a16="http://schemas.microsoft.com/office/drawing/2014/main" val="1592354551"/>
                    </a:ext>
                  </a:extLst>
                </a:gridCol>
                <a:gridCol w="1394774">
                  <a:extLst>
                    <a:ext uri="{9D8B030D-6E8A-4147-A177-3AD203B41FA5}">
                      <a16:colId xmlns:a16="http://schemas.microsoft.com/office/drawing/2014/main" val="1667485229"/>
                    </a:ext>
                  </a:extLst>
                </a:gridCol>
                <a:gridCol w="1394774">
                  <a:extLst>
                    <a:ext uri="{9D8B030D-6E8A-4147-A177-3AD203B41FA5}">
                      <a16:colId xmlns:a16="http://schemas.microsoft.com/office/drawing/2014/main" val="443692988"/>
                    </a:ext>
                  </a:extLst>
                </a:gridCol>
              </a:tblGrid>
              <a:tr h="518770">
                <a:tc>
                  <a:txBody>
                    <a:bodyPr/>
                    <a:lstStyle/>
                    <a:p>
                      <a:pPr algn="ctr" fontAlgn="b"/>
                      <a:r>
                        <a:rPr lang="en-US" sz="1100" b="1" i="0" u="none" strike="noStrike" dirty="0">
                          <a:solidFill>
                            <a:srgbClr val="000000"/>
                          </a:solidFill>
                          <a:effectLst/>
                          <a:latin typeface="Calibri" panose="020F0502020204030204" pitchFamily="34" charset="0"/>
                        </a:rPr>
                        <a:t>Most Serious Offense Type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Average Length of Stay (in Days)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Median Length of Stay (in Days)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263050995"/>
                  </a:ext>
                </a:extLst>
              </a:tr>
              <a:tr h="266551">
                <a:tc>
                  <a:txBody>
                    <a:bodyPr/>
                    <a:lstStyle/>
                    <a:p>
                      <a:pPr algn="ctr" fontAlgn="b"/>
                      <a:r>
                        <a:rPr lang="en-US" sz="1100" b="1" i="0" u="none" strike="noStrike" dirty="0">
                          <a:solidFill>
                            <a:srgbClr val="FF0000"/>
                          </a:solidFill>
                          <a:effectLst/>
                          <a:latin typeface="Calibri" panose="020F0502020204030204" pitchFamily="34" charset="0"/>
                        </a:rPr>
                        <a:t>Violent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432987881"/>
                  </a:ext>
                </a:extLst>
              </a:tr>
              <a:tr h="266551">
                <a:tc>
                  <a:txBody>
                    <a:bodyPr/>
                    <a:lstStyle/>
                    <a:p>
                      <a:pPr algn="ctr" fontAlgn="b"/>
                      <a:r>
                        <a:rPr lang="en-US" sz="1100" b="1" i="0" u="none" strike="noStrike">
                          <a:solidFill>
                            <a:srgbClr val="00B0F0"/>
                          </a:solidFill>
                          <a:effectLst/>
                          <a:latin typeface="Calibri" panose="020F0502020204030204" pitchFamily="34" charset="0"/>
                        </a:rPr>
                        <a:t>Non-Violent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806115503"/>
                  </a:ext>
                </a:extLst>
              </a:tr>
              <a:tr h="266551">
                <a:tc>
                  <a:txBody>
                    <a:bodyPr/>
                    <a:lstStyle/>
                    <a:p>
                      <a:pPr algn="ctr" fontAlgn="b"/>
                      <a:r>
                        <a:rPr lang="en-US" sz="1100" b="1" i="0" u="none" strike="noStrike">
                          <a:solidFill>
                            <a:srgbClr val="00B050"/>
                          </a:solidFill>
                          <a:effectLst/>
                          <a:latin typeface="Calibri" panose="020F0502020204030204" pitchFamily="34" charset="0"/>
                        </a:rPr>
                        <a:t>Drug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326767294"/>
                  </a:ext>
                </a:extLst>
              </a:tr>
              <a:tr h="266551">
                <a:tc>
                  <a:txBody>
                    <a:bodyPr/>
                    <a:lstStyle/>
                    <a:p>
                      <a:pPr algn="ctr" fontAlgn="b"/>
                      <a:r>
                        <a:rPr lang="en-US" sz="1100" b="1" i="0" u="none" strike="noStrike">
                          <a:solidFill>
                            <a:srgbClr val="44546A"/>
                          </a:solidFill>
                          <a:effectLst/>
                          <a:latin typeface="Calibri" panose="020F0502020204030204" pitchFamily="34" charset="0"/>
                        </a:rPr>
                        <a:t>B&amp;E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035939508"/>
                  </a:ext>
                </a:extLst>
              </a:tr>
            </a:tbl>
          </a:graphicData>
        </a:graphic>
      </p:graphicFrame>
    </p:spTree>
    <p:extLst>
      <p:ext uri="{BB962C8B-B14F-4D97-AF65-F5344CB8AC3E}">
        <p14:creationId xmlns:p14="http://schemas.microsoft.com/office/powerpoint/2010/main" val="3676801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2483768" y="352851"/>
            <a:ext cx="4176463" cy="576063"/>
          </a:xfrm>
        </p:spPr>
        <p:txBody>
          <a:bodyPr>
            <a:noAutofit/>
          </a:bodyPr>
          <a:lstStyle/>
          <a:p>
            <a:r>
              <a:rPr lang="en-US" sz="2800" b="1" dirty="0"/>
              <a:t>Sentenced Commitments</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15566"/>
            <a:ext cx="7920880" cy="4955203"/>
          </a:xfrm>
          <a:prstGeom prst="rect">
            <a:avLst/>
          </a:prstGeom>
          <a:noFill/>
        </p:spPr>
        <p:txBody>
          <a:bodyPr wrap="square" rtlCol="0">
            <a:spAutoFit/>
          </a:bodyPr>
          <a:lstStyle/>
          <a:p>
            <a:pPr marL="285750" indent="-285750">
              <a:buFont typeface="Arial" panose="020B0604020202020204" pitchFamily="34" charset="0"/>
              <a:buChar char="•"/>
            </a:pPr>
            <a:r>
              <a:rPr lang="en-US" sz="1600" dirty="0"/>
              <a:t>In Fiscal Year 2023, RIDOC had 271 female sentenced commitments.</a:t>
            </a:r>
          </a:p>
          <a:p>
            <a:pPr marL="285750" indent="-285750">
              <a:buFont typeface="Arial" panose="020B0604020202020204" pitchFamily="34" charset="0"/>
              <a:buChar char="•"/>
            </a:pPr>
            <a:r>
              <a:rPr lang="en-US" sz="1600" dirty="0"/>
              <a:t>Just over 62% (n=169) were committed for non-violent offenses, 27% (n=74) were committed for violent offenses, and about 8% (n=21) were committed for drug offenses.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Wingdings" panose="05000000000000000000" pitchFamily="2" charset="2"/>
              <a:buChar char="Ø"/>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800" b="1" u="sng" dirty="0"/>
          </a:p>
          <a:p>
            <a:r>
              <a:rPr lang="en-US" sz="700" b="1" u="sng" dirty="0"/>
              <a:t>Data Caveat: </a:t>
            </a:r>
            <a:r>
              <a:rPr lang="en-US" sz="600" dirty="0">
                <a:solidFill>
                  <a:prstClr val="black"/>
                </a:solidFill>
                <a:latin typeface="Garamond" panose="02020404030301010803"/>
              </a:rPr>
              <a:t>The bar graph (shown above) excludes 3% of sentenced commitments who were admitted for Breaking and Entering (2%) sex offenses (less than 1%). </a:t>
            </a:r>
            <a:endParaRPr lang="en-US" dirty="0"/>
          </a:p>
          <a:p>
            <a:endParaRPr lang="en-US" dirty="0"/>
          </a:p>
          <a:p>
            <a:endParaRPr lang="en-US" dirty="0"/>
          </a:p>
          <a:p>
            <a:endParaRPr lang="en-US" dirty="0"/>
          </a:p>
          <a:p>
            <a:endParaRPr lang="en-US" dirty="0"/>
          </a:p>
        </p:txBody>
      </p:sp>
      <p:graphicFrame>
        <p:nvGraphicFramePr>
          <p:cNvPr id="6" name="Chart 5">
            <a:extLst>
              <a:ext uri="{FF2B5EF4-FFF2-40B4-BE49-F238E27FC236}">
                <a16:creationId xmlns:a16="http://schemas.microsoft.com/office/drawing/2014/main" id="{60F5110F-A348-48B7-9C19-E21018D734A9}"/>
              </a:ext>
            </a:extLst>
          </p:cNvPr>
          <p:cNvGraphicFramePr>
            <a:graphicFrameLocks/>
          </p:cNvGraphicFramePr>
          <p:nvPr>
            <p:extLst>
              <p:ext uri="{D42A27DB-BD31-4B8C-83A1-F6EECF244321}">
                <p14:modId xmlns:p14="http://schemas.microsoft.com/office/powerpoint/2010/main" val="3249739716"/>
              </p:ext>
            </p:extLst>
          </p:nvPr>
        </p:nvGraphicFramePr>
        <p:xfrm>
          <a:off x="2359160" y="1779662"/>
          <a:ext cx="4661112" cy="26642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8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F6065D-475D-4F36-9A76-9AB717A510F6}"/>
              </a:ext>
            </a:extLst>
          </p:cNvPr>
          <p:cNvSpPr>
            <a:spLocks noGrp="1"/>
          </p:cNvSpPr>
          <p:nvPr>
            <p:ph type="body" sz="quarter" idx="10"/>
          </p:nvPr>
        </p:nvSpPr>
        <p:spPr>
          <a:xfrm>
            <a:off x="611560" y="342083"/>
            <a:ext cx="7920880" cy="576063"/>
          </a:xfrm>
        </p:spPr>
        <p:txBody>
          <a:bodyPr>
            <a:noAutofit/>
          </a:bodyPr>
          <a:lstStyle/>
          <a:p>
            <a:r>
              <a:rPr lang="en-US" sz="2800" b="1" dirty="0"/>
              <a:t>Sentenced Releases – Expiration of Sentence</a:t>
            </a:r>
          </a:p>
        </p:txBody>
      </p:sp>
      <p:sp>
        <p:nvSpPr>
          <p:cNvPr id="4" name="TextBox 3">
            <a:extLst>
              <a:ext uri="{FF2B5EF4-FFF2-40B4-BE49-F238E27FC236}">
                <a16:creationId xmlns:a16="http://schemas.microsoft.com/office/drawing/2014/main" id="{A3CAAE63-46C8-4571-BE21-C82882E4560E}"/>
              </a:ext>
            </a:extLst>
          </p:cNvPr>
          <p:cNvSpPr txBox="1"/>
          <p:nvPr/>
        </p:nvSpPr>
        <p:spPr>
          <a:xfrm>
            <a:off x="611560" y="904528"/>
            <a:ext cx="7920880" cy="415498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dirty="0"/>
              <a:t>In FY23, RIDOC had 243 female sentenced releases who had expired their sentence, of which 202 (83%) were released from Women’s Facility 1. The bar graph (shown below) depicts the majority were serving for non-violent offenses (58% or 117).</a:t>
            </a: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aramond" panose="02020404030301010803"/>
                <a:ea typeface="+mn-ea"/>
                <a:cs typeface="+mn-cs"/>
              </a:rPr>
              <a:t>The </a:t>
            </a:r>
            <a:r>
              <a:rPr lang="en-US" sz="1400" dirty="0">
                <a:solidFill>
                  <a:prstClr val="black"/>
                </a:solidFill>
                <a:latin typeface="Garamond" panose="02020404030301010803"/>
              </a:rPr>
              <a:t>average sentence length was about 104 days, while the median was nearly 56 days. The </a:t>
            </a:r>
            <a:r>
              <a:rPr kumimoji="0" lang="en-US" sz="1400" b="0" i="0" u="none" strike="noStrike" kern="1200" cap="none" spc="0" normalizeH="0" baseline="0" noProof="0" dirty="0">
                <a:ln>
                  <a:noFill/>
                </a:ln>
                <a:solidFill>
                  <a:prstClr val="black"/>
                </a:solidFill>
                <a:effectLst/>
                <a:uLnTx/>
                <a:uFillTx/>
                <a:latin typeface="Garamond" panose="02020404030301010803"/>
                <a:ea typeface="+mn-ea"/>
                <a:cs typeface="+mn-cs"/>
              </a:rPr>
              <a:t>table (shown                   below) highlights that the majority of sentenced releases (84% or 169) had been serving a total sentence of 6 months or less. Only 2% (5) were serving a total sentence of 2 years or greater. </a:t>
            </a:r>
          </a:p>
          <a:p>
            <a:pPr marR="0" lvl="0" algn="l" defTabSz="914400" rtl="0" eaLnBrk="1" fontAlgn="auto" latinLnBrk="1" hangingPunct="1">
              <a:lnSpc>
                <a:spcPct val="100000"/>
              </a:lnSpc>
              <a:spcBef>
                <a:spcPts val="0"/>
              </a:spcBef>
              <a:spcAft>
                <a:spcPts val="0"/>
              </a:spcAft>
              <a:buClrTx/>
              <a:buSzTx/>
              <a:tabLst/>
              <a:defRPr/>
            </a:pPr>
            <a:endParaRPr kumimoji="0" lang="en-US" sz="12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85750" marR="0" lvl="0" indent="-2857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US" sz="1400" dirty="0"/>
          </a:p>
          <a:p>
            <a:endParaRPr lang="en-US" sz="1600" dirty="0">
              <a:highlight>
                <a:srgbClr val="FFFF00"/>
              </a:highlight>
            </a:endParaRPr>
          </a:p>
          <a:p>
            <a:pPr marL="285750" indent="-285750">
              <a:buFont typeface="Arial" panose="020B0604020202020204" pitchFamily="34" charset="0"/>
              <a:buChar char="•"/>
            </a:pPr>
            <a:endParaRPr lang="en-US" sz="1600" dirty="0"/>
          </a:p>
          <a:p>
            <a:endParaRPr lang="en-US" sz="1600" dirty="0"/>
          </a:p>
          <a:p>
            <a:endParaRPr lang="en-US" sz="1600" dirty="0"/>
          </a:p>
          <a:p>
            <a:endParaRPr lang="en-US" sz="1600" dirty="0"/>
          </a:p>
          <a:p>
            <a:endParaRPr lang="en-US" sz="1600"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US" sz="800" b="1" u="sng" dirty="0">
              <a:solidFill>
                <a:prstClr val="black"/>
              </a:solidFill>
              <a:latin typeface="Garamond" panose="02020404030301010803"/>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700" b="1" i="0" u="sng" strike="noStrike" kern="1200" cap="none" spc="0" normalizeH="0" baseline="0" noProof="0" dirty="0">
                <a:ln>
                  <a:noFill/>
                </a:ln>
                <a:solidFill>
                  <a:prstClr val="black"/>
                </a:solidFill>
                <a:effectLst/>
                <a:uLnTx/>
                <a:uFillTx/>
                <a:latin typeface="Garamond" panose="02020404030301010803"/>
                <a:ea typeface="+mn-ea"/>
                <a:cs typeface="+mn-cs"/>
              </a:rPr>
              <a:t>Data Caveats:</a:t>
            </a:r>
            <a:r>
              <a:rPr kumimoji="0" lang="en-US" sz="700" b="1" i="0" u="none" strike="noStrike" kern="1200" cap="none" spc="0" normalizeH="0" baseline="0" noProof="0" dirty="0">
                <a:ln>
                  <a:noFill/>
                </a:ln>
                <a:solidFill>
                  <a:prstClr val="black"/>
                </a:solidFill>
                <a:effectLst/>
                <a:uLnTx/>
                <a:uFillTx/>
                <a:latin typeface="Garamond" panose="02020404030301010803"/>
                <a:ea typeface="+mn-ea"/>
                <a:cs typeface="+mn-cs"/>
              </a:rPr>
              <a:t> </a:t>
            </a:r>
            <a:r>
              <a:rPr kumimoji="0" lang="en-US" sz="600" b="0" i="0" u="none" strike="noStrike" kern="1200" cap="none" spc="0" normalizeH="0" baseline="0" noProof="0" dirty="0">
                <a:ln>
                  <a:noFill/>
                </a:ln>
                <a:solidFill>
                  <a:prstClr val="black"/>
                </a:solidFill>
                <a:effectLst/>
                <a:uLnTx/>
                <a:uFillTx/>
                <a:latin typeface="Garamond" panose="02020404030301010803"/>
                <a:ea typeface="+mn-ea"/>
                <a:cs typeface="+mn-cs"/>
              </a:rPr>
              <a:t>Sentenced Release data (shown above) reflects female sentenced release events who 'expired their sentence' from Women’s Facility 1. Please note this excludes those who were admitted as 'parole violators', 'return from Eleanor Slater State                Forensic Hospital', 'return from Escape', and 'return from Out-of-State'. These excluded cases skew the effects of sentence reduction credits (such as good time) as offenders who leave on parole do not achieve the full benefit of good time and offenders who                       return to RIDOC to continue a sentence do not calculate an accurate time served. </a:t>
            </a:r>
            <a:endParaRPr kumimoji="0" lang="en-US" sz="1050" b="0" i="0" u="none" strike="noStrike" kern="1200" cap="none" spc="0" normalizeH="0" baseline="0" noProof="0" dirty="0">
              <a:ln>
                <a:noFill/>
              </a:ln>
              <a:solidFill>
                <a:prstClr val="black"/>
              </a:solidFill>
              <a:effectLst/>
              <a:uLnTx/>
              <a:uFillTx/>
              <a:latin typeface="Garamond" panose="02020404030301010803"/>
              <a:ea typeface="+mn-ea"/>
              <a:cs typeface="+mn-cs"/>
            </a:endParaRPr>
          </a:p>
          <a:p>
            <a:endParaRPr lang="en-US" sz="1600" dirty="0">
              <a:highlight>
                <a:srgbClr val="FFFF00"/>
              </a:highlight>
            </a:endParaRPr>
          </a:p>
        </p:txBody>
      </p:sp>
      <p:graphicFrame>
        <p:nvGraphicFramePr>
          <p:cNvPr id="7" name="Table 6">
            <a:extLst>
              <a:ext uri="{FF2B5EF4-FFF2-40B4-BE49-F238E27FC236}">
                <a16:creationId xmlns:a16="http://schemas.microsoft.com/office/drawing/2014/main" id="{B155FF3C-D5A1-4217-A802-B00EE0E91A59}"/>
              </a:ext>
            </a:extLst>
          </p:cNvPr>
          <p:cNvGraphicFramePr>
            <a:graphicFrameLocks noGrp="1"/>
          </p:cNvGraphicFramePr>
          <p:nvPr>
            <p:extLst>
              <p:ext uri="{D42A27DB-BD31-4B8C-83A1-F6EECF244321}">
                <p14:modId xmlns:p14="http://schemas.microsoft.com/office/powerpoint/2010/main" val="2963092710"/>
              </p:ext>
            </p:extLst>
          </p:nvPr>
        </p:nvGraphicFramePr>
        <p:xfrm>
          <a:off x="4574008" y="2571750"/>
          <a:ext cx="3958432" cy="1440156"/>
        </p:xfrm>
        <a:graphic>
          <a:graphicData uri="http://schemas.openxmlformats.org/drawingml/2006/table">
            <a:tbl>
              <a:tblPr/>
              <a:tblGrid>
                <a:gridCol w="1979216">
                  <a:extLst>
                    <a:ext uri="{9D8B030D-6E8A-4147-A177-3AD203B41FA5}">
                      <a16:colId xmlns:a16="http://schemas.microsoft.com/office/drawing/2014/main" val="594310530"/>
                    </a:ext>
                  </a:extLst>
                </a:gridCol>
                <a:gridCol w="1979216">
                  <a:extLst>
                    <a:ext uri="{9D8B030D-6E8A-4147-A177-3AD203B41FA5}">
                      <a16:colId xmlns:a16="http://schemas.microsoft.com/office/drawing/2014/main" val="3230766786"/>
                    </a:ext>
                  </a:extLst>
                </a:gridCol>
              </a:tblGrid>
              <a:tr h="240026">
                <a:tc>
                  <a:txBody>
                    <a:bodyPr/>
                    <a:lstStyle/>
                    <a:p>
                      <a:pPr algn="ctr" fontAlgn="b"/>
                      <a:r>
                        <a:rPr lang="en-US" sz="1100" b="1" i="0" u="none" strike="noStrike" dirty="0">
                          <a:solidFill>
                            <a:srgbClr val="000000"/>
                          </a:solidFill>
                          <a:effectLst/>
                          <a:latin typeface="Calibri" panose="020F0502020204030204" pitchFamily="34" charset="0"/>
                        </a:rPr>
                        <a:t>Total Sentence Length (in Days)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1" i="0" u="none" strike="noStrike" dirty="0">
                          <a:solidFill>
                            <a:srgbClr val="000000"/>
                          </a:solidFill>
                          <a:effectLst/>
                          <a:latin typeface="Calibri" panose="020F0502020204030204" pitchFamily="34" charset="0"/>
                        </a:rPr>
                        <a:t>Percentage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621530363"/>
                  </a:ext>
                </a:extLst>
              </a:tr>
              <a:tr h="240026">
                <a:tc>
                  <a:txBody>
                    <a:bodyPr/>
                    <a:lstStyle/>
                    <a:p>
                      <a:pPr algn="ctr" fontAlgn="b"/>
                      <a:r>
                        <a:rPr lang="en-US" sz="1100" b="0" i="0" u="none" strike="noStrike" dirty="0">
                          <a:solidFill>
                            <a:srgbClr val="000000"/>
                          </a:solidFill>
                          <a:effectLst/>
                          <a:latin typeface="Calibri" panose="020F0502020204030204" pitchFamily="34" charset="0"/>
                        </a:rPr>
                        <a:t>1 Month or Less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71351948"/>
                  </a:ext>
                </a:extLst>
              </a:tr>
              <a:tr h="240026">
                <a:tc>
                  <a:txBody>
                    <a:bodyPr/>
                    <a:lstStyle/>
                    <a:p>
                      <a:pPr algn="ctr" fontAlgn="b"/>
                      <a:r>
                        <a:rPr lang="en-US" sz="1100" b="0" i="0" u="none" strike="noStrike" dirty="0">
                          <a:solidFill>
                            <a:srgbClr val="000000"/>
                          </a:solidFill>
                          <a:effectLst/>
                          <a:latin typeface="Calibri" panose="020F0502020204030204" pitchFamily="34" charset="0"/>
                        </a:rPr>
                        <a:t>1 Month - 6 Months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126448978"/>
                  </a:ext>
                </a:extLst>
              </a:tr>
              <a:tr h="240026">
                <a:tc>
                  <a:txBody>
                    <a:bodyPr/>
                    <a:lstStyle/>
                    <a:p>
                      <a:pPr algn="ctr" fontAlgn="b"/>
                      <a:r>
                        <a:rPr lang="en-US" sz="1100" b="0" i="0" u="none" strike="noStrike" dirty="0">
                          <a:solidFill>
                            <a:srgbClr val="000000"/>
                          </a:solidFill>
                          <a:effectLst/>
                          <a:latin typeface="Calibri" panose="020F0502020204030204" pitchFamily="34" charset="0"/>
                        </a:rPr>
                        <a:t>6 Months - 1 Years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760443495"/>
                  </a:ext>
                </a:extLst>
              </a:tr>
              <a:tr h="240026">
                <a:tc>
                  <a:txBody>
                    <a:bodyPr/>
                    <a:lstStyle/>
                    <a:p>
                      <a:pPr algn="ctr" fontAlgn="b"/>
                      <a:r>
                        <a:rPr lang="en-US" sz="1100" b="0" i="0" u="none" strike="noStrike" dirty="0">
                          <a:solidFill>
                            <a:srgbClr val="000000"/>
                          </a:solidFill>
                          <a:effectLst/>
                          <a:latin typeface="Calibri" panose="020F0502020204030204" pitchFamily="34" charset="0"/>
                        </a:rPr>
                        <a:t>1 Years - 2 Years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547628408"/>
                  </a:ext>
                </a:extLst>
              </a:tr>
              <a:tr h="240026">
                <a:tc>
                  <a:txBody>
                    <a:bodyPr/>
                    <a:lstStyle/>
                    <a:p>
                      <a:pPr algn="ctr" fontAlgn="b"/>
                      <a:r>
                        <a:rPr lang="en-US" sz="1100" b="0" i="0" u="none" strike="noStrike" dirty="0">
                          <a:solidFill>
                            <a:srgbClr val="000000"/>
                          </a:solidFill>
                          <a:effectLst/>
                          <a:latin typeface="Calibri" panose="020F0502020204030204" pitchFamily="34" charset="0"/>
                        </a:rPr>
                        <a:t>2 Years or Greater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b"/>
                      <a:r>
                        <a:rPr lang="en-US" sz="1100" b="0" i="0" u="none" strike="noStrike" dirty="0">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09804358"/>
                  </a:ext>
                </a:extLst>
              </a:tr>
            </a:tbl>
          </a:graphicData>
        </a:graphic>
      </p:graphicFrame>
      <p:graphicFrame>
        <p:nvGraphicFramePr>
          <p:cNvPr id="8" name="Chart 7">
            <a:extLst>
              <a:ext uri="{FF2B5EF4-FFF2-40B4-BE49-F238E27FC236}">
                <a16:creationId xmlns:a16="http://schemas.microsoft.com/office/drawing/2014/main" id="{A27E8135-D3B0-4349-B9E8-39473AE01CA1}"/>
              </a:ext>
            </a:extLst>
          </p:cNvPr>
          <p:cNvGraphicFramePr>
            <a:graphicFrameLocks/>
          </p:cNvGraphicFramePr>
          <p:nvPr>
            <p:extLst>
              <p:ext uri="{D42A27DB-BD31-4B8C-83A1-F6EECF244321}">
                <p14:modId xmlns:p14="http://schemas.microsoft.com/office/powerpoint/2010/main" val="3084233890"/>
              </p:ext>
            </p:extLst>
          </p:nvPr>
        </p:nvGraphicFramePr>
        <p:xfrm>
          <a:off x="611560" y="2355726"/>
          <a:ext cx="3888432" cy="180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1291812"/>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Contents Slide Master">
  <a:themeElements>
    <a:clrScheme name="ALLPPT-COLOR-A18">
      <a:dk1>
        <a:sysClr val="windowText" lastClr="000000"/>
      </a:dk1>
      <a:lt1>
        <a:sysClr val="window" lastClr="FFFFFF"/>
      </a:lt1>
      <a:dk2>
        <a:srgbClr val="1F497D"/>
      </a:dk2>
      <a:lt2>
        <a:srgbClr val="EEECE1"/>
      </a:lt2>
      <a:accent1>
        <a:srgbClr val="984807"/>
      </a:accent1>
      <a:accent2>
        <a:srgbClr val="EFE0CA"/>
      </a:accent2>
      <a:accent3>
        <a:srgbClr val="984807"/>
      </a:accent3>
      <a:accent4>
        <a:srgbClr val="EFE0CA"/>
      </a:accent4>
      <a:accent5>
        <a:srgbClr val="984807"/>
      </a:accent5>
      <a:accent6>
        <a:srgbClr val="EFE0CA"/>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84807"/>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ection Break Slide Master">
  <a:themeElements>
    <a:clrScheme name="ALLPPT-COLOR-A18">
      <a:dk1>
        <a:sysClr val="windowText" lastClr="000000"/>
      </a:dk1>
      <a:lt1>
        <a:sysClr val="window" lastClr="FFFFFF"/>
      </a:lt1>
      <a:dk2>
        <a:srgbClr val="1F497D"/>
      </a:dk2>
      <a:lt2>
        <a:srgbClr val="EEECE1"/>
      </a:lt2>
      <a:accent1>
        <a:srgbClr val="984807"/>
      </a:accent1>
      <a:accent2>
        <a:srgbClr val="EFE0CA"/>
      </a:accent2>
      <a:accent3>
        <a:srgbClr val="984807"/>
      </a:accent3>
      <a:accent4>
        <a:srgbClr val="EFE0CA"/>
      </a:accent4>
      <a:accent5>
        <a:srgbClr val="984807"/>
      </a:accent5>
      <a:accent6>
        <a:srgbClr val="EFE0CA"/>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7554E8CEEC2541A130DE5E086D2009" ma:contentTypeVersion="" ma:contentTypeDescription="Create a new document." ma:contentTypeScope="" ma:versionID="db83dee96cdef0aa5d9b577a4ecc4f9d">
  <xsd:schema xmlns:xsd="http://www.w3.org/2001/XMLSchema" xmlns:xs="http://www.w3.org/2001/XMLSchema" xmlns:p="http://schemas.microsoft.com/office/2006/metadata/properties" targetNamespace="http://schemas.microsoft.com/office/2006/metadata/properties" ma:root="true" ma:fieldsID="8051ad49ee3a4811ed0efdd12919ad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254740-4D64-4B50-B623-0A9B9EFF5863}"/>
</file>

<file path=customXml/itemProps2.xml><?xml version="1.0" encoding="utf-8"?>
<ds:datastoreItem xmlns:ds="http://schemas.openxmlformats.org/officeDocument/2006/customXml" ds:itemID="{DC6872BE-C9CB-4E7E-AAE6-554C4A7BBDF2}"/>
</file>

<file path=customXml/itemProps3.xml><?xml version="1.0" encoding="utf-8"?>
<ds:datastoreItem xmlns:ds="http://schemas.openxmlformats.org/officeDocument/2006/customXml" ds:itemID="{38D73244-6453-4B69-BD37-62AEDDD28748}"/>
</file>

<file path=docProps/app.xml><?xml version="1.0" encoding="utf-8"?>
<Properties xmlns="http://schemas.openxmlformats.org/officeDocument/2006/extended-properties" xmlns:vt="http://schemas.openxmlformats.org/officeDocument/2006/docPropsVTypes">
  <TotalTime>13171</TotalTime>
  <Words>3024</Words>
  <Application>Microsoft Office PowerPoint</Application>
  <PresentationFormat>On-screen Show (16:9)</PresentationFormat>
  <Paragraphs>372</Paragraphs>
  <Slides>25</Slides>
  <Notes>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바탕</vt:lpstr>
      <vt:lpstr>맑은 고딕</vt:lpstr>
      <vt:lpstr>Arial</vt:lpstr>
      <vt:lpstr>Arial Unicode MS</vt:lpstr>
      <vt:lpstr>Arial,Sans-Serif</vt:lpstr>
      <vt:lpstr>Calibri</vt:lpstr>
      <vt:lpstr>Calibri Light</vt:lpstr>
      <vt:lpstr>Courier New</vt:lpstr>
      <vt:lpstr>Garamond</vt:lpstr>
      <vt:lpstr>Jokerman</vt:lpstr>
      <vt:lpstr>Wingdings</vt:lpstr>
      <vt:lpstr>Contents Slide Master</vt:lpstr>
      <vt:lpstr>Section Break Slide Master</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Transitional Services &amp;  Discharge Planning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pretty much having everything on your shoulder versus depending on an entire team                                                                                      -Asbanti</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Thomas H. OBrien</cp:lastModifiedBy>
  <cp:revision>980</cp:revision>
  <cp:lastPrinted>2023-11-07T20:05:03Z</cp:lastPrinted>
  <dcterms:created xsi:type="dcterms:W3CDTF">2016-12-05T23:26:54Z</dcterms:created>
  <dcterms:modified xsi:type="dcterms:W3CDTF">2023-11-07T20:25:56Z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0x0101002A7554E8CEEC2541A130DE5E086D2009</vt:lpwstr>
  </property>
</Properties>
</file>