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63" r:id="rId2"/>
    <p:sldId id="258" r:id="rId3"/>
    <p:sldId id="259" r:id="rId4"/>
    <p:sldId id="260" r:id="rId5"/>
    <p:sldId id="257" r:id="rId6"/>
    <p:sldId id="261" r:id="rId7"/>
    <p:sldId id="264" r:id="rId8"/>
    <p:sldId id="266" r:id="rId9"/>
    <p:sldId id="269" r:id="rId10"/>
    <p:sldId id="270" r:id="rId11"/>
    <p:sldId id="271" r:id="rId12"/>
    <p:sldId id="272" r:id="rId13"/>
    <p:sldId id="268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997"/>
  </p:normalViewPr>
  <p:slideViewPr>
    <p:cSldViewPr snapToGrid="0" snapToObjects="1">
      <p:cViewPr varScale="1">
        <p:scale>
          <a:sx n="77" d="100"/>
          <a:sy n="77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0DEBA-1226-BF4E-8E7E-E4E582DD0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80217-208C-AE4B-BA30-213F660C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4873-8615-934B-8A5E-55CA1E39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5D934-7692-954C-BA82-F398CD75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E4F72-3AB9-384F-9E93-A5C38063B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FAE1D2-D5A8-CF4C-95A4-5467A62AF8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494" y="5732585"/>
            <a:ext cx="388033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5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DAF22-6701-D64E-843A-54037B93B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64F80-F413-7F4B-A08F-EE6F88998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176AF-24C0-984B-96BD-FFABDCCB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C5124-C7A7-6E49-8282-3DBC66D8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7966D-B7E3-FA4E-B451-AA59130C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14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2B405C-B163-3C4F-8470-350BBD321F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3EEEB-2E3F-9D4B-8664-C9C040A2E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F3845-9AC6-C44F-A91C-00EE3CB4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36F0-E110-BE4D-8E4B-F46629C3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0CD45-BA5C-834D-8964-1B29F1AF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75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83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5E3D-D738-0341-B084-F6A7C3C2C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2C0C5-A9ED-E74A-8E9E-3DC43BC60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B98C8-D03B-3748-8AFD-D36800ECA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9C430-BDAA-6743-9706-809757D5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309EF-5345-AA47-8881-CE4116687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10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C20BB-FA44-EC47-BE8B-6E3C1D75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6B071-4B18-A148-B5B6-89B431C85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A9609-D52A-7842-BDB9-9CD4BB599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9920F-366E-0140-8E0B-49D0F97A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AB2C2-A6DD-8D46-8451-165C224D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94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6338-AD0D-874C-BE14-46B9FEC2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6C42A-B7EC-6D41-8941-F828051CD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32B65-087D-6741-9396-6AF2F5E92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121B2-3AE8-DE4D-BCB7-F942E86E8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6D25D-53EE-5448-96AD-0CA68312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452AD6-0DFF-A048-91F7-9EBCF98F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28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5849-A416-3F4C-88AD-3751887A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6A586-69AE-6442-A4EE-4899603AA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2B6D1-E04D-F14D-AFC0-ECC844C63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F1DAA1-67D9-3649-8C3B-BAC819140C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1A985E-6B04-C242-BA85-D3B99BA447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84FF07-021E-214A-8F9B-D8031475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F5A6-1B2E-F044-848A-B6B0FA11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B88ABB-34BF-6547-BFA5-D27293EB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98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2868E-71C3-1D4C-B625-56A7A9EEA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05943-6F18-1A4D-8FCF-D1C900CC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12584-0DFA-6649-97EE-4223FE3B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40D08-184B-A042-B3B1-252B37A2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4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51C391-5CC6-CF4B-A9F2-DCEEF255E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447FF-E49C-5F45-B7E0-8856EA6E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EF64E-5681-9D42-AFEC-D1DF2D647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27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DB0B3-8202-2C44-95F5-CF89A0E0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4E727-2E18-8146-9BFE-8434A5B43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83DB7-8F91-384F-9E4E-3EB37157F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C4D67-C1D1-A54A-A22B-467AC5E07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A1270-CD45-7B4B-B17B-4628B216F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61055-6670-1946-B3CC-DFDBF654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08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0311-CFDD-B941-B9DC-6ADB53B29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594BA-EE3F-E746-B577-A9B11AB8C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2F36A-BFA7-0244-88E8-B123CE74A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EC77E-4CF7-1246-8C18-7EB790018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BEED5-12CB-C247-846D-5CDAE45E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5B40D-32B8-5249-B793-F7A37F261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926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29174B-8890-7C4B-AF85-74B33C6B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30FCA-F52B-3042-8B64-4024CE9E7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C20CF-DC23-6F47-A549-FF77CEDA4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B1D17-9141-F44C-AB7D-6322B8917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5CB3D-D025-6045-8E1A-8CD739DDD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74A81-45F6-EC41-ACB8-183DC7425C1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13775" y="5943599"/>
            <a:ext cx="3892688" cy="622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E61BE3-44C6-BF40-9E8C-9FFE2F382F5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2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05795-AB40-2C47-9CD9-26629E61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5" y="17043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Reefs to Protect Beaches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39A01-E2F0-B348-A1B1-C3EBF5CBAE8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158775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C7A9-6CD2-6A41-B536-DFEDA1AFE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Similar reef structures can be designed for high energy environments such as the RI South coast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FFD5A2-F5FE-C042-A447-36AA5A613977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75" y="1517715"/>
            <a:ext cx="8116479" cy="44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64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8CE3E-B475-FC40-9556-52BFDC79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Within months debris from the Jamestown Bridge was beginning to foul and was populated with fish</a:t>
            </a:r>
          </a:p>
        </p:txBody>
      </p:sp>
      <p:pic>
        <p:nvPicPr>
          <p:cNvPr id="4" name="Picture 5" descr="flounder 1">
            <a:extLst>
              <a:ext uri="{FF2B5EF4-FFF2-40B4-BE49-F238E27FC236}">
                <a16:creationId xmlns:a16="http://schemas.microsoft.com/office/drawing/2014/main" id="{ED2EBA3A-B41F-BB4E-8B81-BEB8AA57CC1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95623"/>
            <a:ext cx="5143489" cy="3424237"/>
          </a:xfrm>
        </p:spPr>
      </p:pic>
      <p:pic>
        <p:nvPicPr>
          <p:cNvPr id="5" name="Picture 5" descr="black sea bass">
            <a:extLst>
              <a:ext uri="{FF2B5EF4-FFF2-40B4-BE49-F238E27FC236}">
                <a16:creationId xmlns:a16="http://schemas.microsoft.com/office/drawing/2014/main" id="{48810B38-F7E7-804C-801B-4753A53A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2496" y="1895623"/>
            <a:ext cx="5101304" cy="3392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991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AF79A-D52F-5043-9D48-E935683E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Ecological benefits help all fishing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C88DF-664D-9146-87AB-AB9AF97311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Because Artificial Reefs offer such a great increase in biological carrying capacity they enhance all fisheries in the area, including commercial fisheries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40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31D81-10FD-AD40-A879-11E550DD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collaborative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C43B4-514C-F04E-A4B4-82B472B077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Support from local communities</a:t>
            </a:r>
          </a:p>
          <a:p>
            <a:r>
              <a:rPr lang="en-US" dirty="0"/>
              <a:t>Collaboration with recreational fishing groups and commercial fishing groups</a:t>
            </a:r>
          </a:p>
          <a:p>
            <a:r>
              <a:rPr lang="en-US" dirty="0"/>
              <a:t>Federal agencies with mission to protect coastal communities are likely to support</a:t>
            </a:r>
          </a:p>
          <a:p>
            <a:r>
              <a:rPr lang="en-US" dirty="0"/>
              <a:t>Initial funding from multiple sources</a:t>
            </a:r>
          </a:p>
        </p:txBody>
      </p:sp>
    </p:spTree>
    <p:extLst>
      <p:ext uri="{BB962C8B-B14F-4D97-AF65-F5344CB8AC3E}">
        <p14:creationId xmlns:p14="http://schemas.microsoft.com/office/powerpoint/2010/main" val="3830624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C315-53D6-8C44-8B31-9CADE08C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Nature Conservancy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2CBD8-94B6-D141-AC7E-0C6B3C4F1E2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RISAA has partnered with TNC on projects in RI</a:t>
            </a:r>
          </a:p>
          <a:p>
            <a:r>
              <a:rPr lang="en-US" dirty="0"/>
              <a:t>TNC has experience here and around the world </a:t>
            </a:r>
          </a:p>
          <a:p>
            <a:r>
              <a:rPr lang="en-US" dirty="0"/>
              <a:t>TNC has installed AR projects to improve habitat in RI</a:t>
            </a:r>
          </a:p>
          <a:p>
            <a:r>
              <a:rPr lang="en-US" dirty="0"/>
              <a:t>TNC has completed projects to reduce erosion in RI</a:t>
            </a:r>
          </a:p>
          <a:p>
            <a:r>
              <a:rPr lang="en-US" dirty="0"/>
              <a:t>John </a:t>
            </a:r>
            <a:r>
              <a:rPr lang="en-US" dirty="0" err="1"/>
              <a:t>Torgan</a:t>
            </a:r>
            <a:r>
              <a:rPr lang="en-US" dirty="0"/>
              <a:t>, State Director for TNC will give more details</a:t>
            </a:r>
          </a:p>
        </p:txBody>
      </p:sp>
    </p:spTree>
    <p:extLst>
      <p:ext uri="{BB962C8B-B14F-4D97-AF65-F5344CB8AC3E}">
        <p14:creationId xmlns:p14="http://schemas.microsoft.com/office/powerpoint/2010/main" val="27534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F0F9E-4ACF-C04C-A8A2-8BBD5EC5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is experiencing sea level rise and shore erosion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97D99-0B16-1744-AAB0-A217C8568F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South Kingstown infrastructure in danger</a:t>
            </a:r>
          </a:p>
          <a:p>
            <a:r>
              <a:rPr lang="en-US" dirty="0"/>
              <a:t>Newport water supply at risk</a:t>
            </a:r>
          </a:p>
          <a:p>
            <a:r>
              <a:rPr lang="en-US" dirty="0"/>
              <a:t>Charlestown </a:t>
            </a:r>
            <a:r>
              <a:rPr lang="en-US" dirty="0" err="1"/>
              <a:t>Breachway</a:t>
            </a:r>
            <a:r>
              <a:rPr lang="en-US" dirty="0"/>
              <a:t> compromised in winter 2023 – 24</a:t>
            </a:r>
          </a:p>
          <a:p>
            <a:r>
              <a:rPr lang="en-US" dirty="0" err="1"/>
              <a:t>Matunuck</a:t>
            </a:r>
            <a:r>
              <a:rPr lang="en-US" dirty="0"/>
              <a:t> Beach Rd and Ocean Mist threatened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E8C7-3FFF-D54C-9398-52A45B915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365125"/>
            <a:ext cx="10779369" cy="1325563"/>
          </a:xfrm>
        </p:spPr>
        <p:txBody>
          <a:bodyPr/>
          <a:lstStyle/>
          <a:p>
            <a:r>
              <a:rPr lang="en-US" dirty="0"/>
              <a:t>300 feet of beach lost in </a:t>
            </a:r>
            <a:r>
              <a:rPr lang="en-US" dirty="0" err="1"/>
              <a:t>Matunuck</a:t>
            </a:r>
            <a:r>
              <a:rPr lang="en-US" dirty="0"/>
              <a:t> since 1939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A428FC-E3A0-464B-B5F7-E6D1BF1C2ED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7276" t="9615" r="5707" b="7192"/>
          <a:stretch/>
        </p:blipFill>
        <p:spPr>
          <a:xfrm>
            <a:off x="1190042" y="2102529"/>
            <a:ext cx="4694943" cy="32783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6D330C-0461-3643-AB7E-60E213D5C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91" t="12414" r="24018" b="20330"/>
          <a:stretch/>
        </p:blipFill>
        <p:spPr>
          <a:xfrm>
            <a:off x="6409889" y="2102530"/>
            <a:ext cx="4176049" cy="32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1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B5B4-3006-A44D-B839-DF9F1A32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Newport drinking water supply in danger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930621-8316-1B48-8BB2-F9714B009A3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052234" y="2214694"/>
            <a:ext cx="6087532" cy="3424237"/>
          </a:xfrm>
        </p:spPr>
      </p:pic>
    </p:spTree>
    <p:extLst>
      <p:ext uri="{BB962C8B-B14F-4D97-AF65-F5344CB8AC3E}">
        <p14:creationId xmlns:p14="http://schemas.microsoft.com/office/powerpoint/2010/main" val="87950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96A26-C29B-8244-A92D-07867FC4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Charlestown </a:t>
            </a:r>
            <a:r>
              <a:rPr lang="en-US" dirty="0" err="1"/>
              <a:t>Breachway</a:t>
            </a:r>
            <a:r>
              <a:rPr lang="en-US" dirty="0"/>
              <a:t> Damaged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951891-7746-CA4A-B4C2-E9EADA1E7DA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3834" y="2403545"/>
            <a:ext cx="5751797" cy="32353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6B737-A1D4-1C4E-A2A9-6F6596A88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3" t="10395" r="5008" b="6539"/>
          <a:stretch/>
        </p:blipFill>
        <p:spPr>
          <a:xfrm>
            <a:off x="6825461" y="2403545"/>
            <a:ext cx="5014848" cy="32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5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BC851-1927-B648-8538-2D1361E0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help from reefs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6F559-2995-4140-B394-1456A6B6E7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68508"/>
            <a:ext cx="10363826" cy="3424107"/>
          </a:xfrm>
        </p:spPr>
        <p:txBody>
          <a:bodyPr/>
          <a:lstStyle/>
          <a:p>
            <a:r>
              <a:rPr lang="en-US" dirty="0"/>
              <a:t>URI ocean engineering professors have great expertise</a:t>
            </a:r>
          </a:p>
          <a:p>
            <a:r>
              <a:rPr lang="en-US" dirty="0"/>
              <a:t>Dr. Stephan Grilli, Dr. Annette Grilli, Dr. Che-Wei Chang</a:t>
            </a:r>
          </a:p>
          <a:p>
            <a:r>
              <a:rPr lang="en-US" dirty="0"/>
              <a:t>Modeling shows that with properly designed reefs erosion greatly reduced</a:t>
            </a:r>
          </a:p>
          <a:p>
            <a:r>
              <a:rPr lang="en-US" dirty="0"/>
              <a:t>Actual reefs have proven effective in many areas worldwide</a:t>
            </a:r>
          </a:p>
          <a:p>
            <a:r>
              <a:rPr lang="en-US" dirty="0"/>
              <a:t>Kelp adds to the protection and improves ecology</a:t>
            </a:r>
          </a:p>
        </p:txBody>
      </p:sp>
    </p:spTree>
    <p:extLst>
      <p:ext uri="{BB962C8B-B14F-4D97-AF65-F5344CB8AC3E}">
        <p14:creationId xmlns:p14="http://schemas.microsoft.com/office/powerpoint/2010/main" val="362144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9C0FF-8D65-2F48-807A-4025C9F82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Reefs are Proven to Protect Beaches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45503-1B7C-F242-8801-1F596878158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United States Geological Survey (USGS) states that coral reefs prevent over $1.8 Billon in property damage every year in the US. </a:t>
            </a:r>
          </a:p>
          <a:p>
            <a:r>
              <a:rPr lang="en-US" dirty="0"/>
              <a:t>Port of Rotterdam reefs protect shore &amp; create habitat</a:t>
            </a:r>
          </a:p>
          <a:p>
            <a:r>
              <a:rPr lang="en-US" dirty="0"/>
              <a:t>Florida states that artificial barrier reefs protect from sea level rise</a:t>
            </a:r>
          </a:p>
          <a:p>
            <a:r>
              <a:rPr lang="en-US" dirty="0"/>
              <a:t>Stratford Point living shoreline with reefs in CT</a:t>
            </a:r>
          </a:p>
          <a:p>
            <a:r>
              <a:rPr lang="en-US" dirty="0"/>
              <a:t>TNC Crescent beach project, RI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0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8233F-9A86-0141-BF2D-1E136DFEB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RISAA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45F4A-ED5C-C249-9634-6734F21E787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Representing over 7500 saltwater anglers we have many members who are losing access to shore fishing from erosion</a:t>
            </a:r>
          </a:p>
          <a:p>
            <a:r>
              <a:rPr lang="en-US" dirty="0"/>
              <a:t>New reef structures will provide habitat for fish</a:t>
            </a:r>
          </a:p>
          <a:p>
            <a:r>
              <a:rPr lang="en-US" dirty="0"/>
              <a:t>Re-establishing kelp along the RI south shore provides shelter</a:t>
            </a:r>
          </a:p>
          <a:p>
            <a:r>
              <a:rPr lang="en-US" dirty="0"/>
              <a:t>New reefs would allow fishing close to port</a:t>
            </a:r>
          </a:p>
          <a:p>
            <a:r>
              <a:rPr lang="en-US" dirty="0"/>
              <a:t>Enhanced opportunities for snorkeling and diving</a:t>
            </a:r>
          </a:p>
        </p:txBody>
      </p:sp>
    </p:spTree>
    <p:extLst>
      <p:ext uri="{BB962C8B-B14F-4D97-AF65-F5344CB8AC3E}">
        <p14:creationId xmlns:p14="http://schemas.microsoft.com/office/powerpoint/2010/main" val="61369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55197-02FB-DA4D-BEDA-9038AAC02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Hard structure such as a reef becomes fouled with organisms and offers shelter for juvenile and adult fish and invertebrates</a:t>
            </a:r>
          </a:p>
        </p:txBody>
      </p:sp>
      <p:pic>
        <p:nvPicPr>
          <p:cNvPr id="4" name="Picture 4" descr="reef ball1">
            <a:extLst>
              <a:ext uri="{FF2B5EF4-FFF2-40B4-BE49-F238E27FC236}">
                <a16:creationId xmlns:a16="http://schemas.microsoft.com/office/drawing/2014/main" id="{0CB518C4-F75B-F644-84B2-E5CB340C5868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70" y="2366963"/>
            <a:ext cx="5118859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486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549B0ABFBB254B81555708C4452356" ma:contentTypeVersion="" ma:contentTypeDescription="Create a new document." ma:contentTypeScope="" ma:versionID="3bb969ea9a41a04b7837d6db6486095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51ad49ee3a4811ed0efdd12919ad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5B0604-CCE7-4CE9-AA34-7FEE0E373E38}"/>
</file>

<file path=customXml/itemProps2.xml><?xml version="1.0" encoding="utf-8"?>
<ds:datastoreItem xmlns:ds="http://schemas.openxmlformats.org/officeDocument/2006/customXml" ds:itemID="{F52E6B4C-76B3-4908-BA61-9F5103220FD4}"/>
</file>

<file path=customXml/itemProps3.xml><?xml version="1.0" encoding="utf-8"?>
<ds:datastoreItem xmlns:ds="http://schemas.openxmlformats.org/officeDocument/2006/customXml" ds:itemID="{03A72787-2A94-4DEE-8382-6F4968A21F7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4549</TotalTime>
  <Words>393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Reefs to Protect Beaches</vt:lpstr>
      <vt:lpstr>RI is experiencing sea level rise and shore erosion</vt:lpstr>
      <vt:lpstr>300 feet of beach lost in Matunuck since 1939</vt:lpstr>
      <vt:lpstr>Newport drinking water supply in danger</vt:lpstr>
      <vt:lpstr>Charlestown Breachway Damaged</vt:lpstr>
      <vt:lpstr>Potential help from reefs</vt:lpstr>
      <vt:lpstr>Reefs are Proven to Protect Beaches</vt:lpstr>
      <vt:lpstr>Why is RISAA Involved?</vt:lpstr>
      <vt:lpstr>Hard structure such as a reef becomes fouled with organisms and offers shelter for juvenile and adult fish and invertebrates</vt:lpstr>
      <vt:lpstr>Similar reef structures can be designed for high energy environments such as the RI South coast</vt:lpstr>
      <vt:lpstr>Within months debris from the Jamestown Bridge was beginning to foul and was populated with fish</vt:lpstr>
      <vt:lpstr>Ecological benefits help all fishing</vt:lpstr>
      <vt:lpstr>Opportunities for collaborative project</vt:lpstr>
      <vt:lpstr>The Nature Conservancy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Reefs to Protect Beaches</dc:title>
  <dc:subject/>
  <dc:creator>Microsoft Office User</dc:creator>
  <cp:keywords/>
  <dc:description/>
  <cp:lastModifiedBy>Tara Lombardi</cp:lastModifiedBy>
  <cp:revision>19</cp:revision>
  <dcterms:created xsi:type="dcterms:W3CDTF">2025-01-12T16:29:40Z</dcterms:created>
  <dcterms:modified xsi:type="dcterms:W3CDTF">2025-02-28T18:29:44Z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0x01010003549B0ABFBB254B81555708C4452356</vt:lpwstr>
  </property>
</Properties>
</file>