
<file path=[Content_Types].xml><?xml version="1.0" encoding="utf-8"?>
<Types xmlns="http://schemas.openxmlformats.org/package/2006/content-types">
  <Default Extension="3GP" ContentType="video/3gpp"/>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40"/>
  </p:notesMasterIdLst>
  <p:handoutMasterIdLst>
    <p:handoutMasterId r:id="rId41"/>
  </p:handoutMasterIdLst>
  <p:sldIdLst>
    <p:sldId id="289" r:id="rId5"/>
    <p:sldId id="288" r:id="rId6"/>
    <p:sldId id="276" r:id="rId7"/>
    <p:sldId id="261" r:id="rId8"/>
    <p:sldId id="290" r:id="rId9"/>
    <p:sldId id="291" r:id="rId10"/>
    <p:sldId id="283" r:id="rId11"/>
    <p:sldId id="305" r:id="rId12"/>
    <p:sldId id="257" r:id="rId13"/>
    <p:sldId id="264" r:id="rId14"/>
    <p:sldId id="265" r:id="rId15"/>
    <p:sldId id="310" r:id="rId16"/>
    <p:sldId id="263" r:id="rId17"/>
    <p:sldId id="313" r:id="rId18"/>
    <p:sldId id="314" r:id="rId19"/>
    <p:sldId id="307" r:id="rId20"/>
    <p:sldId id="308" r:id="rId21"/>
    <p:sldId id="309" r:id="rId22"/>
    <p:sldId id="293" r:id="rId23"/>
    <p:sldId id="311" r:id="rId24"/>
    <p:sldId id="295" r:id="rId25"/>
    <p:sldId id="296" r:id="rId26"/>
    <p:sldId id="294" r:id="rId27"/>
    <p:sldId id="297" r:id="rId28"/>
    <p:sldId id="298" r:id="rId29"/>
    <p:sldId id="299" r:id="rId30"/>
    <p:sldId id="303" r:id="rId31"/>
    <p:sldId id="312" r:id="rId32"/>
    <p:sldId id="304" r:id="rId33"/>
    <p:sldId id="300" r:id="rId34"/>
    <p:sldId id="301" r:id="rId35"/>
    <p:sldId id="315" r:id="rId36"/>
    <p:sldId id="302" r:id="rId37"/>
    <p:sldId id="266" r:id="rId38"/>
    <p:sldId id="26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07" autoAdjust="0"/>
    <p:restoredTop sz="94694" autoAdjust="0"/>
  </p:normalViewPr>
  <p:slideViewPr>
    <p:cSldViewPr snapToGrid="0">
      <p:cViewPr varScale="1">
        <p:scale>
          <a:sx n="113" d="100"/>
          <a:sy n="113" d="100"/>
        </p:scale>
        <p:origin x="216" y="10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2/10/25</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16356-3B28-4AAF-8099-7941810E2475}" type="datetimeFigureOut">
              <a:rPr lang="en-US" smtClean="0"/>
              <a:t>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DA344-5FA2-43F7-9D95-CA56C82B080A}" type="slidenum">
              <a:rPr lang="en-US" smtClean="0"/>
              <a:t>‹#›</a:t>
            </a:fld>
            <a:endParaRPr lang="en-US"/>
          </a:p>
        </p:txBody>
      </p:sp>
    </p:spTree>
    <p:extLst>
      <p:ext uri="{BB962C8B-B14F-4D97-AF65-F5344CB8AC3E}">
        <p14:creationId xmlns:p14="http://schemas.microsoft.com/office/powerpoint/2010/main" val="125576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a:t>
            </a:fld>
            <a:endParaRPr lang="en-US"/>
          </a:p>
        </p:txBody>
      </p:sp>
    </p:spTree>
    <p:extLst>
      <p:ext uri="{BB962C8B-B14F-4D97-AF65-F5344CB8AC3E}">
        <p14:creationId xmlns:p14="http://schemas.microsoft.com/office/powerpoint/2010/main" val="695444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13</a:t>
            </a:fld>
            <a:endParaRPr lang="en-US"/>
          </a:p>
        </p:txBody>
      </p:sp>
    </p:spTree>
    <p:extLst>
      <p:ext uri="{BB962C8B-B14F-4D97-AF65-F5344CB8AC3E}">
        <p14:creationId xmlns:p14="http://schemas.microsoft.com/office/powerpoint/2010/main" val="206508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4A42A-7CB6-C91E-44C4-52EF13915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B522C-F399-2159-03DA-4803406DB5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6E4492-B215-1A50-B562-454F32DD2F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75D4F4-FA75-8C32-BFB8-EB6EA67FA999}"/>
              </a:ext>
            </a:extLst>
          </p:cNvPr>
          <p:cNvSpPr>
            <a:spLocks noGrp="1"/>
          </p:cNvSpPr>
          <p:nvPr>
            <p:ph type="sldNum" sz="quarter" idx="5"/>
          </p:nvPr>
        </p:nvSpPr>
        <p:spPr/>
        <p:txBody>
          <a:bodyPr/>
          <a:lstStyle/>
          <a:p>
            <a:fld id="{CC5DA344-5FA2-43F7-9D95-CA56C82B080A}" type="slidenum">
              <a:rPr lang="en-US" smtClean="0"/>
              <a:t>14</a:t>
            </a:fld>
            <a:endParaRPr lang="en-US"/>
          </a:p>
        </p:txBody>
      </p:sp>
    </p:spTree>
    <p:extLst>
      <p:ext uri="{BB962C8B-B14F-4D97-AF65-F5344CB8AC3E}">
        <p14:creationId xmlns:p14="http://schemas.microsoft.com/office/powerpoint/2010/main" val="1757027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5F403-610A-2283-B1CD-38C6F32B89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220CF-04CB-BD3F-A0F3-167CC5CA5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E00E4-7C9A-DEEE-D7C3-43859A463C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34AE72-1F1F-E273-41BE-B105565DD250}"/>
              </a:ext>
            </a:extLst>
          </p:cNvPr>
          <p:cNvSpPr>
            <a:spLocks noGrp="1"/>
          </p:cNvSpPr>
          <p:nvPr>
            <p:ph type="sldNum" sz="quarter" idx="5"/>
          </p:nvPr>
        </p:nvSpPr>
        <p:spPr/>
        <p:txBody>
          <a:bodyPr/>
          <a:lstStyle/>
          <a:p>
            <a:fld id="{CC5DA344-5FA2-43F7-9D95-CA56C82B080A}" type="slidenum">
              <a:rPr lang="en-US" smtClean="0"/>
              <a:t>15</a:t>
            </a:fld>
            <a:endParaRPr lang="en-US"/>
          </a:p>
        </p:txBody>
      </p:sp>
    </p:spTree>
    <p:extLst>
      <p:ext uri="{BB962C8B-B14F-4D97-AF65-F5344CB8AC3E}">
        <p14:creationId xmlns:p14="http://schemas.microsoft.com/office/powerpoint/2010/main" val="1651632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24</a:t>
            </a:fld>
            <a:endParaRPr lang="en-US"/>
          </a:p>
        </p:txBody>
      </p:sp>
    </p:spTree>
    <p:extLst>
      <p:ext uri="{BB962C8B-B14F-4D97-AF65-F5344CB8AC3E}">
        <p14:creationId xmlns:p14="http://schemas.microsoft.com/office/powerpoint/2010/main" val="4248774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34</a:t>
            </a:fld>
            <a:endParaRPr lang="en-US"/>
          </a:p>
        </p:txBody>
      </p:sp>
    </p:spTree>
    <p:extLst>
      <p:ext uri="{BB962C8B-B14F-4D97-AF65-F5344CB8AC3E}">
        <p14:creationId xmlns:p14="http://schemas.microsoft.com/office/powerpoint/2010/main" val="2729973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35</a:t>
            </a:fld>
            <a:endParaRPr lang="en-US"/>
          </a:p>
        </p:txBody>
      </p:sp>
    </p:spTree>
    <p:extLst>
      <p:ext uri="{BB962C8B-B14F-4D97-AF65-F5344CB8AC3E}">
        <p14:creationId xmlns:p14="http://schemas.microsoft.com/office/powerpoint/2010/main" val="297441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2</a:t>
            </a:fld>
            <a:endParaRPr lang="en-US"/>
          </a:p>
        </p:txBody>
      </p:sp>
    </p:spTree>
    <p:extLst>
      <p:ext uri="{BB962C8B-B14F-4D97-AF65-F5344CB8AC3E}">
        <p14:creationId xmlns:p14="http://schemas.microsoft.com/office/powerpoint/2010/main" val="3727634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3</a:t>
            </a:fld>
            <a:endParaRPr lang="en-US"/>
          </a:p>
        </p:txBody>
      </p:sp>
    </p:spTree>
    <p:extLst>
      <p:ext uri="{BB962C8B-B14F-4D97-AF65-F5344CB8AC3E}">
        <p14:creationId xmlns:p14="http://schemas.microsoft.com/office/powerpoint/2010/main" val="123304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4</a:t>
            </a:fld>
            <a:endParaRPr lang="en-US"/>
          </a:p>
        </p:txBody>
      </p:sp>
    </p:spTree>
    <p:extLst>
      <p:ext uri="{BB962C8B-B14F-4D97-AF65-F5344CB8AC3E}">
        <p14:creationId xmlns:p14="http://schemas.microsoft.com/office/powerpoint/2010/main" val="398844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7</a:t>
            </a:fld>
            <a:endParaRPr lang="en-US"/>
          </a:p>
        </p:txBody>
      </p:sp>
    </p:spTree>
    <p:extLst>
      <p:ext uri="{BB962C8B-B14F-4D97-AF65-F5344CB8AC3E}">
        <p14:creationId xmlns:p14="http://schemas.microsoft.com/office/powerpoint/2010/main" val="46585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9</a:t>
            </a:fld>
            <a:endParaRPr lang="en-US"/>
          </a:p>
        </p:txBody>
      </p:sp>
    </p:spTree>
    <p:extLst>
      <p:ext uri="{BB962C8B-B14F-4D97-AF65-F5344CB8AC3E}">
        <p14:creationId xmlns:p14="http://schemas.microsoft.com/office/powerpoint/2010/main" val="744047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10</a:t>
            </a:fld>
            <a:endParaRPr lang="en-US"/>
          </a:p>
        </p:txBody>
      </p:sp>
    </p:spTree>
    <p:extLst>
      <p:ext uri="{BB962C8B-B14F-4D97-AF65-F5344CB8AC3E}">
        <p14:creationId xmlns:p14="http://schemas.microsoft.com/office/powerpoint/2010/main" val="1495799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11</a:t>
            </a:fld>
            <a:endParaRPr lang="en-US"/>
          </a:p>
        </p:txBody>
      </p:sp>
    </p:spTree>
    <p:extLst>
      <p:ext uri="{BB962C8B-B14F-4D97-AF65-F5344CB8AC3E}">
        <p14:creationId xmlns:p14="http://schemas.microsoft.com/office/powerpoint/2010/main" val="1588769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034FE-20D7-588B-C5CB-7E602F237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55DDE-7781-AD07-231F-D59C9CFB5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EC408-9186-71CF-94B3-FA39D5ECB1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C1B283-587B-3CE5-81BF-9ABC0C914AA0}"/>
              </a:ext>
            </a:extLst>
          </p:cNvPr>
          <p:cNvSpPr>
            <a:spLocks noGrp="1"/>
          </p:cNvSpPr>
          <p:nvPr>
            <p:ph type="sldNum" sz="quarter" idx="5"/>
          </p:nvPr>
        </p:nvSpPr>
        <p:spPr/>
        <p:txBody>
          <a:bodyPr/>
          <a:lstStyle/>
          <a:p>
            <a:fld id="{CC5DA344-5FA2-43F7-9D95-CA56C82B080A}" type="slidenum">
              <a:rPr lang="en-US" smtClean="0"/>
              <a:t>12</a:t>
            </a:fld>
            <a:endParaRPr lang="en-US"/>
          </a:p>
        </p:txBody>
      </p:sp>
    </p:spTree>
    <p:extLst>
      <p:ext uri="{BB962C8B-B14F-4D97-AF65-F5344CB8AC3E}">
        <p14:creationId xmlns:p14="http://schemas.microsoft.com/office/powerpoint/2010/main" val="3194428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411565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61895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7221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4AAEB19-4B49-2801-9B15-7682CDF04C04}"/>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23C3EC-28B3-4644-8BE5-3288734B463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857468" y="486137"/>
            <a:ext cx="5427584" cy="3599727"/>
          </a:xfrm>
        </p:spPr>
        <p:txBody>
          <a:bodyPr anchor="b" anchorCtr="0">
            <a:noAutofit/>
          </a:bodyPr>
          <a:lstStyle>
            <a:lvl1pPr algn="l">
              <a:defRPr sz="4400" cap="all" baseline="0">
                <a:solidFill>
                  <a:schemeClr val="accent1"/>
                </a:solidFill>
              </a:defRPr>
            </a:lvl1pPr>
          </a:lstStyle>
          <a:p>
            <a:r>
              <a:rPr lang="en-US" dirty="0"/>
              <a:t>Click to add title</a:t>
            </a:r>
          </a:p>
        </p:txBody>
      </p:sp>
      <p:sp>
        <p:nvSpPr>
          <p:cNvPr id="13" name="Picture Placeholder 12">
            <a:extLst>
              <a:ext uri="{FF2B5EF4-FFF2-40B4-BE49-F238E27FC236}">
                <a16:creationId xmlns:a16="http://schemas.microsoft.com/office/drawing/2014/main" id="{B64FCBF4-90E6-FFAA-143D-3A01CE52569B}"/>
              </a:ext>
            </a:extLst>
          </p:cNvPr>
          <p:cNvSpPr>
            <a:spLocks noGrp="1"/>
          </p:cNvSpPr>
          <p:nvPr>
            <p:ph type="pic" sz="quarter" idx="10"/>
          </p:nvPr>
        </p:nvSpPr>
        <p:spPr>
          <a:xfrm>
            <a:off x="5624774" y="-6713"/>
            <a:ext cx="6578801" cy="6894576"/>
          </a:xfrm>
          <a:custGeom>
            <a:avLst/>
            <a:gdLst>
              <a:gd name="connsiteX0" fmla="*/ 0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0 w 6613525"/>
              <a:gd name="connsiteY4" fmla="*/ 0 h 6858000"/>
              <a:gd name="connsiteX0" fmla="*/ 1875099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1875099 w 6613525"/>
              <a:gd name="connsiteY4" fmla="*/ 0 h 6858000"/>
              <a:gd name="connsiteX0" fmla="*/ 1840375 w 6578801"/>
              <a:gd name="connsiteY0" fmla="*/ 0 h 6869575"/>
              <a:gd name="connsiteX1" fmla="*/ 6578801 w 6578801"/>
              <a:gd name="connsiteY1" fmla="*/ 0 h 6869575"/>
              <a:gd name="connsiteX2" fmla="*/ 6578801 w 6578801"/>
              <a:gd name="connsiteY2" fmla="*/ 6858000 h 6869575"/>
              <a:gd name="connsiteX3" fmla="*/ 0 w 6578801"/>
              <a:gd name="connsiteY3" fmla="*/ 6869575 h 6869575"/>
              <a:gd name="connsiteX4" fmla="*/ 1840375 w 6578801"/>
              <a:gd name="connsiteY4" fmla="*/ 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801" h="6869575">
                <a:moveTo>
                  <a:pt x="1840375" y="0"/>
                </a:moveTo>
                <a:lnTo>
                  <a:pt x="6578801" y="0"/>
                </a:lnTo>
                <a:lnTo>
                  <a:pt x="6578801" y="6858000"/>
                </a:lnTo>
                <a:lnTo>
                  <a:pt x="0" y="6869575"/>
                </a:lnTo>
                <a:lnTo>
                  <a:pt x="1840375"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100724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1BBEEFE-AE8A-8083-54B6-DBE9BC0E9F10}"/>
              </a:ext>
              <a:ext uri="{C183D7F6-B498-43B3-948B-1728B52AA6E4}">
                <adec:decorative xmlns:adec="http://schemas.microsoft.com/office/drawing/2017/decorative" val="1"/>
              </a:ext>
            </a:extLst>
          </p:cNvPr>
          <p:cNvSpPr/>
          <p:nvPr userDrawn="1"/>
        </p:nvSpPr>
        <p:spPr>
          <a:xfrm>
            <a:off x="-42863" y="0"/>
            <a:ext cx="4658392" cy="6858000"/>
          </a:xfrm>
          <a:custGeom>
            <a:avLst/>
            <a:gdLst>
              <a:gd name="connsiteX0" fmla="*/ 0 w 4658392"/>
              <a:gd name="connsiteY0" fmla="*/ 0 h 6858000"/>
              <a:gd name="connsiteX1" fmla="*/ 4658392 w 4658392"/>
              <a:gd name="connsiteY1" fmla="*/ 0 h 6858000"/>
              <a:gd name="connsiteX2" fmla="*/ 2820797 w 4658392"/>
              <a:gd name="connsiteY2" fmla="*/ 6858000 h 6858000"/>
              <a:gd name="connsiteX3" fmla="*/ 0 w 4658392"/>
              <a:gd name="connsiteY3" fmla="*/ 6858000 h 6858000"/>
              <a:gd name="connsiteX4" fmla="*/ 0 w 4658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8392" h="6858000">
                <a:moveTo>
                  <a:pt x="0" y="0"/>
                </a:moveTo>
                <a:lnTo>
                  <a:pt x="4658392" y="0"/>
                </a:lnTo>
                <a:lnTo>
                  <a:pt x="2820797"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E64FF31D-04D7-B1F4-53B1-AA4170602E03}"/>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F040EF-92FF-AEA1-BBA6-A4B739E11945}"/>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A59A84-C321-FDF9-555F-1FB322EBBC7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509286"/>
            <a:ext cx="3200400" cy="5617193"/>
          </a:xfrm>
        </p:spPr>
        <p:txBody>
          <a:bodyPr>
            <a:noAutofit/>
          </a:body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023412" y="509286"/>
            <a:ext cx="4328932" cy="5617194"/>
          </a:xfrm>
        </p:spPr>
        <p:txBody>
          <a:bodyPr anchor="ctr" anchorCtr="0">
            <a:normAutofit/>
          </a:bodyPr>
          <a:lstStyle>
            <a:lvl1pPr marL="0" indent="0">
              <a:lnSpc>
                <a:spcPct val="150000"/>
              </a:lnSpc>
              <a:spcBef>
                <a:spcPts val="1000"/>
              </a:spcBef>
              <a:buNone/>
              <a:defRPr sz="1800"/>
            </a:lvl1pPr>
            <a:lvl2pPr marL="457200" indent="0">
              <a:lnSpc>
                <a:spcPct val="150000"/>
              </a:lnSpc>
              <a:spcBef>
                <a:spcPts val="1000"/>
              </a:spcBef>
              <a:buNone/>
              <a:defRPr sz="1600"/>
            </a:lvl2pPr>
            <a:lvl3pPr marL="914400" indent="0">
              <a:lnSpc>
                <a:spcPct val="150000"/>
              </a:lnSpc>
              <a:spcBef>
                <a:spcPts val="1000"/>
              </a:spcBef>
              <a:buNone/>
              <a:defRPr sz="1400"/>
            </a:lvl3pPr>
            <a:lvl4pPr marL="1371600" indent="0">
              <a:lnSpc>
                <a:spcPct val="150000"/>
              </a:lnSpc>
              <a:spcBef>
                <a:spcPts val="1000"/>
              </a:spcBef>
              <a:buNone/>
              <a:defRPr sz="1200"/>
            </a:lvl4pPr>
            <a:lvl5pPr marL="1828800" indent="0">
              <a:lnSpc>
                <a:spcPct val="150000"/>
              </a:lnSpc>
              <a:spcBef>
                <a:spcPts val="1000"/>
              </a:spcBef>
              <a:buNone/>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760CD5A6-A0E4-A658-65B1-0D6C0533166A}"/>
              </a:ext>
            </a:extLst>
          </p:cNvPr>
          <p:cNvSpPr>
            <a:spLocks noGrp="1"/>
          </p:cNvSpPr>
          <p:nvPr>
            <p:ph type="pic" sz="quarter" idx="13"/>
          </p:nvPr>
        </p:nvSpPr>
        <p:spPr>
          <a:xfrm>
            <a:off x="9548813" y="-22860"/>
            <a:ext cx="265176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225005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6EC6AF9-CC07-5258-9160-8C6391530C61}"/>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BC6DCCE-3025-75FB-9405-8D51DCD63D67}"/>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516CCC3-736F-49AC-F079-9A090DAA816E}"/>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BF578A-ADDB-6713-E5AD-0FF27EDC2E5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1524000" y="743671"/>
            <a:ext cx="9144000" cy="3361254"/>
          </a:xfrm>
        </p:spPr>
        <p:txBody>
          <a:bodyPr anchor="b">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7620" y="4766434"/>
            <a:ext cx="12207240" cy="2121408"/>
          </a:xfrm>
        </p:spPr>
        <p:txBody>
          <a:bodyPr>
            <a:no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4056528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3CF0EA4-D201-44E7-3558-D05CB4233ECE}"/>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43EA3-ACAA-539C-A041-266A895A2B1C}"/>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81E18B-2347-8DB6-2A7F-3EAC100A412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215072" y="528320"/>
            <a:ext cx="5028566" cy="335499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215072" y="4027992"/>
            <a:ext cx="5028565" cy="1894972"/>
          </a:xfrm>
        </p:spPr>
        <p:txBody>
          <a:bodyPr>
            <a:noAutofit/>
          </a:bodyPr>
          <a:lstStyle>
            <a:lvl1pPr marL="0" indent="0" algn="l">
              <a:buNone/>
              <a:defRPr sz="18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7257326" y="-11576"/>
            <a:ext cx="4946249" cy="6903720"/>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260937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6CBD635-4863-B127-5668-D2C7DA8CDE92}"/>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29720-DD91-8012-686D-AABA439870ED}"/>
              </a:ext>
              <a:ext uri="{C183D7F6-B498-43B3-948B-1728B52AA6E4}">
                <adec:decorative xmlns:adec="http://schemas.microsoft.com/office/drawing/2017/decorative" val="1"/>
              </a:ext>
            </a:extLst>
          </p:cNvPr>
          <p:cNvCxnSpPr>
            <a:cxnSpLocks/>
          </p:cNvCxnSpPr>
          <p:nvPr userDrawn="1"/>
        </p:nvCxnSpPr>
        <p:spPr>
          <a:xfrm flipH="1">
            <a:off x="10911820" y="0"/>
            <a:ext cx="913577" cy="68580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3970117" y="185195"/>
            <a:ext cx="6930838" cy="1505493"/>
          </a:xfrm>
        </p:spPr>
        <p:txBody>
          <a:bodyPr anchor="b" anchorCtr="0">
            <a:no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1FB27827-7491-B1C2-D9C5-975A9FF66EC1}"/>
              </a:ext>
            </a:extLst>
          </p:cNvPr>
          <p:cNvSpPr>
            <a:spLocks noGrp="1"/>
          </p:cNvSpPr>
          <p:nvPr>
            <p:ph type="pic" sz="quarter" idx="10"/>
          </p:nvPr>
        </p:nvSpPr>
        <p:spPr>
          <a:xfrm>
            <a:off x="-18788" y="-22860"/>
            <a:ext cx="329184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11" name="Content Placeholder 3">
            <a:extLst>
              <a:ext uri="{FF2B5EF4-FFF2-40B4-BE49-F238E27FC236}">
                <a16:creationId xmlns:a16="http://schemas.microsoft.com/office/drawing/2014/main" id="{7D4D4555-A25D-09B6-36AF-5977189F2DDE}"/>
              </a:ext>
            </a:extLst>
          </p:cNvPr>
          <p:cNvSpPr>
            <a:spLocks noGrp="1"/>
          </p:cNvSpPr>
          <p:nvPr>
            <p:ph sz="half" idx="2" hasCustomPrompt="1"/>
          </p:nvPr>
        </p:nvSpPr>
        <p:spPr>
          <a:xfrm>
            <a:off x="3970116" y="2022395"/>
            <a:ext cx="6941703" cy="4297680"/>
          </a:xfrm>
        </p:spPr>
        <p:txBody>
          <a:bodyPr>
            <a:normAutofit/>
          </a:bodyPr>
          <a:lstStyle>
            <a:lvl1pPr marL="228600" indent="-228600">
              <a:spcBef>
                <a:spcPts val="1000"/>
              </a:spcBef>
              <a:spcAft>
                <a:spcPts val="1500"/>
              </a:spcAft>
              <a:buFont typeface="Arial" panose="020B0604020202020204" pitchFamily="34" charset="0"/>
              <a:buChar char="•"/>
              <a:defRPr sz="1800"/>
            </a:lvl1pPr>
            <a:lvl2pPr>
              <a:spcBef>
                <a:spcPts val="1000"/>
              </a:spcBef>
              <a:spcAft>
                <a:spcPts val="1500"/>
              </a:spcAft>
              <a:defRPr sz="1800"/>
            </a:lvl2pPr>
            <a:lvl3pPr>
              <a:spcBef>
                <a:spcPts val="1000"/>
              </a:spcBef>
              <a:spcAft>
                <a:spcPts val="1500"/>
              </a:spcAft>
              <a:defRPr sz="1800"/>
            </a:lvl3pPr>
            <a:lvl4pPr>
              <a:spcBef>
                <a:spcPts val="1000"/>
              </a:spcBef>
              <a:spcAft>
                <a:spcPts val="1500"/>
              </a:spcAft>
              <a:defRPr sz="1800"/>
            </a:lvl4pPr>
            <a:lvl5pPr>
              <a:spcBef>
                <a:spcPts val="1000"/>
              </a:spcBef>
              <a:spcAft>
                <a:spcPts val="1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2374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7" name="Freeform 10">
            <a:extLst>
              <a:ext uri="{FF2B5EF4-FFF2-40B4-BE49-F238E27FC236}">
                <a16:creationId xmlns:a16="http://schemas.microsoft.com/office/drawing/2014/main" id="{C4293765-78A6-5206-26C2-E8817B2834F6}"/>
              </a:ext>
              <a:ext uri="{C183D7F6-B498-43B3-948B-1728B52AA6E4}">
                <adec:decorative xmlns:adec="http://schemas.microsoft.com/office/drawing/2017/decorative" val="1"/>
              </a:ext>
            </a:extLst>
          </p:cNvPr>
          <p:cNvSpPr/>
          <p:nvPr userDrawn="1"/>
        </p:nvSpPr>
        <p:spPr>
          <a:xfrm>
            <a:off x="0" y="0"/>
            <a:ext cx="7470792" cy="6858000"/>
          </a:xfrm>
          <a:custGeom>
            <a:avLst/>
            <a:gdLst>
              <a:gd name="connsiteX0" fmla="*/ 0 w 7470792"/>
              <a:gd name="connsiteY0" fmla="*/ 0 h 6858000"/>
              <a:gd name="connsiteX1" fmla="*/ 7470792 w 7470792"/>
              <a:gd name="connsiteY1" fmla="*/ 0 h 6858000"/>
              <a:gd name="connsiteX2" fmla="*/ 5633197 w 7470792"/>
              <a:gd name="connsiteY2" fmla="*/ 6858000 h 6858000"/>
              <a:gd name="connsiteX3" fmla="*/ 0 w 74707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70792" h="6858000">
                <a:moveTo>
                  <a:pt x="0" y="0"/>
                </a:moveTo>
                <a:lnTo>
                  <a:pt x="7470792" y="0"/>
                </a:lnTo>
                <a:lnTo>
                  <a:pt x="5633197" y="6858000"/>
                </a:lnTo>
                <a:lnTo>
                  <a:pt x="0" y="68580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endParaRPr>
          </a:p>
        </p:txBody>
      </p:sp>
      <p:cxnSp>
        <p:nvCxnSpPr>
          <p:cNvPr id="8" name="Straight Connector 7">
            <a:extLst>
              <a:ext uri="{FF2B5EF4-FFF2-40B4-BE49-F238E27FC236}">
                <a16:creationId xmlns:a16="http://schemas.microsoft.com/office/drawing/2014/main" id="{BB4E351F-7451-86A3-5271-0D00B9EFA662}"/>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A860223-A40E-30ED-6832-0825A930BB67}"/>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B6907E-F17B-783E-D454-DFC62D0977A0}"/>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B12211-7E94-9534-6F2D-2AFD2EBE36F0}"/>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580245-E985-EC3F-9385-D0F517F0C151}"/>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5A82A3-E3DF-978F-4BD7-10E0F1075B64}"/>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EDC40AE-D1CB-7535-22E2-E6D910FB8229}"/>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685800"/>
            <a:ext cx="9144000" cy="3136738"/>
          </a:xfrm>
        </p:spPr>
        <p:txBody>
          <a:bodyPr anchor="b">
            <a:noAutofit/>
          </a:bodyPr>
          <a:lstStyle>
            <a:lvl1pPr algn="ctr">
              <a:defRPr sz="4400">
                <a:solidFill>
                  <a:schemeClr val="accent6"/>
                </a:solidFill>
              </a:defRPr>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978800"/>
            <a:ext cx="9144000" cy="1965960"/>
          </a:xfrm>
        </p:spPr>
        <p:txBody>
          <a:bodyPr>
            <a:noAutofit/>
          </a:bodyPr>
          <a:lstStyle>
            <a:lvl1pPr marL="0" indent="0" algn="ctr">
              <a:buNone/>
              <a:defRPr sz="18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535595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9E49FCE-658C-FF5A-6405-3D10F1AC1B06}"/>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903C516-D418-5E3E-1E4E-1DF8464338F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BF5B15-0E8A-A82C-6E9C-FCF3FBAAD468}"/>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4B33CA-9490-C8E1-FE4F-06367AF2921F}"/>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86824F-3198-FE44-5A4A-70312048DAF9}"/>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58CD71-6E97-B6A9-11B6-867ED408DEE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9FDAA6-BDE8-D6C3-17CD-F87BFB54F54A}"/>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3600"/>
            </a:lvl1pPr>
          </a:lstStyle>
          <a:p>
            <a:r>
              <a:rPr lang="en-US" dirty="0"/>
              <a:t>Click to add title</a:t>
            </a:r>
          </a:p>
        </p:txBody>
      </p:sp>
      <p:sp>
        <p:nvSpPr>
          <p:cNvPr id="17" name="Content Placeholder 3">
            <a:extLst>
              <a:ext uri="{FF2B5EF4-FFF2-40B4-BE49-F238E27FC236}">
                <a16:creationId xmlns:a16="http://schemas.microsoft.com/office/drawing/2014/main" id="{42A0738D-E9A9-14B7-4739-62E402B0C2DF}"/>
              </a:ext>
            </a:extLst>
          </p:cNvPr>
          <p:cNvSpPr>
            <a:spLocks noGrp="1"/>
          </p:cNvSpPr>
          <p:nvPr>
            <p:ph sz="half" idx="14" hasCustomPrompt="1"/>
          </p:nvPr>
        </p:nvSpPr>
        <p:spPr>
          <a:xfrm>
            <a:off x="834961" y="2032663"/>
            <a:ext cx="4463005" cy="4067492"/>
          </a:xfrm>
        </p:spPr>
        <p:txBody>
          <a:bodyPr>
            <a:normAutofit/>
          </a:bodyPr>
          <a:lstStyle>
            <a:lvl1pPr marL="0" indent="0">
              <a:spcBef>
                <a:spcPts val="1000"/>
              </a:spcBef>
              <a:spcAft>
                <a:spcPts val="500"/>
              </a:spcAft>
              <a:buNone/>
              <a:defRPr sz="1800"/>
            </a:lvl1pPr>
            <a:lvl2pPr marL="0">
              <a:spcBef>
                <a:spcPts val="1000"/>
              </a:spcBef>
              <a:spcAft>
                <a:spcPts val="500"/>
              </a:spcAft>
              <a:defRPr sz="1800"/>
            </a:lvl2pPr>
            <a:lvl3pPr marL="457200">
              <a:spcBef>
                <a:spcPts val="1000"/>
              </a:spcBef>
              <a:spcAft>
                <a:spcPts val="500"/>
              </a:spcAft>
              <a:defRPr sz="1800"/>
            </a:lvl3pPr>
            <a:lvl4pPr marL="685800">
              <a:spcBef>
                <a:spcPts val="1000"/>
              </a:spcBef>
              <a:spcAft>
                <a:spcPts val="500"/>
              </a:spcAft>
              <a:defRPr sz="1800"/>
            </a:lvl4pPr>
            <a:lvl5pPr marL="914400">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A766D4CB-8BCE-C6EE-EF57-A8A819EBD366}"/>
              </a:ext>
            </a:extLst>
          </p:cNvPr>
          <p:cNvSpPr>
            <a:spLocks noGrp="1"/>
          </p:cNvSpPr>
          <p:nvPr>
            <p:ph sz="half" idx="13" hasCustomPrompt="1"/>
          </p:nvPr>
        </p:nvSpPr>
        <p:spPr>
          <a:xfrm>
            <a:off x="6141720" y="2032663"/>
            <a:ext cx="5212080" cy="4067492"/>
          </a:xfrm>
        </p:spPr>
        <p:txBody>
          <a:bodyPr>
            <a:normAutofit/>
          </a:bodyPr>
          <a:lstStyle>
            <a:lvl1pPr marL="0" indent="0">
              <a:spcBef>
                <a:spcPts val="1000"/>
              </a:spcBef>
              <a:spcAft>
                <a:spcPts val="500"/>
              </a:spcAft>
              <a:buNone/>
              <a:defRPr sz="1800"/>
            </a:lvl1pPr>
            <a:lvl2pPr marL="0">
              <a:spcBef>
                <a:spcPts val="1000"/>
              </a:spcBef>
              <a:spcAft>
                <a:spcPts val="500"/>
              </a:spcAft>
              <a:defRPr sz="1800"/>
            </a:lvl2pPr>
            <a:lvl3pPr marL="457200">
              <a:spcBef>
                <a:spcPts val="1000"/>
              </a:spcBef>
              <a:spcAft>
                <a:spcPts val="500"/>
              </a:spcAft>
              <a:defRPr sz="1800"/>
            </a:lvl3pPr>
            <a:lvl4pPr marL="685800">
              <a:spcBef>
                <a:spcPts val="1000"/>
              </a:spcBef>
              <a:spcAft>
                <a:spcPts val="500"/>
              </a:spcAft>
              <a:defRPr sz="1800"/>
            </a:lvl4pPr>
            <a:lvl5pPr marL="914400">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866756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DD9208B-0FD2-A7E3-5202-0F18392AE4F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4010E2-9C6F-C582-1E3A-F5D43D0FFBBC}"/>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D2B8AF-94DE-C211-EAE7-0971C111BEAD}"/>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247A2AC-F284-077E-9A14-EB7D1DE6274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E91F1F-5151-2442-2B89-CE0AB1178507}"/>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BD82AC-3C5B-819E-E0FF-157D74B840BC}"/>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299648-2E6E-FA0D-85E4-8884BE34A00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3600"/>
            </a:lvl1pPr>
          </a:lstStyle>
          <a:p>
            <a:r>
              <a:rPr lang="en-US" dirty="0"/>
              <a:t>Click to add title</a:t>
            </a:r>
          </a:p>
        </p:txBody>
      </p:sp>
      <p:sp>
        <p:nvSpPr>
          <p:cNvPr id="17" name="Content Placeholder 3">
            <a:extLst>
              <a:ext uri="{FF2B5EF4-FFF2-40B4-BE49-F238E27FC236}">
                <a16:creationId xmlns:a16="http://schemas.microsoft.com/office/drawing/2014/main" id="{07BD0263-5D42-E696-F170-1F9CF5FF2A74}"/>
              </a:ext>
            </a:extLst>
          </p:cNvPr>
          <p:cNvSpPr>
            <a:spLocks noGrp="1"/>
          </p:cNvSpPr>
          <p:nvPr>
            <p:ph sz="half" idx="15" hasCustomPrompt="1"/>
          </p:nvPr>
        </p:nvSpPr>
        <p:spPr>
          <a:xfrm>
            <a:off x="838199" y="2078963"/>
            <a:ext cx="3435628" cy="4067492"/>
          </a:xfrm>
        </p:spPr>
        <p:txBody>
          <a:bodyPr>
            <a:normAutofit/>
          </a:bodyPr>
          <a:lstStyle>
            <a:lvl1pPr marL="457200" indent="-457200">
              <a:spcBef>
                <a:spcPts val="1000"/>
              </a:spcBef>
              <a:spcAft>
                <a:spcPts val="500"/>
              </a:spcAft>
              <a:buFont typeface="+mj-lt"/>
              <a:buAutoNum type="arabicPeriod"/>
              <a:defRPr sz="1800"/>
            </a:lvl1pPr>
            <a:lvl2pPr marL="914400" indent="-457200">
              <a:spcBef>
                <a:spcPts val="1000"/>
              </a:spcBef>
              <a:spcAft>
                <a:spcPts val="500"/>
              </a:spcAft>
              <a:buFont typeface="+mj-lt"/>
              <a:buAutoNum type="alphaLcPeriod"/>
              <a:defRPr sz="1800"/>
            </a:lvl2pPr>
            <a:lvl3pPr marL="1371600" indent="-457200">
              <a:spcBef>
                <a:spcPts val="1000"/>
              </a:spcBef>
              <a:spcAft>
                <a:spcPts val="500"/>
              </a:spcAft>
              <a:buFont typeface="+mj-lt"/>
              <a:buAutoNum type="arabicParenR"/>
              <a:defRPr sz="1800"/>
            </a:lvl3pPr>
            <a:lvl4pPr marL="1828800" indent="-457200">
              <a:spcBef>
                <a:spcPts val="1000"/>
              </a:spcBef>
              <a:spcAft>
                <a:spcPts val="500"/>
              </a:spcAft>
              <a:buFont typeface="+mj-lt"/>
              <a:buAutoNum type="alphaLcParenR"/>
              <a:defRPr sz="1800"/>
            </a:lvl4pPr>
            <a:lvl5pPr marL="2228850" indent="-457200">
              <a:spcBef>
                <a:spcPts val="1000"/>
              </a:spcBef>
              <a:spcAft>
                <a:spcPts val="500"/>
              </a:spcAft>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1BEE7174-135F-6F9F-11B9-3C3F2F9CDEAA}"/>
              </a:ext>
            </a:extLst>
          </p:cNvPr>
          <p:cNvSpPr>
            <a:spLocks noGrp="1"/>
          </p:cNvSpPr>
          <p:nvPr>
            <p:ph sz="half" idx="14" hasCustomPrompt="1"/>
          </p:nvPr>
        </p:nvSpPr>
        <p:spPr>
          <a:xfrm>
            <a:off x="4965539" y="2087315"/>
            <a:ext cx="6007261" cy="4067492"/>
          </a:xfrm>
        </p:spPr>
        <p:txBody>
          <a:bodyPr>
            <a:normAutofit/>
          </a:bodyPr>
          <a:lstStyle>
            <a:lvl1pPr marL="0" indent="0">
              <a:spcBef>
                <a:spcPts val="1000"/>
              </a:spcBef>
              <a:spcAft>
                <a:spcPts val="0"/>
              </a:spcAft>
              <a:buNone/>
              <a:defRPr sz="1800"/>
            </a:lvl1pPr>
            <a:lvl2pPr marL="0">
              <a:spcBef>
                <a:spcPts val="1000"/>
              </a:spcBef>
              <a:spcAft>
                <a:spcPts val="500"/>
              </a:spcAft>
              <a:defRPr sz="1800"/>
            </a:lvl2pPr>
            <a:lvl3pPr marL="457200">
              <a:spcBef>
                <a:spcPts val="1000"/>
              </a:spcBef>
              <a:spcAft>
                <a:spcPts val="500"/>
              </a:spcAft>
              <a:defRPr sz="1800"/>
            </a:lvl3pPr>
            <a:lvl4pPr marL="685800">
              <a:spcBef>
                <a:spcPts val="1000"/>
              </a:spcBef>
              <a:spcAft>
                <a:spcPts val="500"/>
              </a:spcAft>
              <a:defRPr sz="1800"/>
            </a:lvl4pPr>
            <a:lvl5pPr marL="914400">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25204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678958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anchor="b" anchorCtr="0">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a:normAutofit/>
          </a:bodyPr>
          <a:lstStyle>
            <a:lvl1pPr marL="0" indent="0" algn="ctr">
              <a:buNone/>
              <a:defRPr sz="20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656868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49C8ABD-000F-7A94-A7B0-9589F4FEFD54}"/>
              </a:ext>
              <a:ext uri="{C183D7F6-B498-43B3-948B-1728B52AA6E4}">
                <adec:decorative xmlns:adec="http://schemas.microsoft.com/office/drawing/2017/decorative" val="1"/>
              </a:ext>
            </a:extLst>
          </p:cNvPr>
          <p:cNvCxnSpPr>
            <a:cxnSpLocks/>
          </p:cNvCxnSpPr>
          <p:nvPr userDrawn="1"/>
        </p:nvCxnSpPr>
        <p:spPr>
          <a:xfrm flipH="1">
            <a:off x="0" y="11575"/>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C3A554-E5A9-B3CB-913D-45DBFBA79B40}"/>
              </a:ext>
              <a:ext uri="{C183D7F6-B498-43B3-948B-1728B52AA6E4}">
                <adec:decorative xmlns:adec="http://schemas.microsoft.com/office/drawing/2017/decorative" val="1"/>
              </a:ext>
            </a:extLst>
          </p:cNvPr>
          <p:cNvCxnSpPr>
            <a:cxnSpLocks/>
          </p:cNvCxnSpPr>
          <p:nvPr userDrawn="1"/>
        </p:nvCxnSpPr>
        <p:spPr>
          <a:xfrm flipH="1">
            <a:off x="0" y="11575"/>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E3A8DF3-F55A-2494-C55D-8FB94BBC6A49}"/>
              </a:ext>
              <a:ext uri="{C183D7F6-B498-43B3-948B-1728B52AA6E4}">
                <adec:decorative xmlns:adec="http://schemas.microsoft.com/office/drawing/2017/decorative" val="1"/>
              </a:ext>
            </a:extLst>
          </p:cNvPr>
          <p:cNvCxnSpPr>
            <a:cxnSpLocks/>
          </p:cNvCxnSpPr>
          <p:nvPr userDrawn="1"/>
        </p:nvCxnSpPr>
        <p:spPr>
          <a:xfrm flipH="1" flipV="1">
            <a:off x="-42863" y="580277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79DC86E-6F8A-B036-5CB2-AA8A79837F35}"/>
              </a:ext>
              <a:ext uri="{C183D7F6-B498-43B3-948B-1728B52AA6E4}">
                <adec:decorative xmlns:adec="http://schemas.microsoft.com/office/drawing/2017/decorative" val="1"/>
              </a:ext>
            </a:extLst>
          </p:cNvPr>
          <p:cNvCxnSpPr>
            <a:cxnSpLocks/>
          </p:cNvCxnSpPr>
          <p:nvPr userDrawn="1"/>
        </p:nvCxnSpPr>
        <p:spPr>
          <a:xfrm flipH="1">
            <a:off x="8462964" y="5859925"/>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9E0C03-C633-9356-4E28-678BAB7AE02E}"/>
              </a:ext>
              <a:ext uri="{C183D7F6-B498-43B3-948B-1728B52AA6E4}">
                <adec:decorative xmlns:adec="http://schemas.microsoft.com/office/drawing/2017/decorative" val="1"/>
              </a:ext>
            </a:extLst>
          </p:cNvPr>
          <p:cNvCxnSpPr>
            <a:cxnSpLocks/>
          </p:cNvCxnSpPr>
          <p:nvPr userDrawn="1"/>
        </p:nvCxnSpPr>
        <p:spPr>
          <a:xfrm flipH="1">
            <a:off x="11543158" y="1659400"/>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C8A4F7-6C4C-719B-298F-3B81223D178B}"/>
              </a:ext>
              <a:ext uri="{C183D7F6-B498-43B3-948B-1728B52AA6E4}">
                <adec:decorative xmlns:adec="http://schemas.microsoft.com/office/drawing/2017/decorative" val="1"/>
              </a:ext>
            </a:extLst>
          </p:cNvPr>
          <p:cNvCxnSpPr>
            <a:cxnSpLocks/>
          </p:cNvCxnSpPr>
          <p:nvPr userDrawn="1"/>
        </p:nvCxnSpPr>
        <p:spPr>
          <a:xfrm flipH="1" flipV="1">
            <a:off x="10781554" y="11575"/>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7E5D8B-D6BC-19AE-C0C9-249A5561700F}"/>
              </a:ext>
              <a:ext uri="{C183D7F6-B498-43B3-948B-1728B52AA6E4}">
                <adec:decorative xmlns:adec="http://schemas.microsoft.com/office/drawing/2017/decorative" val="1"/>
              </a:ext>
            </a:extLst>
          </p:cNvPr>
          <p:cNvCxnSpPr>
            <a:cxnSpLocks/>
          </p:cNvCxnSpPr>
          <p:nvPr userDrawn="1"/>
        </p:nvCxnSpPr>
        <p:spPr>
          <a:xfrm flipH="1" flipV="1">
            <a:off x="6529388" y="6812"/>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3600"/>
            </a:lvl1pPr>
          </a:lstStyle>
          <a:p>
            <a:r>
              <a:rPr lang="en-US" dirty="0"/>
              <a:t>Click to add title</a:t>
            </a:r>
          </a:p>
        </p:txBody>
      </p:sp>
      <p:sp>
        <p:nvSpPr>
          <p:cNvPr id="15" name="Content Placeholder 3">
            <a:extLst>
              <a:ext uri="{FF2B5EF4-FFF2-40B4-BE49-F238E27FC236}">
                <a16:creationId xmlns:a16="http://schemas.microsoft.com/office/drawing/2014/main" id="{7A6C5266-7ECA-B150-2C0F-8670F43AC82D}"/>
              </a:ext>
            </a:extLst>
          </p:cNvPr>
          <p:cNvSpPr>
            <a:spLocks noGrp="1"/>
          </p:cNvSpPr>
          <p:nvPr>
            <p:ph sz="half" idx="14" hasCustomPrompt="1"/>
          </p:nvPr>
        </p:nvSpPr>
        <p:spPr>
          <a:xfrm>
            <a:off x="838200" y="1987669"/>
            <a:ext cx="6974711" cy="4297679"/>
          </a:xfrm>
        </p:spPr>
        <p:txBody>
          <a:bodyPr>
            <a:normAutofit/>
          </a:bodyPr>
          <a:lstStyle>
            <a:lvl1pPr marL="0" indent="0">
              <a:spcBef>
                <a:spcPts val="1000"/>
              </a:spcBef>
              <a:spcAft>
                <a:spcPts val="0"/>
              </a:spcAft>
              <a:buNone/>
              <a:defRPr sz="1800"/>
            </a:lvl1pPr>
            <a:lvl2pPr>
              <a:spcBef>
                <a:spcPts val="1000"/>
              </a:spcBef>
              <a:spcAft>
                <a:spcPts val="500"/>
              </a:spcAft>
              <a:defRPr sz="1800"/>
            </a:lvl2pPr>
            <a:lvl3pPr>
              <a:spcBef>
                <a:spcPts val="1000"/>
              </a:spcBef>
              <a:spcAft>
                <a:spcPts val="500"/>
              </a:spcAft>
              <a:defRPr sz="1800"/>
            </a:lvl3pPr>
            <a:lvl4pPr>
              <a:spcBef>
                <a:spcPts val="1000"/>
              </a:spcBef>
              <a:spcAft>
                <a:spcPts val="500"/>
              </a:spcAft>
              <a:defRPr sz="1800"/>
            </a:lvl4pPr>
            <a:lvl5pPr>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17085" y="1987670"/>
            <a:ext cx="3436716" cy="4297680"/>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518789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43C0D-8C0B-0B3C-7014-7B7217C008E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B715CF-E60F-DDAE-369E-BCC2CE4FF958}"/>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BD8F5F-4228-6BB9-5EA6-55359089824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721F95-97C0-7151-B9F6-C088CEA1A7F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978AD50A-9C6A-454B-0CAD-EAB518440143}"/>
              </a:ext>
            </a:extLst>
          </p:cNvPr>
          <p:cNvSpPr>
            <a:spLocks noGrp="1"/>
          </p:cNvSpPr>
          <p:nvPr>
            <p:ph type="pic" sz="quarter" idx="10"/>
          </p:nvPr>
        </p:nvSpPr>
        <p:spPr>
          <a:xfrm>
            <a:off x="3810" y="0"/>
            <a:ext cx="7816995" cy="6858000"/>
          </a:xfrm>
          <a:custGeom>
            <a:avLst/>
            <a:gdLst>
              <a:gd name="connsiteX0" fmla="*/ 0 w 7813675"/>
              <a:gd name="connsiteY0" fmla="*/ 0 h 6903720"/>
              <a:gd name="connsiteX1" fmla="*/ 7813675 w 7813675"/>
              <a:gd name="connsiteY1" fmla="*/ 0 h 6903720"/>
              <a:gd name="connsiteX2" fmla="*/ 7813675 w 7813675"/>
              <a:gd name="connsiteY2" fmla="*/ 6903720 h 6903720"/>
              <a:gd name="connsiteX3" fmla="*/ 0 w 7813675"/>
              <a:gd name="connsiteY3" fmla="*/ 6903720 h 6903720"/>
              <a:gd name="connsiteX4" fmla="*/ 0 w 7813675"/>
              <a:gd name="connsiteY4" fmla="*/ 0 h 6903720"/>
              <a:gd name="connsiteX0" fmla="*/ 0 w 7813675"/>
              <a:gd name="connsiteY0" fmla="*/ 0 h 6903720"/>
              <a:gd name="connsiteX1" fmla="*/ 7813675 w 7813675"/>
              <a:gd name="connsiteY1" fmla="*/ 0 h 6903720"/>
              <a:gd name="connsiteX2" fmla="*/ 7813675 w 7813675"/>
              <a:gd name="connsiteY2" fmla="*/ 6903720 h 6903720"/>
              <a:gd name="connsiteX3" fmla="*/ 798854 w 7813675"/>
              <a:gd name="connsiteY3" fmla="*/ 6867163 h 6903720"/>
              <a:gd name="connsiteX4" fmla="*/ 0 w 7813675"/>
              <a:gd name="connsiteY4" fmla="*/ 6903720 h 6903720"/>
              <a:gd name="connsiteX5" fmla="*/ 0 w 7813675"/>
              <a:gd name="connsiteY5" fmla="*/ 0 h 6903720"/>
              <a:gd name="connsiteX0" fmla="*/ 0 w 7813675"/>
              <a:gd name="connsiteY0" fmla="*/ 0 h 6907803"/>
              <a:gd name="connsiteX1" fmla="*/ 7813675 w 7813675"/>
              <a:gd name="connsiteY1" fmla="*/ 0 h 6907803"/>
              <a:gd name="connsiteX2" fmla="*/ 7813675 w 7813675"/>
              <a:gd name="connsiteY2" fmla="*/ 6903720 h 6907803"/>
              <a:gd name="connsiteX3" fmla="*/ 809014 w 7813675"/>
              <a:gd name="connsiteY3" fmla="*/ 6907803 h 6907803"/>
              <a:gd name="connsiteX4" fmla="*/ 0 w 7813675"/>
              <a:gd name="connsiteY4" fmla="*/ 6903720 h 6907803"/>
              <a:gd name="connsiteX5" fmla="*/ 0 w 7813675"/>
              <a:gd name="connsiteY5" fmla="*/ 0 h 6907803"/>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9891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740434 w 7813675"/>
              <a:gd name="connsiteY3" fmla="*/ 6898913 h 6903720"/>
              <a:gd name="connsiteX4" fmla="*/ 0 w 7813675"/>
              <a:gd name="connsiteY4" fmla="*/ 6903720 h 6903720"/>
              <a:gd name="connsiteX5" fmla="*/ 0 w 7813675"/>
              <a:gd name="connsiteY5" fmla="*/ 0 h 6903720"/>
              <a:gd name="connsiteX0" fmla="*/ 0 w 7813675"/>
              <a:gd name="connsiteY0" fmla="*/ 0 h 6907385"/>
              <a:gd name="connsiteX1" fmla="*/ 7813675 w 7813675"/>
              <a:gd name="connsiteY1" fmla="*/ 0 h 6907385"/>
              <a:gd name="connsiteX2" fmla="*/ 7813675 w 7813675"/>
              <a:gd name="connsiteY2" fmla="*/ 6903720 h 6907385"/>
              <a:gd name="connsiteX3" fmla="*/ 6359380 w 7813675"/>
              <a:gd name="connsiteY3" fmla="*/ 6907385 h 6907385"/>
              <a:gd name="connsiteX4" fmla="*/ 740434 w 7813675"/>
              <a:gd name="connsiteY4" fmla="*/ 6898913 h 6907385"/>
              <a:gd name="connsiteX5" fmla="*/ 0 w 7813675"/>
              <a:gd name="connsiteY5" fmla="*/ 6903720 h 6907385"/>
              <a:gd name="connsiteX6" fmla="*/ 0 w 7813675"/>
              <a:gd name="connsiteY6"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3320 w 7816995"/>
              <a:gd name="connsiteY5" fmla="*/ 690372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2899555 w 7816995"/>
              <a:gd name="connsiteY2" fmla="*/ 464820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6995" h="6907385">
                <a:moveTo>
                  <a:pt x="3320" y="0"/>
                </a:moveTo>
                <a:lnTo>
                  <a:pt x="7816995" y="0"/>
                </a:lnTo>
                <a:lnTo>
                  <a:pt x="2899555" y="4648200"/>
                </a:lnTo>
                <a:lnTo>
                  <a:pt x="6362700" y="6907385"/>
                </a:lnTo>
                <a:lnTo>
                  <a:pt x="743754" y="6898913"/>
                </a:lnTo>
                <a:lnTo>
                  <a:pt x="2876060" y="4644390"/>
                </a:lnTo>
                <a:cubicBezTo>
                  <a:pt x="1610033" y="3689302"/>
                  <a:pt x="1117437" y="3324763"/>
                  <a:pt x="0" y="2510645"/>
                </a:cubicBezTo>
                <a:cubicBezTo>
                  <a:pt x="1107" y="1673763"/>
                  <a:pt x="2213" y="836882"/>
                  <a:pt x="3320" y="0"/>
                </a:cubicBezTo>
                <a:close/>
              </a:path>
            </a:pathLst>
          </a:custGeom>
          <a:solidFill>
            <a:schemeClr val="tx2"/>
          </a:solidFill>
          <a:ln w="22225">
            <a:noFill/>
          </a:ln>
        </p:spPr>
        <p:txBody>
          <a:bodyPr lIns="274320" tIns="274320">
            <a:normAutofit/>
          </a:bodyPr>
          <a:lstStyle>
            <a:lvl1pPr marL="0" indent="0">
              <a:buNone/>
              <a:defRPr sz="2000"/>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6080992" y="731562"/>
            <a:ext cx="4902843" cy="3526778"/>
          </a:xfrm>
          <a:noFill/>
        </p:spPr>
        <p:txBody>
          <a:bodyPr anchor="b">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080992" y="4373217"/>
            <a:ext cx="4902843" cy="1753221"/>
          </a:xfrm>
        </p:spPr>
        <p:txBody>
          <a:bodyPr anchor="t" anchorCtr="0">
            <a:normAutofit/>
          </a:bodyPr>
          <a:lstStyle>
            <a:lvl1pPr marL="0" indent="0">
              <a:spcBef>
                <a:spcPts val="1000"/>
              </a:spcBef>
              <a:buNone/>
              <a:defRPr sz="1800">
                <a:solidFill>
                  <a:schemeClr val="tx1"/>
                </a:solidFill>
              </a:defRPr>
            </a:lvl1pPr>
            <a:lvl2pPr>
              <a:spcBef>
                <a:spcPts val="1000"/>
              </a:spcBef>
              <a:defRPr sz="1600">
                <a:solidFill>
                  <a:schemeClr val="tx1"/>
                </a:solidFill>
              </a:defRPr>
            </a:lvl2pPr>
            <a:lvl3pPr>
              <a:spcBef>
                <a:spcPts val="1000"/>
              </a:spcBef>
              <a:defRPr sz="1400">
                <a:solidFill>
                  <a:schemeClr val="tx1"/>
                </a:solidFill>
              </a:defRPr>
            </a:lvl3pPr>
            <a:lvl4pPr>
              <a:spcBef>
                <a:spcPts val="1000"/>
              </a:spcBef>
              <a:defRPr sz="1200">
                <a:solidFill>
                  <a:schemeClr val="tx1"/>
                </a:solidFill>
              </a:defRPr>
            </a:lvl4pPr>
            <a:lvl5pPr>
              <a:spcBef>
                <a:spcPts val="1000"/>
              </a:spcBef>
              <a:defRPr sz="12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5396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535638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208121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87720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04982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762831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71998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D6D8061D-18C3-4F4F-85EF-561633F58754}" type="datetimeFigureOut">
              <a:rPr lang="en-US" smtClean="0"/>
              <a:t>2/10/25</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97966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D6D8061D-18C3-4F4F-85EF-561633F58754}" type="datetimeFigureOut">
              <a:rPr lang="en-US" smtClean="0"/>
              <a:t>2/10/25</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5560651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9" r:id="rId21"/>
    <p:sldLayoutId id="2147483691" r:id="rId22"/>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coast.noaa.gov/digitalcoast/tools/beach-nourishment.html"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3GP"/><Relationship Id="rId1" Type="http://schemas.microsoft.com/office/2007/relationships/media" Target="../media/media1.3GP"/><Relationship Id="rId5" Type="http://schemas.openxmlformats.org/officeDocument/2006/relationships/image" Target="../media/image10.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7" name="Straight Connector 56">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64" name="Rectangle 63">
            <a:extLst>
              <a:ext uri="{FF2B5EF4-FFF2-40B4-BE49-F238E27FC236}">
                <a16:creationId xmlns:a16="http://schemas.microsoft.com/office/drawing/2014/main" id="{A221245A-B93D-45A8-B0FA-EC2AEE26E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ED21B7CD-3D69-26B5-8A0B-52A19A6B0A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4166" b="34166"/>
          <a:stretch/>
        </p:blipFill>
        <p:spPr>
          <a:xfrm>
            <a:off x="20" y="10"/>
            <a:ext cx="12191979" cy="6857989"/>
          </a:xfrm>
          <a:prstGeom prst="rect">
            <a:avLst/>
          </a:prstGeom>
        </p:spPr>
      </p:pic>
      <p:sp>
        <p:nvSpPr>
          <p:cNvPr id="65" name="Rectangle 64">
            <a:extLst>
              <a:ext uri="{FF2B5EF4-FFF2-40B4-BE49-F238E27FC236}">
                <a16:creationId xmlns:a16="http://schemas.microsoft.com/office/drawing/2014/main" id="{A60A95D1-194E-4E4E-8C67-30F91F8E7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0"/>
            <a:ext cx="8521995"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6FEC93CF-2672-7D78-F278-58C5E012E0DF}"/>
              </a:ext>
            </a:extLst>
          </p:cNvPr>
          <p:cNvSpPr>
            <a:spLocks noGrp="1"/>
          </p:cNvSpPr>
          <p:nvPr>
            <p:ph type="ctrTitle"/>
          </p:nvPr>
        </p:nvSpPr>
        <p:spPr>
          <a:xfrm>
            <a:off x="915916" y="2437691"/>
            <a:ext cx="6515100" cy="3202921"/>
          </a:xfrm>
        </p:spPr>
        <p:txBody>
          <a:bodyPr vert="horz" lIns="91440" tIns="45720" rIns="91440" bIns="45720" rtlCol="0" anchor="b">
            <a:normAutofit fontScale="90000"/>
          </a:bodyPr>
          <a:lstStyle/>
          <a:p>
            <a:r>
              <a:rPr lang="en-US" sz="5600" i="1" kern="1200" cap="all" baseline="0" dirty="0">
                <a:solidFill>
                  <a:srgbClr val="FFFFFF"/>
                </a:solidFill>
                <a:latin typeface="+mj-lt"/>
                <a:ea typeface="+mj-ea"/>
                <a:cs typeface="+mj-cs"/>
              </a:rPr>
              <a:t>Misquamicut Beach Nourishment </a:t>
            </a:r>
            <a:br>
              <a:rPr lang="en-US" sz="5600" i="1" kern="1200" cap="all" baseline="0" dirty="0">
                <a:solidFill>
                  <a:srgbClr val="FFFFFF"/>
                </a:solidFill>
                <a:latin typeface="+mj-lt"/>
                <a:ea typeface="+mj-ea"/>
                <a:cs typeface="+mj-cs"/>
              </a:rPr>
            </a:br>
            <a:br>
              <a:rPr lang="en-US" sz="5600" dirty="0">
                <a:solidFill>
                  <a:srgbClr val="FFFFFF"/>
                </a:solidFill>
              </a:rPr>
            </a:br>
            <a:br>
              <a:rPr lang="en-US" sz="5600" dirty="0">
                <a:solidFill>
                  <a:srgbClr val="FFFFFF"/>
                </a:solidFill>
              </a:rPr>
            </a:br>
            <a:r>
              <a:rPr lang="en-US" sz="5600" dirty="0">
                <a:solidFill>
                  <a:srgbClr val="FFFFFF"/>
                </a:solidFill>
              </a:rPr>
              <a:t>A pilot program for RI Beaches</a:t>
            </a:r>
            <a:endParaRPr lang="en-US" sz="5600" i="1" kern="1200" cap="all" baseline="0" dirty="0">
              <a:solidFill>
                <a:srgbClr val="FFFFFF"/>
              </a:solidFill>
              <a:latin typeface="+mj-lt"/>
              <a:ea typeface="+mj-ea"/>
              <a:cs typeface="+mj-cs"/>
            </a:endParaRPr>
          </a:p>
        </p:txBody>
      </p:sp>
      <p:cxnSp>
        <p:nvCxnSpPr>
          <p:cNvPr id="66" name="Straight Connector 65">
            <a:extLst>
              <a:ext uri="{FF2B5EF4-FFF2-40B4-BE49-F238E27FC236}">
                <a16:creationId xmlns:a16="http://schemas.microsoft.com/office/drawing/2014/main" id="{64C0A835-9AC9-4D0F-A529-BE4789E126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339206" y="3065930"/>
            <a:ext cx="2852793" cy="37977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CF67ECC-797A-4CA0-87E3-3604664986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0172700" y="0"/>
            <a:ext cx="1358310"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99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noFill/>
        </p:spPr>
        <p:txBody>
          <a:bodyPr/>
          <a:lstStyle/>
          <a:p>
            <a:r>
              <a:rPr lang="en-US" dirty="0"/>
              <a:t>Flooding and sand displacement</a:t>
            </a:r>
          </a:p>
        </p:txBody>
      </p:sp>
      <p:pic>
        <p:nvPicPr>
          <p:cNvPr id="8" name="Content Placeholder 7" descr="A tractor in flood waters&#10;&#10;Description automatically generated">
            <a:extLst>
              <a:ext uri="{FF2B5EF4-FFF2-40B4-BE49-F238E27FC236}">
                <a16:creationId xmlns:a16="http://schemas.microsoft.com/office/drawing/2014/main" id="{28560D89-87B8-0EE9-6827-004CAEF2CA01}"/>
              </a:ext>
            </a:extLst>
          </p:cNvPr>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835025" y="2111972"/>
            <a:ext cx="4751388" cy="3908820"/>
          </a:xfrm>
          <a:solidFill>
            <a:schemeClr val="bg1"/>
          </a:solidFill>
        </p:spPr>
      </p:pic>
      <p:pic>
        <p:nvPicPr>
          <p:cNvPr id="6" name="Content Placeholder 5" descr="A flooded street with a red dome&#10;&#10;Description automatically generated">
            <a:extLst>
              <a:ext uri="{FF2B5EF4-FFF2-40B4-BE49-F238E27FC236}">
                <a16:creationId xmlns:a16="http://schemas.microsoft.com/office/drawing/2014/main" id="{FEC2D75C-715A-107E-4C1B-CA0B294FC436}"/>
              </a:ext>
            </a:extLst>
          </p:cNvPr>
          <p:cNvPicPr>
            <a:picLocks noGrp="1" noChangeAspect="1"/>
          </p:cNvPicPr>
          <p:nvPr>
            <p:ph sz="half" idx="13"/>
          </p:nvPr>
        </p:nvPicPr>
        <p:blipFill>
          <a:blip r:embed="rId4">
            <a:extLst>
              <a:ext uri="{28A0092B-C50C-407E-A947-70E740481C1C}">
                <a14:useLocalDpi xmlns:a14="http://schemas.microsoft.com/office/drawing/2010/main" val="0"/>
              </a:ext>
            </a:extLst>
          </a:blip>
          <a:stretch>
            <a:fillRect/>
          </a:stretch>
        </p:blipFill>
        <p:spPr>
          <a:xfrm>
            <a:off x="6142038" y="2111971"/>
            <a:ext cx="5211762" cy="3908821"/>
          </a:xfrm>
          <a:solidFill>
            <a:schemeClr val="bg1"/>
          </a:solidFill>
        </p:spPr>
      </p:pic>
    </p:spTree>
    <p:extLst>
      <p:ext uri="{BB962C8B-B14F-4D97-AF65-F5344CB8AC3E}">
        <p14:creationId xmlns:p14="http://schemas.microsoft.com/office/powerpoint/2010/main" val="837402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27C8-165C-5513-DB4B-9D840097C545}"/>
              </a:ext>
            </a:extLst>
          </p:cNvPr>
          <p:cNvSpPr>
            <a:spLocks noGrp="1"/>
          </p:cNvSpPr>
          <p:nvPr>
            <p:ph type="title"/>
          </p:nvPr>
        </p:nvSpPr>
        <p:spPr>
          <a:noFill/>
        </p:spPr>
        <p:txBody>
          <a:bodyPr/>
          <a:lstStyle/>
          <a:p>
            <a:r>
              <a:rPr lang="en-US" dirty="0"/>
              <a:t>Who does this affect</a:t>
            </a:r>
          </a:p>
        </p:txBody>
      </p:sp>
      <p:pic>
        <p:nvPicPr>
          <p:cNvPr id="6" name="Content Placeholder 5" descr="A group of people standing next to a collapsed building&#10;&#10;Description automatically generated">
            <a:extLst>
              <a:ext uri="{FF2B5EF4-FFF2-40B4-BE49-F238E27FC236}">
                <a16:creationId xmlns:a16="http://schemas.microsoft.com/office/drawing/2014/main" id="{DAC9906C-186B-2019-942E-598D1E670645}"/>
              </a:ext>
            </a:extLst>
          </p:cNvPr>
          <p:cNvPicPr>
            <a:picLocks noGrp="1" noChangeAspect="1"/>
          </p:cNvPicPr>
          <p:nvPr>
            <p:ph sz="half" idx="15"/>
          </p:nvPr>
        </p:nvPicPr>
        <p:blipFill>
          <a:blip r:embed="rId3">
            <a:extLst>
              <a:ext uri="{28A0092B-C50C-407E-A947-70E740481C1C}">
                <a14:useLocalDpi xmlns:a14="http://schemas.microsoft.com/office/drawing/2010/main" val="0"/>
              </a:ext>
            </a:extLst>
          </a:blip>
          <a:stretch>
            <a:fillRect/>
          </a:stretch>
        </p:blipFill>
        <p:spPr>
          <a:xfrm>
            <a:off x="5760144" y="2677980"/>
            <a:ext cx="5288856" cy="2954194"/>
          </a:xfrm>
          <a:noFill/>
        </p:spPr>
      </p:pic>
      <p:sp>
        <p:nvSpPr>
          <p:cNvPr id="3" name="Content Placeholder 2">
            <a:extLst>
              <a:ext uri="{FF2B5EF4-FFF2-40B4-BE49-F238E27FC236}">
                <a16:creationId xmlns:a16="http://schemas.microsoft.com/office/drawing/2014/main" id="{FACE640F-7F5A-BDB7-205D-765FA80B6796}"/>
              </a:ext>
            </a:extLst>
          </p:cNvPr>
          <p:cNvSpPr>
            <a:spLocks noGrp="1"/>
          </p:cNvSpPr>
          <p:nvPr>
            <p:ph sz="half" idx="14"/>
          </p:nvPr>
        </p:nvSpPr>
        <p:spPr>
          <a:xfrm>
            <a:off x="1143000" y="2078963"/>
            <a:ext cx="6223819" cy="4067492"/>
          </a:xfrm>
          <a:noFill/>
        </p:spPr>
        <p:txBody>
          <a:bodyPr>
            <a:normAutofit lnSpcReduction="10000"/>
          </a:bodyPr>
          <a:lstStyle/>
          <a:p>
            <a:endParaRPr lang="en-US" sz="2400" dirty="0"/>
          </a:p>
          <a:p>
            <a:pPr lvl="1"/>
            <a:r>
              <a:rPr lang="en-US" sz="2400" dirty="0"/>
              <a:t>Residents</a:t>
            </a:r>
          </a:p>
          <a:p>
            <a:pPr lvl="1"/>
            <a:r>
              <a:rPr lang="en-US" sz="2400" dirty="0"/>
              <a:t>Businesses</a:t>
            </a:r>
          </a:p>
          <a:p>
            <a:pPr lvl="1"/>
            <a:r>
              <a:rPr lang="en-US" sz="2400" dirty="0"/>
              <a:t>Public Access</a:t>
            </a:r>
          </a:p>
          <a:p>
            <a:pPr lvl="1"/>
            <a:r>
              <a:rPr lang="en-US" sz="2400" dirty="0"/>
              <a:t>Westerly Taxpayers</a:t>
            </a:r>
          </a:p>
          <a:p>
            <a:pPr lvl="1"/>
            <a:r>
              <a:rPr lang="en-US" sz="2400" dirty="0"/>
              <a:t>Local and State Economy</a:t>
            </a:r>
          </a:p>
          <a:p>
            <a:pPr lvl="1"/>
            <a:r>
              <a:rPr lang="en-US" sz="2400" dirty="0"/>
              <a:t>Town &amp; State Property</a:t>
            </a:r>
          </a:p>
          <a:p>
            <a:pPr lvl="1"/>
            <a:r>
              <a:rPr lang="en-US" sz="2400" dirty="0"/>
              <a:t>Fire District</a:t>
            </a:r>
          </a:p>
          <a:p>
            <a:endParaRPr lang="en-US" dirty="0"/>
          </a:p>
        </p:txBody>
      </p:sp>
    </p:spTree>
    <p:extLst>
      <p:ext uri="{BB962C8B-B14F-4D97-AF65-F5344CB8AC3E}">
        <p14:creationId xmlns:p14="http://schemas.microsoft.com/office/powerpoint/2010/main" val="729609147"/>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EF954-32BC-4E04-39DB-61898A9789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6A76D3-A2FE-5E1B-760C-9C2DC9FB9EC1}"/>
              </a:ext>
            </a:extLst>
          </p:cNvPr>
          <p:cNvSpPr>
            <a:spLocks noGrp="1"/>
          </p:cNvSpPr>
          <p:nvPr>
            <p:ph type="title"/>
          </p:nvPr>
        </p:nvSpPr>
        <p:spPr>
          <a:noFill/>
        </p:spPr>
        <p:txBody>
          <a:bodyPr/>
          <a:lstStyle/>
          <a:p>
            <a:r>
              <a:rPr lang="en-US" dirty="0"/>
              <a:t>Loss of parking-largest in the state</a:t>
            </a:r>
          </a:p>
        </p:txBody>
      </p:sp>
      <p:pic>
        <p:nvPicPr>
          <p:cNvPr id="6" name="Content Placeholder 5">
            <a:extLst>
              <a:ext uri="{FF2B5EF4-FFF2-40B4-BE49-F238E27FC236}">
                <a16:creationId xmlns:a16="http://schemas.microsoft.com/office/drawing/2014/main" id="{BCC26106-2A6F-B4B5-1A33-E79CDD950B1D}"/>
              </a:ext>
            </a:extLst>
          </p:cNvPr>
          <p:cNvPicPr>
            <a:picLocks noGrp="1" noChangeAspect="1"/>
          </p:cNvPicPr>
          <p:nvPr>
            <p:ph sz="half" idx="15"/>
          </p:nvPr>
        </p:nvPicPr>
        <p:blipFill>
          <a:blip r:embed="rId3">
            <a:extLst>
              <a:ext uri="{28A0092B-C50C-407E-A947-70E740481C1C}">
                <a14:useLocalDpi xmlns:a14="http://schemas.microsoft.com/office/drawing/2010/main" val="0"/>
              </a:ext>
            </a:extLst>
          </a:blip>
          <a:srcRect/>
          <a:stretch/>
        </p:blipFill>
        <p:spPr>
          <a:xfrm>
            <a:off x="5570002" y="4221804"/>
            <a:ext cx="4545142" cy="2538778"/>
          </a:xfrm>
          <a:noFill/>
        </p:spPr>
      </p:pic>
      <p:sp>
        <p:nvSpPr>
          <p:cNvPr id="3" name="Content Placeholder 2">
            <a:extLst>
              <a:ext uri="{FF2B5EF4-FFF2-40B4-BE49-F238E27FC236}">
                <a16:creationId xmlns:a16="http://schemas.microsoft.com/office/drawing/2014/main" id="{642E17ED-0E2D-04D3-A611-D46BFE7B64DB}"/>
              </a:ext>
            </a:extLst>
          </p:cNvPr>
          <p:cNvSpPr>
            <a:spLocks noGrp="1"/>
          </p:cNvSpPr>
          <p:nvPr>
            <p:ph sz="half" idx="14"/>
          </p:nvPr>
        </p:nvSpPr>
        <p:spPr>
          <a:xfrm>
            <a:off x="1143000" y="2078963"/>
            <a:ext cx="6223819" cy="4067492"/>
          </a:xfrm>
          <a:noFill/>
        </p:spPr>
        <p:txBody>
          <a:bodyPr>
            <a:normAutofit/>
          </a:bodyPr>
          <a:lstStyle/>
          <a:p>
            <a:endParaRPr lang="en-US" sz="2400" dirty="0"/>
          </a:p>
          <a:p>
            <a:pPr lvl="1"/>
            <a:r>
              <a:rPr lang="en-US" sz="2400" dirty="0"/>
              <a:t>2700 Parking spaces at State Beach alone</a:t>
            </a:r>
          </a:p>
          <a:p>
            <a:pPr lvl="1"/>
            <a:r>
              <a:rPr lang="en-US" sz="2400" dirty="0"/>
              <a:t>2000 additional parking spaces </a:t>
            </a:r>
          </a:p>
          <a:p>
            <a:pPr lvl="1"/>
            <a:r>
              <a:rPr lang="en-US" sz="2400" dirty="0"/>
              <a:t>Nearly 5000 parking spaces at the beach, the largest in the state</a:t>
            </a:r>
          </a:p>
          <a:p>
            <a:endParaRPr lang="en-US" dirty="0"/>
          </a:p>
        </p:txBody>
      </p:sp>
    </p:spTree>
    <p:extLst>
      <p:ext uri="{BB962C8B-B14F-4D97-AF65-F5344CB8AC3E}">
        <p14:creationId xmlns:p14="http://schemas.microsoft.com/office/powerpoint/2010/main" val="469379117"/>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65" name="Rectangle 64">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C829807-7791-462F-8C59-969B0EC71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5230906" y="533401"/>
            <a:ext cx="6427694" cy="1111254"/>
          </a:xfrm>
        </p:spPr>
        <p:txBody>
          <a:bodyPr vert="horz" lIns="91440" tIns="45720" rIns="91440" bIns="45720" rtlCol="0" anchor="ctr">
            <a:normAutofit/>
          </a:bodyPr>
          <a:lstStyle/>
          <a:p>
            <a:pPr algn="r"/>
            <a:r>
              <a:rPr lang="en-US" sz="2000" dirty="0"/>
              <a:t>What will we lose?</a:t>
            </a: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half" idx="1"/>
          </p:nvPr>
        </p:nvSpPr>
        <p:spPr>
          <a:xfrm>
            <a:off x="5049839" y="1754841"/>
            <a:ext cx="6481170" cy="4569758"/>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2200" b="1" dirty="0"/>
              <a:t>Vicinity of 9 million dollars annual in property taxes to the   town</a:t>
            </a:r>
          </a:p>
          <a:p>
            <a:pPr indent="-228600">
              <a:lnSpc>
                <a:spcPct val="90000"/>
              </a:lnSpc>
              <a:buFont typeface="Arial" panose="020B0604020202020204" pitchFamily="34" charset="0"/>
              <a:buChar char="•"/>
            </a:pPr>
            <a:r>
              <a:rPr lang="en-US" sz="2200" dirty="0"/>
              <a:t>Roughly 1500 seasonal jobs</a:t>
            </a:r>
          </a:p>
          <a:p>
            <a:pPr indent="-228600">
              <a:lnSpc>
                <a:spcPct val="90000"/>
              </a:lnSpc>
              <a:buFont typeface="Arial" panose="020B0604020202020204" pitchFamily="34" charset="0"/>
              <a:buChar char="•"/>
            </a:pPr>
            <a:r>
              <a:rPr lang="en-US" sz="2200" dirty="0"/>
              <a:t>50 businesses</a:t>
            </a:r>
          </a:p>
          <a:p>
            <a:pPr indent="-228600">
              <a:lnSpc>
                <a:spcPct val="90000"/>
              </a:lnSpc>
              <a:buFont typeface="Arial" panose="020B0604020202020204" pitchFamily="34" charset="0"/>
              <a:buChar char="•"/>
            </a:pPr>
            <a:r>
              <a:rPr lang="en-US" sz="2200" dirty="0"/>
              <a:t>Approx 215  homes</a:t>
            </a:r>
          </a:p>
          <a:p>
            <a:pPr indent="-228600">
              <a:lnSpc>
                <a:spcPct val="90000"/>
              </a:lnSpc>
              <a:buFont typeface="Arial" panose="020B0604020202020204" pitchFamily="34" charset="0"/>
              <a:buChar char="•"/>
            </a:pPr>
            <a:r>
              <a:rPr lang="en-US" sz="2200" dirty="0"/>
              <a:t>Town Beach &amp; State Beach Pavilions</a:t>
            </a:r>
          </a:p>
          <a:p>
            <a:pPr indent="-228600">
              <a:lnSpc>
                <a:spcPct val="90000"/>
              </a:lnSpc>
              <a:buFont typeface="Arial" panose="020B0604020202020204" pitchFamily="34" charset="0"/>
              <a:buChar char="•"/>
            </a:pPr>
            <a:r>
              <a:rPr lang="en-US" sz="2200" dirty="0"/>
              <a:t>Two trailer Parks</a:t>
            </a:r>
          </a:p>
          <a:p>
            <a:pPr indent="-228600">
              <a:lnSpc>
                <a:spcPct val="90000"/>
              </a:lnSpc>
              <a:buFont typeface="Arial" panose="020B0604020202020204" pitchFamily="34" charset="0"/>
              <a:buChar char="•"/>
            </a:pPr>
            <a:r>
              <a:rPr lang="en-US" sz="2200" dirty="0"/>
              <a:t>Loss of millions in hotel and meals tax and State Beach parking that go to the Town and State</a:t>
            </a:r>
          </a:p>
          <a:p>
            <a:pPr indent="-228600">
              <a:lnSpc>
                <a:spcPct val="90000"/>
              </a:lnSpc>
              <a:buFont typeface="Arial" panose="020B0604020202020204" pitchFamily="34" charset="0"/>
              <a:buChar char="•"/>
            </a:pPr>
            <a:r>
              <a:rPr lang="en-US" sz="2200" dirty="0"/>
              <a:t>Access</a:t>
            </a:r>
          </a:p>
        </p:txBody>
      </p:sp>
      <p:pic>
        <p:nvPicPr>
          <p:cNvPr id="7" name="Picture 6">
            <a:extLst>
              <a:ext uri="{FF2B5EF4-FFF2-40B4-BE49-F238E27FC236}">
                <a16:creationId xmlns:a16="http://schemas.microsoft.com/office/drawing/2014/main" id="{A0F9F7F4-2199-5749-F5A6-90E484347B5C}"/>
              </a:ext>
            </a:extLst>
          </p:cNvPr>
          <p:cNvPicPr>
            <a:picLocks noChangeAspect="1"/>
          </p:cNvPicPr>
          <p:nvPr/>
        </p:nvPicPr>
        <p:blipFill rotWithShape="1">
          <a:blip r:embed="rId3">
            <a:extLst>
              <a:ext uri="{28A0092B-C50C-407E-A947-70E740481C1C}">
                <a14:useLocalDpi xmlns:a14="http://schemas.microsoft.com/office/drawing/2010/main" val="0"/>
              </a:ext>
            </a:extLst>
          </a:blip>
          <a:srcRect l="33361" r="25220"/>
          <a:stretch/>
        </p:blipFill>
        <p:spPr>
          <a:xfrm>
            <a:off x="20" y="2"/>
            <a:ext cx="5049819" cy="6857998"/>
          </a:xfrm>
          <a:custGeom>
            <a:avLst/>
            <a:gdLst/>
            <a:ahLst/>
            <a:cxnLst/>
            <a:rect l="l" t="t" r="r" b="b"/>
            <a:pathLst>
              <a:path w="5049839" h="6857998">
                <a:moveTo>
                  <a:pt x="0" y="0"/>
                </a:moveTo>
                <a:lnTo>
                  <a:pt x="5049839" y="1331"/>
                </a:lnTo>
                <a:lnTo>
                  <a:pt x="3110749" y="6857998"/>
                </a:lnTo>
                <a:lnTo>
                  <a:pt x="0" y="6857998"/>
                </a:lnTo>
                <a:close/>
              </a:path>
            </a:pathLst>
          </a:custGeom>
        </p:spPr>
      </p:pic>
      <p:cxnSp>
        <p:nvCxnSpPr>
          <p:cNvPr id="67" name="Straight Connector 66">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845859" y="0"/>
            <a:ext cx="699247" cy="68573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C2312DA-BDBD-40EE-84AB-53293C1CDE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10" y="5788959"/>
            <a:ext cx="7396312" cy="106904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2412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AEE469-79E7-0FD0-1D3E-9939B378FFA7}"/>
            </a:ext>
          </a:extLst>
        </p:cNvPr>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D9B886CA-A0AB-CFFD-E767-8D3888F6B7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40B901F-7B08-F889-6C0C-A929EB0E69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EF024BC-9F00-31C0-1558-475EA4867A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474F508-3867-2BC4-C7ED-D55766CCD5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C3C70C0-C9EE-473A-C1FA-90ADEC15EB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285CE44-28CB-8B8A-2FB0-1A08568F69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AD3934B-6F16-1D5A-C392-600E70F95D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65" name="Rectangle 64">
            <a:extLst>
              <a:ext uri="{FF2B5EF4-FFF2-40B4-BE49-F238E27FC236}">
                <a16:creationId xmlns:a16="http://schemas.microsoft.com/office/drawing/2014/main" id="{23EDE34A-4E45-F59E-91A7-3DD393E29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CFC37B2-FF73-3B26-22BE-8CFB400092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18929C-D7BC-D28A-EA39-AA90F26A767E}"/>
              </a:ext>
            </a:extLst>
          </p:cNvPr>
          <p:cNvSpPr>
            <a:spLocks noGrp="1"/>
          </p:cNvSpPr>
          <p:nvPr>
            <p:ph type="title"/>
          </p:nvPr>
        </p:nvSpPr>
        <p:spPr>
          <a:xfrm>
            <a:off x="5230906" y="533401"/>
            <a:ext cx="6427694" cy="1111254"/>
          </a:xfrm>
        </p:spPr>
        <p:txBody>
          <a:bodyPr vert="horz" lIns="91440" tIns="45720" rIns="91440" bIns="45720" rtlCol="0" anchor="ctr">
            <a:normAutofit/>
          </a:bodyPr>
          <a:lstStyle/>
          <a:p>
            <a:pPr algn="r"/>
            <a:r>
              <a:rPr lang="en-US" sz="2000" dirty="0"/>
              <a:t>The Numbers</a:t>
            </a:r>
          </a:p>
        </p:txBody>
      </p:sp>
      <p:sp>
        <p:nvSpPr>
          <p:cNvPr id="3" name="Content Placeholder 2">
            <a:extLst>
              <a:ext uri="{FF2B5EF4-FFF2-40B4-BE49-F238E27FC236}">
                <a16:creationId xmlns:a16="http://schemas.microsoft.com/office/drawing/2014/main" id="{DBA78F28-FC3A-0EC8-276E-52F14A9AC5D0}"/>
              </a:ext>
            </a:extLst>
          </p:cNvPr>
          <p:cNvSpPr>
            <a:spLocks noGrp="1"/>
          </p:cNvSpPr>
          <p:nvPr>
            <p:ph sz="half" idx="1"/>
          </p:nvPr>
        </p:nvSpPr>
        <p:spPr>
          <a:xfrm>
            <a:off x="5049839" y="1754841"/>
            <a:ext cx="6481170" cy="4569758"/>
          </a:xfrm>
        </p:spPr>
        <p:txBody>
          <a:bodyPr vert="horz" lIns="91440" tIns="45720" rIns="91440" bIns="45720" rtlCol="0" anchor="ctr">
            <a:normAutofit lnSpcReduction="10000"/>
          </a:bodyPr>
          <a:lstStyle/>
          <a:p>
            <a:pPr indent="-228600">
              <a:lnSpc>
                <a:spcPct val="90000"/>
              </a:lnSpc>
              <a:buFont typeface="Arial" panose="020B0604020202020204" pitchFamily="34" charset="0"/>
              <a:buChar char="•"/>
            </a:pPr>
            <a:r>
              <a:rPr lang="en-US" sz="2200" b="1" dirty="0"/>
              <a:t>Parking revenue 2.4 million per season</a:t>
            </a:r>
          </a:p>
          <a:p>
            <a:pPr indent="-228600">
              <a:lnSpc>
                <a:spcPct val="90000"/>
              </a:lnSpc>
              <a:buFont typeface="Arial" panose="020B0604020202020204" pitchFamily="34" charset="0"/>
              <a:buChar char="•"/>
            </a:pPr>
            <a:r>
              <a:rPr lang="en-US" sz="2200" b="1" dirty="0"/>
              <a:t>1.2 million of that is State Beach</a:t>
            </a:r>
          </a:p>
          <a:p>
            <a:pPr indent="-228600">
              <a:lnSpc>
                <a:spcPct val="90000"/>
              </a:lnSpc>
              <a:buFont typeface="Arial" panose="020B0604020202020204" pitchFamily="34" charset="0"/>
              <a:buChar char="•"/>
            </a:pPr>
            <a:r>
              <a:rPr lang="en-US" sz="2200" b="1" dirty="0"/>
              <a:t>10 million in hotel revenue</a:t>
            </a:r>
          </a:p>
          <a:p>
            <a:pPr indent="-228600">
              <a:lnSpc>
                <a:spcPct val="90000"/>
              </a:lnSpc>
              <a:buFont typeface="Arial" panose="020B0604020202020204" pitchFamily="34" charset="0"/>
              <a:buChar char="•"/>
            </a:pPr>
            <a:r>
              <a:rPr lang="en-US" sz="2200" b="1" dirty="0"/>
              <a:t>1 million in Hotel Tax shared by the town, state and tourism district</a:t>
            </a:r>
          </a:p>
          <a:p>
            <a:pPr indent="-228600">
              <a:lnSpc>
                <a:spcPct val="90000"/>
              </a:lnSpc>
              <a:buFont typeface="Arial" panose="020B0604020202020204" pitchFamily="34" charset="0"/>
              <a:buChar char="•"/>
            </a:pPr>
            <a:r>
              <a:rPr lang="en-US" sz="2200" b="1" dirty="0"/>
              <a:t>1.3 million in meals/beverage tax for Westerly of which Misquamicut is a major contributor</a:t>
            </a:r>
          </a:p>
          <a:p>
            <a:pPr indent="-228600">
              <a:lnSpc>
                <a:spcPct val="90000"/>
              </a:lnSpc>
              <a:buFont typeface="Arial" panose="020B0604020202020204" pitchFamily="34" charset="0"/>
              <a:buChar char="•"/>
            </a:pPr>
            <a:r>
              <a:rPr lang="en-US" sz="2200" b="1" dirty="0"/>
              <a:t>9.1 million in sales tax for Westerly from Restaurants of which Misquamicut is a major contributor</a:t>
            </a:r>
          </a:p>
          <a:p>
            <a:pPr indent="-228600">
              <a:lnSpc>
                <a:spcPct val="90000"/>
              </a:lnSpc>
              <a:buFont typeface="Arial" panose="020B0604020202020204" pitchFamily="34" charset="0"/>
              <a:buChar char="•"/>
            </a:pPr>
            <a:r>
              <a:rPr lang="en-US" sz="2200" b="1" dirty="0"/>
              <a:t>Retail sales tax</a:t>
            </a:r>
          </a:p>
          <a:p>
            <a:pPr indent="-228600">
              <a:lnSpc>
                <a:spcPct val="90000"/>
              </a:lnSpc>
              <a:buFont typeface="Arial" panose="020B0604020202020204" pitchFamily="34" charset="0"/>
              <a:buChar char="•"/>
            </a:pPr>
            <a:r>
              <a:rPr lang="en-US" sz="2200" b="1" dirty="0"/>
              <a:t>Gas tax</a:t>
            </a:r>
          </a:p>
          <a:p>
            <a:pPr indent="-228600">
              <a:lnSpc>
                <a:spcPct val="90000"/>
              </a:lnSpc>
              <a:buFont typeface="Arial" panose="020B0604020202020204" pitchFamily="34" charset="0"/>
              <a:buChar char="•"/>
            </a:pPr>
            <a:endParaRPr lang="en-US" sz="2200" dirty="0"/>
          </a:p>
        </p:txBody>
      </p:sp>
      <p:cxnSp>
        <p:nvCxnSpPr>
          <p:cNvPr id="67" name="Straight Connector 66">
            <a:extLst>
              <a:ext uri="{FF2B5EF4-FFF2-40B4-BE49-F238E27FC236}">
                <a16:creationId xmlns:a16="http://schemas.microsoft.com/office/drawing/2014/main" id="{D45B360F-BA1A-F277-CFA9-6F408DD92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845859" y="0"/>
            <a:ext cx="699247" cy="68573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8AAEBE5-C568-03D1-18BD-13DDBD1DC0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10" y="5788959"/>
            <a:ext cx="7396312" cy="106904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Icon&#10;&#10;AI-generated content may be incorrect.">
            <a:extLst>
              <a:ext uri="{FF2B5EF4-FFF2-40B4-BE49-F238E27FC236}">
                <a16:creationId xmlns:a16="http://schemas.microsoft.com/office/drawing/2014/main" id="{94C5AC38-06C9-7AA4-6BBD-8B6C0BF0A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04" y="685800"/>
            <a:ext cx="2566318" cy="4844966"/>
          </a:xfrm>
          <a:prstGeom prst="rect">
            <a:avLst/>
          </a:prstGeom>
        </p:spPr>
      </p:pic>
    </p:spTree>
    <p:extLst>
      <p:ext uri="{BB962C8B-B14F-4D97-AF65-F5344CB8AC3E}">
        <p14:creationId xmlns:p14="http://schemas.microsoft.com/office/powerpoint/2010/main" val="13606031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EA8AEC-90FB-A52E-1DFF-711A63AFD1F0}"/>
            </a:ext>
          </a:extLst>
        </p:cNvPr>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E2EDE3FA-C0D3-57B6-F380-2EB5D1EE46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94C5BA4-F8F9-4DFB-2E69-3F1E1F8CAC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E5CDF8C-EA1C-208F-0AE1-1A826572C8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4487933-BF37-97E6-5B3D-E5FC60A285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F4FAD96-3EB0-B79A-EE23-F1D08C7DC4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329742E-53D7-EC9B-7B4A-7C43A3C12F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9B4C41-6A8A-BBB4-CB18-12079F4B63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65" name="Rectangle 64">
            <a:extLst>
              <a:ext uri="{FF2B5EF4-FFF2-40B4-BE49-F238E27FC236}">
                <a16:creationId xmlns:a16="http://schemas.microsoft.com/office/drawing/2014/main" id="{E4D0413E-2943-7A02-E411-68F4B59E4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42A3EAF-3CAF-397C-B35B-4DEAB51C8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88229A-5156-E8C1-6713-00AC6752426F}"/>
              </a:ext>
            </a:extLst>
          </p:cNvPr>
          <p:cNvSpPr>
            <a:spLocks noGrp="1"/>
          </p:cNvSpPr>
          <p:nvPr>
            <p:ph type="title"/>
          </p:nvPr>
        </p:nvSpPr>
        <p:spPr>
          <a:xfrm>
            <a:off x="5060804" y="765645"/>
            <a:ext cx="6427694" cy="1111254"/>
          </a:xfrm>
        </p:spPr>
        <p:txBody>
          <a:bodyPr vert="horz" lIns="91440" tIns="45720" rIns="91440" bIns="45720" rtlCol="0" anchor="ctr">
            <a:normAutofit/>
          </a:bodyPr>
          <a:lstStyle/>
          <a:p>
            <a:r>
              <a:rPr lang="en-US" sz="2400" b="1" dirty="0"/>
              <a:t>JOBS</a:t>
            </a:r>
          </a:p>
        </p:txBody>
      </p:sp>
      <p:sp>
        <p:nvSpPr>
          <p:cNvPr id="3" name="Content Placeholder 2">
            <a:extLst>
              <a:ext uri="{FF2B5EF4-FFF2-40B4-BE49-F238E27FC236}">
                <a16:creationId xmlns:a16="http://schemas.microsoft.com/office/drawing/2014/main" id="{70CF924F-CBA3-4300-635B-18D525D9112E}"/>
              </a:ext>
            </a:extLst>
          </p:cNvPr>
          <p:cNvSpPr>
            <a:spLocks noGrp="1"/>
          </p:cNvSpPr>
          <p:nvPr>
            <p:ph sz="half" idx="1"/>
          </p:nvPr>
        </p:nvSpPr>
        <p:spPr>
          <a:xfrm>
            <a:off x="5049839" y="1754841"/>
            <a:ext cx="6481170" cy="4569758"/>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2200" b="1" dirty="0"/>
              <a:t>Approx 1500 seasonal jobs</a:t>
            </a:r>
          </a:p>
          <a:p>
            <a:pPr indent="-228600">
              <a:lnSpc>
                <a:spcPct val="90000"/>
              </a:lnSpc>
              <a:buFont typeface="Arial" panose="020B0604020202020204" pitchFamily="34" charset="0"/>
              <a:buChar char="•"/>
            </a:pPr>
            <a:r>
              <a:rPr lang="en-US" sz="2200" b="1" dirty="0"/>
              <a:t>15 weeks equals $13, 500,000 in gross wages</a:t>
            </a:r>
          </a:p>
          <a:p>
            <a:pPr indent="-228600">
              <a:lnSpc>
                <a:spcPct val="90000"/>
              </a:lnSpc>
              <a:buFont typeface="Arial" panose="020B0604020202020204" pitchFamily="34" charset="0"/>
              <a:buChar char="•"/>
            </a:pPr>
            <a:r>
              <a:rPr lang="en-US" sz="2200" b="1" dirty="0"/>
              <a:t>Out of that approx. 1.41 million is federal and state taxes which includes Social security tax, Medicare tax, Federal and state unemployment tax</a:t>
            </a:r>
          </a:p>
          <a:p>
            <a:pPr indent="-228600">
              <a:lnSpc>
                <a:spcPct val="90000"/>
              </a:lnSpc>
              <a:buFont typeface="Arial" panose="020B0604020202020204" pitchFamily="34" charset="0"/>
              <a:buChar char="•"/>
            </a:pPr>
            <a:endParaRPr lang="en-US" sz="2200" b="1" dirty="0"/>
          </a:p>
          <a:p>
            <a:pPr indent="-228600">
              <a:lnSpc>
                <a:spcPct val="90000"/>
              </a:lnSpc>
              <a:buFont typeface="Arial" panose="020B0604020202020204" pitchFamily="34" charset="0"/>
              <a:buChar char="•"/>
            </a:pPr>
            <a:endParaRPr lang="en-US" sz="2200" dirty="0"/>
          </a:p>
        </p:txBody>
      </p:sp>
      <p:cxnSp>
        <p:nvCxnSpPr>
          <p:cNvPr id="67" name="Straight Connector 66">
            <a:extLst>
              <a:ext uri="{FF2B5EF4-FFF2-40B4-BE49-F238E27FC236}">
                <a16:creationId xmlns:a16="http://schemas.microsoft.com/office/drawing/2014/main" id="{36F1193D-2DA7-90AA-8A18-393CEF7DE2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845859" y="0"/>
            <a:ext cx="699247" cy="68573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585C070-16B8-F4F2-0AF6-A91F323025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10" y="5788959"/>
            <a:ext cx="7396312" cy="106904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Icon&#10;&#10;AI-generated content may be incorrect.">
            <a:extLst>
              <a:ext uri="{FF2B5EF4-FFF2-40B4-BE49-F238E27FC236}">
                <a16:creationId xmlns:a16="http://schemas.microsoft.com/office/drawing/2014/main" id="{FA763D71-9438-F44D-6C0B-87471C57E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3" y="1298928"/>
            <a:ext cx="3904940" cy="4549422"/>
          </a:xfrm>
          <a:prstGeom prst="rect">
            <a:avLst/>
          </a:prstGeom>
        </p:spPr>
      </p:pic>
    </p:spTree>
    <p:extLst>
      <p:ext uri="{BB962C8B-B14F-4D97-AF65-F5344CB8AC3E}">
        <p14:creationId xmlns:p14="http://schemas.microsoft.com/office/powerpoint/2010/main" val="4858549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beach&#10;&#10;Description automatically generated">
            <a:extLst>
              <a:ext uri="{FF2B5EF4-FFF2-40B4-BE49-F238E27FC236}">
                <a16:creationId xmlns:a16="http://schemas.microsoft.com/office/drawing/2014/main" id="{A9A9C31E-4C11-0626-3466-6651842B6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95"/>
            <a:ext cx="12192000" cy="6737810"/>
          </a:xfrm>
          <a:prstGeom prst="rect">
            <a:avLst/>
          </a:prstGeom>
        </p:spPr>
      </p:pic>
    </p:spTree>
    <p:extLst>
      <p:ext uri="{BB962C8B-B14F-4D97-AF65-F5344CB8AC3E}">
        <p14:creationId xmlns:p14="http://schemas.microsoft.com/office/powerpoint/2010/main" val="1285123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aerial view of a beach&#10;&#10;Description automatically generated">
            <a:extLst>
              <a:ext uri="{FF2B5EF4-FFF2-40B4-BE49-F238E27FC236}">
                <a16:creationId xmlns:a16="http://schemas.microsoft.com/office/drawing/2014/main" id="{56C94F9B-638C-2CE8-B8B8-028FB759E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9964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beach&#10;&#10;Description automatically generated">
            <a:extLst>
              <a:ext uri="{FF2B5EF4-FFF2-40B4-BE49-F238E27FC236}">
                <a16:creationId xmlns:a16="http://schemas.microsoft.com/office/drawing/2014/main" id="{548CA6A6-B5F9-6F67-AE07-F0BF0880E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7318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F3C8EA-7A37-4A07-BDF2-89EBD3DF2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arge crowd of people at a beach&#10;&#10;Description automatically generated">
            <a:extLst>
              <a:ext uri="{FF2B5EF4-FFF2-40B4-BE49-F238E27FC236}">
                <a16:creationId xmlns:a16="http://schemas.microsoft.com/office/drawing/2014/main" id="{CCFDDDEF-105D-B5B1-A415-7223BC9DBBD6}"/>
              </a:ext>
            </a:extLst>
          </p:cNvPr>
          <p:cNvPicPr>
            <a:picLocks noChangeAspect="1"/>
          </p:cNvPicPr>
          <p:nvPr/>
        </p:nvPicPr>
        <p:blipFill rotWithShape="1">
          <a:blip r:embed="rId2">
            <a:extLst>
              <a:ext uri="{28A0092B-C50C-407E-A947-70E740481C1C}">
                <a14:useLocalDpi xmlns:a14="http://schemas.microsoft.com/office/drawing/2010/main" val="0"/>
              </a:ext>
            </a:extLst>
          </a:blip>
          <a:srcRect t="16259" r="1" b="1"/>
          <a:stretch/>
        </p:blipFill>
        <p:spPr>
          <a:xfrm>
            <a:off x="1334729" y="1194619"/>
            <a:ext cx="9522542" cy="5309419"/>
          </a:xfrm>
          <a:prstGeom prst="rect">
            <a:avLst/>
          </a:prstGeom>
        </p:spPr>
      </p:pic>
      <p:sp>
        <p:nvSpPr>
          <p:cNvPr id="4" name="TextBox 3">
            <a:extLst>
              <a:ext uri="{FF2B5EF4-FFF2-40B4-BE49-F238E27FC236}">
                <a16:creationId xmlns:a16="http://schemas.microsoft.com/office/drawing/2014/main" id="{A25C1019-7FC0-7B0A-D6F0-B0443623E45D}"/>
              </a:ext>
            </a:extLst>
          </p:cNvPr>
          <p:cNvSpPr txBox="1"/>
          <p:nvPr/>
        </p:nvSpPr>
        <p:spPr>
          <a:xfrm>
            <a:off x="2829232" y="579047"/>
            <a:ext cx="6533535" cy="523220"/>
          </a:xfrm>
          <a:prstGeom prst="rect">
            <a:avLst/>
          </a:prstGeom>
          <a:noFill/>
        </p:spPr>
        <p:txBody>
          <a:bodyPr wrap="square" rtlCol="0">
            <a:spAutoFit/>
          </a:bodyPr>
          <a:lstStyle/>
          <a:p>
            <a:r>
              <a:rPr lang="en-US" sz="2800" b="1" dirty="0">
                <a:solidFill>
                  <a:srgbClr val="0070C0"/>
                </a:solidFill>
              </a:rPr>
              <a:t>Does anyone really care if the beach goes away?</a:t>
            </a:r>
          </a:p>
        </p:txBody>
      </p:sp>
    </p:spTree>
    <p:extLst>
      <p:ext uri="{BB962C8B-B14F-4D97-AF65-F5344CB8AC3E}">
        <p14:creationId xmlns:p14="http://schemas.microsoft.com/office/powerpoint/2010/main" val="21396927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89" name="Rectangle 88">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xfrm>
            <a:off x="5146159" y="685800"/>
            <a:ext cx="6238688" cy="1382233"/>
          </a:xfrm>
        </p:spPr>
        <p:txBody>
          <a:bodyPr vert="horz" lIns="91440" tIns="45720" rIns="91440" bIns="45720" rtlCol="0" anchor="ctr">
            <a:normAutofit/>
          </a:bodyPr>
          <a:lstStyle/>
          <a:p>
            <a:r>
              <a:rPr lang="en-US" dirty="0">
                <a:solidFill>
                  <a:srgbClr val="FF0000"/>
                </a:solidFill>
              </a:rPr>
              <a:t>AGENDA</a:t>
            </a:r>
          </a:p>
        </p:txBody>
      </p:sp>
      <p:pic>
        <p:nvPicPr>
          <p:cNvPr id="25" name="Picture Placeholder 6">
            <a:extLst>
              <a:ext uri="{FF2B5EF4-FFF2-40B4-BE49-F238E27FC236}">
                <a16:creationId xmlns:a16="http://schemas.microsoft.com/office/drawing/2014/main" id="{086C9520-C924-5732-CC82-F0C4A533D4E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2908" r="22906" b="-2"/>
          <a:stretch/>
        </p:blipFill>
        <p:spPr>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5146158" y="2301949"/>
            <a:ext cx="6238687" cy="4022650"/>
          </a:xfrm>
        </p:spPr>
        <p:txBody>
          <a:bodyPr vert="horz" lIns="91440" tIns="45720" rIns="91440" bIns="45720" rtlCol="0">
            <a:normAutofit/>
          </a:bodyPr>
          <a:lstStyle/>
          <a:p>
            <a:pPr indent="-228600">
              <a:lnSpc>
                <a:spcPct val="100000"/>
              </a:lnSpc>
              <a:buFont typeface="Arial" panose="020B0604020202020204" pitchFamily="34" charset="0"/>
              <a:buChar char="•"/>
            </a:pPr>
            <a:r>
              <a:rPr lang="en-US" sz="3600" dirty="0"/>
              <a:t>The Problem</a:t>
            </a:r>
          </a:p>
          <a:p>
            <a:pPr indent="-228600">
              <a:lnSpc>
                <a:spcPct val="100000"/>
              </a:lnSpc>
              <a:buFont typeface="Arial" panose="020B0604020202020204" pitchFamily="34" charset="0"/>
              <a:buChar char="•"/>
            </a:pPr>
            <a:r>
              <a:rPr lang="en-US" sz="3600" dirty="0"/>
              <a:t>The History</a:t>
            </a:r>
          </a:p>
          <a:p>
            <a:pPr indent="-228600">
              <a:lnSpc>
                <a:spcPct val="100000"/>
              </a:lnSpc>
              <a:buFont typeface="Arial" panose="020B0604020202020204" pitchFamily="34" charset="0"/>
              <a:buChar char="•"/>
            </a:pPr>
            <a:r>
              <a:rPr lang="en-US" sz="3600" dirty="0"/>
              <a:t>Who does this affect?</a:t>
            </a:r>
          </a:p>
          <a:p>
            <a:pPr indent="-228600">
              <a:lnSpc>
                <a:spcPct val="100000"/>
              </a:lnSpc>
              <a:buFont typeface="Arial" panose="020B0604020202020204" pitchFamily="34" charset="0"/>
              <a:buChar char="•"/>
            </a:pPr>
            <a:r>
              <a:rPr lang="en-US" sz="3600" dirty="0"/>
              <a:t>Video</a:t>
            </a:r>
          </a:p>
          <a:p>
            <a:pPr indent="-228600">
              <a:lnSpc>
                <a:spcPct val="100000"/>
              </a:lnSpc>
              <a:buFont typeface="Arial" panose="020B0604020202020204" pitchFamily="34" charset="0"/>
              <a:buChar char="•"/>
            </a:pPr>
            <a:r>
              <a:rPr lang="en-US" sz="3600" dirty="0"/>
              <a:t>Call for Action</a:t>
            </a:r>
          </a:p>
        </p:txBody>
      </p:sp>
      <p:cxnSp>
        <p:nvCxnSpPr>
          <p:cNvPr id="90" name="Straight Connector 89">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35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07F338-E3AE-1172-0E73-1B04015BEFA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76AF9AF-5C06-4E68-74E0-1ED227575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94F54E7-CF0A-514A-ECD2-F3704E87F422}"/>
              </a:ext>
            </a:extLst>
          </p:cNvPr>
          <p:cNvPicPr>
            <a:picLocks noChangeAspect="1"/>
          </p:cNvPicPr>
          <p:nvPr/>
        </p:nvPicPr>
        <p:blipFill>
          <a:blip r:embed="rId2">
            <a:extLst>
              <a:ext uri="{28A0092B-C50C-407E-A947-70E740481C1C}">
                <a14:useLocalDpi xmlns:a14="http://schemas.microsoft.com/office/drawing/2010/main" val="0"/>
              </a:ext>
            </a:extLst>
          </a:blip>
          <a:srcRect t="22122" b="22122"/>
          <a:stretch/>
        </p:blipFill>
        <p:spPr>
          <a:xfrm>
            <a:off x="1334729" y="1194619"/>
            <a:ext cx="9522542" cy="5309419"/>
          </a:xfrm>
          <a:prstGeom prst="rect">
            <a:avLst/>
          </a:prstGeom>
        </p:spPr>
      </p:pic>
      <p:sp>
        <p:nvSpPr>
          <p:cNvPr id="4" name="TextBox 3">
            <a:extLst>
              <a:ext uri="{FF2B5EF4-FFF2-40B4-BE49-F238E27FC236}">
                <a16:creationId xmlns:a16="http://schemas.microsoft.com/office/drawing/2014/main" id="{40813553-D711-3AA4-314E-F02C4EAD66B3}"/>
              </a:ext>
            </a:extLst>
          </p:cNvPr>
          <p:cNvSpPr txBox="1"/>
          <p:nvPr/>
        </p:nvSpPr>
        <p:spPr>
          <a:xfrm>
            <a:off x="4357037" y="253732"/>
            <a:ext cx="3056002" cy="523220"/>
          </a:xfrm>
          <a:prstGeom prst="rect">
            <a:avLst/>
          </a:prstGeom>
          <a:noFill/>
        </p:spPr>
        <p:txBody>
          <a:bodyPr wrap="square" rtlCol="0">
            <a:spAutoFit/>
          </a:bodyPr>
          <a:lstStyle/>
          <a:p>
            <a:r>
              <a:rPr lang="en-US" sz="2800" b="1" dirty="0">
                <a:solidFill>
                  <a:srgbClr val="0070C0"/>
                </a:solidFill>
              </a:rPr>
              <a:t>No parking means NO</a:t>
            </a:r>
          </a:p>
        </p:txBody>
      </p:sp>
    </p:spTree>
    <p:extLst>
      <p:ext uri="{BB962C8B-B14F-4D97-AF65-F5344CB8AC3E}">
        <p14:creationId xmlns:p14="http://schemas.microsoft.com/office/powerpoint/2010/main" val="7991828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4C194D-995D-00B3-A4C0-781B719123F8}"/>
              </a:ext>
            </a:extLst>
          </p:cNvPr>
          <p:cNvSpPr txBox="1"/>
          <p:nvPr/>
        </p:nvSpPr>
        <p:spPr>
          <a:xfrm>
            <a:off x="3263660" y="2812733"/>
            <a:ext cx="6470073" cy="1569660"/>
          </a:xfrm>
          <a:prstGeom prst="rect">
            <a:avLst/>
          </a:prstGeom>
          <a:noFill/>
        </p:spPr>
        <p:txBody>
          <a:bodyPr wrap="square" rtlCol="0">
            <a:spAutoFit/>
          </a:bodyPr>
          <a:lstStyle/>
          <a:p>
            <a:r>
              <a:rPr lang="en-US" sz="9600" dirty="0">
                <a:solidFill>
                  <a:srgbClr val="FF0000"/>
                </a:solidFill>
              </a:rPr>
              <a:t>SOLUTIONS</a:t>
            </a:r>
          </a:p>
        </p:txBody>
      </p:sp>
    </p:spTree>
    <p:extLst>
      <p:ext uri="{BB962C8B-B14F-4D97-AF65-F5344CB8AC3E}">
        <p14:creationId xmlns:p14="http://schemas.microsoft.com/office/powerpoint/2010/main" val="267516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DFF4E9-AE2E-FF65-3DDC-CEA4CD8837E5}"/>
              </a:ext>
            </a:extLst>
          </p:cNvPr>
          <p:cNvSpPr txBox="1"/>
          <p:nvPr/>
        </p:nvSpPr>
        <p:spPr>
          <a:xfrm>
            <a:off x="1634836" y="665018"/>
            <a:ext cx="9393382" cy="4739759"/>
          </a:xfrm>
          <a:prstGeom prst="rect">
            <a:avLst/>
          </a:prstGeom>
          <a:noFill/>
        </p:spPr>
        <p:txBody>
          <a:bodyPr wrap="square">
            <a:spAutoFit/>
          </a:bodyPr>
          <a:lstStyle/>
          <a:p>
            <a:pPr algn="ctr"/>
            <a:r>
              <a:rPr lang="en-US" sz="3200" b="1" dirty="0"/>
              <a:t>NOAA-National Oceanic and Atmospheric Administration</a:t>
            </a:r>
          </a:p>
          <a:p>
            <a:endParaRPr lang="en-US" dirty="0"/>
          </a:p>
          <a:p>
            <a:endParaRPr lang="en-US" dirty="0"/>
          </a:p>
          <a:p>
            <a:endParaRPr lang="en-US" dirty="0"/>
          </a:p>
          <a:p>
            <a:pPr algn="ctr"/>
            <a:r>
              <a:rPr lang="en-US" b="1" dirty="0"/>
              <a:t>National Beach Nourishment Database </a:t>
            </a:r>
          </a:p>
          <a:p>
            <a:pPr algn="ctr"/>
            <a:endParaRPr lang="en-US" dirty="0"/>
          </a:p>
          <a:p>
            <a:pPr algn="ctr"/>
            <a:r>
              <a:rPr lang="en-US" dirty="0"/>
              <a:t>This database features information on nearly </a:t>
            </a:r>
            <a:r>
              <a:rPr lang="en-US" dirty="0">
                <a:solidFill>
                  <a:srgbClr val="FF0000"/>
                </a:solidFill>
              </a:rPr>
              <a:t>400 projects that have placed nearly 1.5 billion cubic yards of sand along the continental U.S. coastline.</a:t>
            </a:r>
            <a:r>
              <a:rPr lang="en-US" dirty="0"/>
              <a:t> The database includes the number of nourishment events, oldest project, newest project, known total cost, total volume, and known length. </a:t>
            </a:r>
          </a:p>
          <a:p>
            <a:pPr algn="ctr"/>
            <a:endParaRPr lang="en-US" dirty="0"/>
          </a:p>
          <a:p>
            <a:pPr algn="ctr"/>
            <a:endParaRPr lang="en-US" dirty="0"/>
          </a:p>
          <a:p>
            <a:pPr algn="ctr"/>
            <a:endParaRPr lang="en-US" dirty="0"/>
          </a:p>
          <a:p>
            <a:pPr algn="ctr"/>
            <a:r>
              <a:rPr lang="en-US" dirty="0">
                <a:solidFill>
                  <a:srgbClr val="0070C0"/>
                </a:solidFill>
                <a:hlinkClick r:id="rId2"/>
              </a:rPr>
              <a:t>https://coast.noaa.gov/digitalcoast/tools/beach-nourishment.html</a:t>
            </a:r>
            <a:endParaRPr lang="en-US" dirty="0">
              <a:solidFill>
                <a:srgbClr val="0070C0"/>
              </a:solidFill>
            </a:endParaRPr>
          </a:p>
          <a:p>
            <a:pPr algn="ctr"/>
            <a:endParaRPr lang="en-US" dirty="0">
              <a:solidFill>
                <a:srgbClr val="0070C0"/>
              </a:solidFill>
            </a:endParaRPr>
          </a:p>
          <a:p>
            <a:pPr algn="ctr"/>
            <a:endParaRPr lang="en-US" dirty="0">
              <a:solidFill>
                <a:srgbClr val="0070C0"/>
              </a:solidFill>
            </a:endParaRPr>
          </a:p>
          <a:p>
            <a:pPr algn="ctr"/>
            <a:r>
              <a:rPr lang="en-US" dirty="0">
                <a:solidFill>
                  <a:srgbClr val="0070C0"/>
                </a:solidFill>
              </a:rPr>
              <a:t>Projects in Long Island, Outer Banks, Virginia Beach, Florida, Alabama and many more</a:t>
            </a:r>
          </a:p>
        </p:txBody>
      </p:sp>
    </p:spTree>
    <p:extLst>
      <p:ext uri="{BB962C8B-B14F-4D97-AF65-F5344CB8AC3E}">
        <p14:creationId xmlns:p14="http://schemas.microsoft.com/office/powerpoint/2010/main" val="3607078931"/>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BC88933B-CFB2-4662-9CA9-2C1E0838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909EEE1-52DB-4A86-AFCE-CCE904184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A0C8B0-41F0-0335-BC0D-C8FF04ECA65F}"/>
              </a:ext>
            </a:extLst>
          </p:cNvPr>
          <p:cNvSpPr txBox="1"/>
          <p:nvPr/>
        </p:nvSpPr>
        <p:spPr>
          <a:xfrm>
            <a:off x="4305869" y="1994264"/>
            <a:ext cx="6935872" cy="3922755"/>
          </a:xfrm>
          <a:prstGeom prst="rect">
            <a:avLst/>
          </a:prstGeom>
        </p:spPr>
        <p:txBody>
          <a:bodyPr vert="horz" lIns="91440" tIns="45720" rIns="91440" bIns="45720" rtlCol="0" anchor="b">
            <a:normAutofit/>
          </a:bodyPr>
          <a:lstStyle/>
          <a:p>
            <a:pPr algn="r">
              <a:lnSpc>
                <a:spcPct val="90000"/>
              </a:lnSpc>
              <a:spcBef>
                <a:spcPct val="0"/>
              </a:spcBef>
              <a:spcAft>
                <a:spcPts val="600"/>
              </a:spcAft>
            </a:pPr>
            <a:endParaRPr lang="en-US" sz="6600" i="1" kern="1200" cap="all" baseline="0" dirty="0">
              <a:solidFill>
                <a:schemeClr val="tx2"/>
              </a:solidFill>
              <a:latin typeface="+mj-lt"/>
              <a:ea typeface="+mj-ea"/>
              <a:cs typeface="+mj-cs"/>
            </a:endParaRPr>
          </a:p>
        </p:txBody>
      </p:sp>
      <p:cxnSp>
        <p:nvCxnSpPr>
          <p:cNvPr id="26" name="Straight Connector 25">
            <a:extLst>
              <a:ext uri="{FF2B5EF4-FFF2-40B4-BE49-F238E27FC236}">
                <a16:creationId xmlns:a16="http://schemas.microsoft.com/office/drawing/2014/main" id="{326FE4BA-3BD1-4AB3-A3EB-39FF16D964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BD85EF3-E980-4EF9-BF91-C0540D302A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15" idx="2"/>
          </p:cNvCxnSpPr>
          <p:nvPr>
            <p:extLst>
              <p:ext uri="{386F3935-93C4-4BCD-93E2-E3B085C9AB24}">
                <p16:designElem xmlns:p16="http://schemas.microsoft.com/office/powerpoint/2015/main" val="1"/>
              </p:ext>
            </p:extLst>
          </p:nvPr>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3" name="Sand Replenishment Project 1">
            <a:hlinkClick r:id="" action="ppaction://media"/>
            <a:extLst>
              <a:ext uri="{FF2B5EF4-FFF2-40B4-BE49-F238E27FC236}">
                <a16:creationId xmlns:a16="http://schemas.microsoft.com/office/drawing/2014/main" id="{F2788299-1B63-FD3F-A7DC-68291C2851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032612"/>
          </a:xfrm>
          <a:prstGeom prst="rect">
            <a:avLst/>
          </a:prstGeom>
        </p:spPr>
      </p:pic>
    </p:spTree>
    <p:extLst>
      <p:ext uri="{BB962C8B-B14F-4D97-AF65-F5344CB8AC3E}">
        <p14:creationId xmlns:p14="http://schemas.microsoft.com/office/powerpoint/2010/main" val="12655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3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5" name="Straight Connector 94">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109" name="Rectangle 108">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xfrm>
            <a:off x="1890215" y="511309"/>
            <a:ext cx="9345550" cy="1221957"/>
          </a:xfrm>
        </p:spPr>
        <p:txBody>
          <a:bodyPr vert="horz" lIns="91440" tIns="45720" rIns="91440" bIns="45720" rtlCol="0" anchor="ctr">
            <a:normAutofit/>
          </a:bodyPr>
          <a:lstStyle/>
          <a:p>
            <a:pPr algn="r"/>
            <a:r>
              <a:rPr lang="en-US" b="1" dirty="0">
                <a:solidFill>
                  <a:srgbClr val="0070C0"/>
                </a:solidFill>
              </a:rPr>
              <a:t>Offshore Dredging</a:t>
            </a:r>
          </a:p>
        </p:txBody>
      </p:sp>
      <p:pic>
        <p:nvPicPr>
          <p:cNvPr id="25" name="Picture Placeholder 6">
            <a:extLst>
              <a:ext uri="{FF2B5EF4-FFF2-40B4-BE49-F238E27FC236}">
                <a16:creationId xmlns:a16="http://schemas.microsoft.com/office/drawing/2014/main" id="{086C9520-C924-5732-CC82-F0C4A533D4E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551" r="18551"/>
          <a:stretch/>
        </p:blipFill>
        <p:spPr>
          <a:xfrm>
            <a:off x="21" y="2009553"/>
            <a:ext cx="5155914" cy="4847794"/>
          </a:xfrm>
          <a:prstGeom prst="rect">
            <a:avLst/>
          </a:prstGeom>
        </p:spPr>
      </p:pic>
      <p:cxnSp>
        <p:nvCxnSpPr>
          <p:cNvPr id="113" name="Straight Connector 112">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03028"/>
            <a:ext cx="3296093" cy="170652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11" idx="1"/>
          </p:cNvCxnSpPr>
          <p:nvPr>
            <p:extLst>
              <p:ext uri="{386F3935-93C4-4BCD-93E2-E3B085C9AB24}">
                <p16:designElem xmlns:p16="http://schemas.microsoft.com/office/powerpoint/2015/main" val="1"/>
              </p:ext>
            </p:extLst>
          </p:nvPr>
        </p:nvCxnSpPr>
        <p:spPr>
          <a:xfrm flipH="1">
            <a:off x="0" y="9137"/>
            <a:ext cx="5745707" cy="99596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356946" y="9137"/>
            <a:ext cx="714366" cy="200041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7977116" y="9137"/>
            <a:ext cx="4214884" cy="78243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5745707" y="2520209"/>
            <a:ext cx="5785303" cy="3602381"/>
          </a:xfrm>
        </p:spPr>
        <p:txBody>
          <a:bodyPr vert="horz" lIns="91440" tIns="45720" rIns="91440" bIns="45720" rtlCol="0" anchor="ctr">
            <a:normAutofit fontScale="92500" lnSpcReduction="10000"/>
          </a:bodyPr>
          <a:lstStyle/>
          <a:p>
            <a:pPr indent="-228600">
              <a:lnSpc>
                <a:spcPct val="100000"/>
              </a:lnSpc>
              <a:buFont typeface="Arial" panose="020B0604020202020204" pitchFamily="34" charset="0"/>
              <a:buChar char="•"/>
            </a:pPr>
            <a:r>
              <a:rPr lang="en-US" sz="3200" b="0" i="0" dirty="0">
                <a:solidFill>
                  <a:srgbClr val="222222"/>
                </a:solidFill>
                <a:effectLst/>
                <a:latin typeface="Arial" panose="020B0604020202020204" pitchFamily="34" charset="0"/>
              </a:rPr>
              <a:t>These projects are designed to manage the risk of coastal storm damage along the Coast in a way that balances risks to human life and property, while maintaining, enhancing, and restoring ecosystem integrity and coastal biodiversity.</a:t>
            </a:r>
            <a:endParaRPr lang="en-US" sz="3200" dirty="0"/>
          </a:p>
        </p:txBody>
      </p:sp>
    </p:spTree>
    <p:extLst>
      <p:ext uri="{BB962C8B-B14F-4D97-AF65-F5344CB8AC3E}">
        <p14:creationId xmlns:p14="http://schemas.microsoft.com/office/powerpoint/2010/main" val="3593233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A3B6404-C37D-4FE3-8124-9FC5ECE56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4A9919-C77B-4DEE-B7F8-B9A289E9E6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7289975" cy="133894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67B5ED5-2C08-4519-B88A-E933BAA84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27850"/>
            <a:ext cx="12192000" cy="20540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28DA03-0EAF-AB2D-D145-131428655A7F}"/>
              </a:ext>
            </a:extLst>
          </p:cNvPr>
          <p:cNvSpPr>
            <a:spLocks noGrp="1"/>
          </p:cNvSpPr>
          <p:nvPr>
            <p:ph type="ctrTitle"/>
          </p:nvPr>
        </p:nvSpPr>
        <p:spPr>
          <a:xfrm>
            <a:off x="1034143" y="5234529"/>
            <a:ext cx="10102920" cy="675417"/>
          </a:xfrm>
        </p:spPr>
        <p:txBody>
          <a:bodyPr>
            <a:normAutofit/>
          </a:bodyPr>
          <a:lstStyle/>
          <a:p>
            <a:r>
              <a:rPr lang="en-US" sz="4000" dirty="0"/>
              <a:t>How Offshore Dredge Works</a:t>
            </a:r>
          </a:p>
        </p:txBody>
      </p:sp>
      <p:sp>
        <p:nvSpPr>
          <p:cNvPr id="3" name="Subtitle 2">
            <a:extLst>
              <a:ext uri="{FF2B5EF4-FFF2-40B4-BE49-F238E27FC236}">
                <a16:creationId xmlns:a16="http://schemas.microsoft.com/office/drawing/2014/main" id="{A399E8B1-85DA-15F9-2B25-6B4699FF795D}"/>
              </a:ext>
            </a:extLst>
          </p:cNvPr>
          <p:cNvSpPr>
            <a:spLocks noGrp="1"/>
          </p:cNvSpPr>
          <p:nvPr>
            <p:ph type="subTitle" idx="1"/>
          </p:nvPr>
        </p:nvSpPr>
        <p:spPr>
          <a:xfrm>
            <a:off x="1524000" y="5976937"/>
            <a:ext cx="9144000" cy="444387"/>
          </a:xfrm>
        </p:spPr>
        <p:txBody>
          <a:bodyPr>
            <a:normAutofit/>
          </a:bodyPr>
          <a:lstStyle/>
          <a:p>
            <a:r>
              <a:rPr lang="en-US" sz="1600" dirty="0"/>
              <a:t>A solution for Misquamicut</a:t>
            </a:r>
          </a:p>
        </p:txBody>
      </p:sp>
      <p:cxnSp>
        <p:nvCxnSpPr>
          <p:cNvPr id="21" name="Straight Connector 20">
            <a:extLst>
              <a:ext uri="{FF2B5EF4-FFF2-40B4-BE49-F238E27FC236}">
                <a16:creationId xmlns:a16="http://schemas.microsoft.com/office/drawing/2014/main" id="{4BB9CE4F-048D-4320-B7EF-E5AEA4020C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0990" y="0"/>
            <a:ext cx="863010" cy="485029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7DE3F0-E5A7-4C2D-927E-5663808678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632375"/>
            <a:ext cx="3875314" cy="11954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E9EA87C-793F-4321-A0BC-4DB860289D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763624" y="1392865"/>
            <a:ext cx="1428376" cy="345743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E00FC4-5601-4185-8A23-E15BD4D7B4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367404" y="0"/>
            <a:ext cx="1824596" cy="433891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diagram of a ship in the water&#10;&#10;Description automatically generated">
            <a:extLst>
              <a:ext uri="{FF2B5EF4-FFF2-40B4-BE49-F238E27FC236}">
                <a16:creationId xmlns:a16="http://schemas.microsoft.com/office/drawing/2014/main" id="{68DB764F-2B10-01A0-9C09-BF12B4C909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74285"/>
            <a:ext cx="11665527" cy="4850297"/>
          </a:xfrm>
          <a:prstGeom prst="rect">
            <a:avLst/>
          </a:prstGeom>
        </p:spPr>
      </p:pic>
    </p:spTree>
    <p:extLst>
      <p:ext uri="{BB962C8B-B14F-4D97-AF65-F5344CB8AC3E}">
        <p14:creationId xmlns:p14="http://schemas.microsoft.com/office/powerpoint/2010/main" val="397953404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775E6C-9FE7-4AE4-ABE7-2568D95DE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1D8699-067D-4768-9F87-3E302B379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247AC7-B2F6-6FBA-2BFB-5B0DE7795127}"/>
              </a:ext>
            </a:extLst>
          </p:cNvPr>
          <p:cNvSpPr>
            <a:spLocks noGrp="1"/>
          </p:cNvSpPr>
          <p:nvPr>
            <p:ph type="title"/>
          </p:nvPr>
        </p:nvSpPr>
        <p:spPr>
          <a:xfrm>
            <a:off x="1129552" y="584791"/>
            <a:ext cx="9932896" cy="1148665"/>
          </a:xfrm>
        </p:spPr>
        <p:txBody>
          <a:bodyPr>
            <a:normAutofit/>
          </a:bodyPr>
          <a:lstStyle/>
          <a:p>
            <a:r>
              <a:rPr lang="en-US" dirty="0">
                <a:solidFill>
                  <a:srgbClr val="002060"/>
                </a:solidFill>
              </a:rPr>
              <a:t>Why Beach Nourishment?</a:t>
            </a:r>
          </a:p>
        </p:txBody>
      </p:sp>
      <p:cxnSp>
        <p:nvCxnSpPr>
          <p:cNvPr id="12" name="Straight Connector 11">
            <a:extLst>
              <a:ext uri="{FF2B5EF4-FFF2-40B4-BE49-F238E27FC236}">
                <a16:creationId xmlns:a16="http://schemas.microsoft.com/office/drawing/2014/main" id="{E8A66062-E0FE-4EE7-9840-EC05B87AC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364443-B44B-44C9-B8C4-AED23CB621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9745"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B4C179-2540-4304-9C9C-2AAAA53EFD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313983"/>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950BAB-F521-4A52-A263-D105789771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85530"/>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087726-EFA7-48B6-8527-80902BB558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14436"/>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E972B62-9819-493C-A305-2C04A2D43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0"/>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395477D-EACD-CEC0-6198-87462CEE9D8E}"/>
              </a:ext>
            </a:extLst>
          </p:cNvPr>
          <p:cNvSpPr>
            <a:spLocks noGrp="1"/>
          </p:cNvSpPr>
          <p:nvPr>
            <p:ph idx="1"/>
          </p:nvPr>
        </p:nvSpPr>
        <p:spPr>
          <a:xfrm>
            <a:off x="1129552" y="1856894"/>
            <a:ext cx="9932896" cy="4320068"/>
          </a:xfrm>
        </p:spPr>
        <p:txBody>
          <a:bodyPr anchor="ctr">
            <a:normAutofit/>
          </a:bodyPr>
          <a:lstStyle/>
          <a:p>
            <a:r>
              <a:rPr lang="en-US" b="0" i="0" dirty="0">
                <a:solidFill>
                  <a:srgbClr val="222222"/>
                </a:solidFill>
                <a:effectLst/>
                <a:highlight>
                  <a:srgbClr val="FFFFFF"/>
                </a:highlight>
                <a:latin typeface="Arial" panose="020B0604020202020204" pitchFamily="34" charset="0"/>
              </a:rPr>
              <a:t>Beach erosion is expected to become increasingly more detrimental in the coming years. While the construction of hard structures like seawalls and artificial reefs might last longer, "soft engineering projects" like nourishment and dune restoration are generally more sustainable and less intrusive. It needs to be repeated every 7-10 years.</a:t>
            </a:r>
            <a:endParaRPr lang="en-US" dirty="0"/>
          </a:p>
        </p:txBody>
      </p:sp>
    </p:spTree>
    <p:extLst>
      <p:ext uri="{BB962C8B-B14F-4D97-AF65-F5344CB8AC3E}">
        <p14:creationId xmlns:p14="http://schemas.microsoft.com/office/powerpoint/2010/main" val="353112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6D57A-A8FD-26B8-AEA6-409E32755D9D}"/>
              </a:ext>
            </a:extLst>
          </p:cNvPr>
          <p:cNvSpPr>
            <a:spLocks noGrp="1"/>
          </p:cNvSpPr>
          <p:nvPr>
            <p:ph type="title"/>
          </p:nvPr>
        </p:nvSpPr>
        <p:spPr/>
        <p:txBody>
          <a:bodyPr/>
          <a:lstStyle/>
          <a:p>
            <a:r>
              <a:rPr lang="en-US" dirty="0">
                <a:solidFill>
                  <a:srgbClr val="FF0000"/>
                </a:solidFill>
              </a:rPr>
              <a:t>Benefits &amp; PUBLIC ACCESS</a:t>
            </a:r>
          </a:p>
        </p:txBody>
      </p:sp>
      <p:sp>
        <p:nvSpPr>
          <p:cNvPr id="3" name="Content Placeholder 2">
            <a:extLst>
              <a:ext uri="{FF2B5EF4-FFF2-40B4-BE49-F238E27FC236}">
                <a16:creationId xmlns:a16="http://schemas.microsoft.com/office/drawing/2014/main" id="{D1AE8BDD-0420-06A7-F4B5-6A2058D09108}"/>
              </a:ext>
            </a:extLst>
          </p:cNvPr>
          <p:cNvSpPr>
            <a:spLocks noGrp="1"/>
          </p:cNvSpPr>
          <p:nvPr>
            <p:ph idx="1"/>
          </p:nvPr>
        </p:nvSpPr>
        <p:spPr>
          <a:xfrm>
            <a:off x="954157" y="2227906"/>
            <a:ext cx="9906000" cy="4024424"/>
          </a:xfrm>
        </p:spPr>
        <p:txBody>
          <a:bodyPr>
            <a:normAutofit/>
          </a:bodyPr>
          <a:lstStyle/>
          <a:p>
            <a:r>
              <a:rPr lang="en-US" sz="4000" dirty="0"/>
              <a:t>If we add 100-150 feet of beach, not only do we protect the infrastructure, revenue and jobs, but we expand public access. Right now, we all fight over a small bit of sand even with the 10-foot rule. If this project adds more beach, it is all public and cannot be off limits to anyone.</a:t>
            </a:r>
          </a:p>
        </p:txBody>
      </p:sp>
      <p:pic>
        <p:nvPicPr>
          <p:cNvPr id="5" name="Picture 4" descr="A sign with black text&#10;&#10;Description automatically generated">
            <a:extLst>
              <a:ext uri="{FF2B5EF4-FFF2-40B4-BE49-F238E27FC236}">
                <a16:creationId xmlns:a16="http://schemas.microsoft.com/office/drawing/2014/main" id="{58432431-A8CB-0E44-968E-2F2058DD1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0896" y="0"/>
            <a:ext cx="2418522" cy="2418522"/>
          </a:xfrm>
          <a:prstGeom prst="rect">
            <a:avLst/>
          </a:prstGeom>
        </p:spPr>
      </p:pic>
    </p:spTree>
    <p:extLst>
      <p:ext uri="{BB962C8B-B14F-4D97-AF65-F5344CB8AC3E}">
        <p14:creationId xmlns:p14="http://schemas.microsoft.com/office/powerpoint/2010/main" val="37764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753FF-C120-5D7A-9DB0-EF8EFC6FE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190303-0731-90D3-8905-F707E09DCE98}"/>
              </a:ext>
            </a:extLst>
          </p:cNvPr>
          <p:cNvSpPr>
            <a:spLocks noGrp="1"/>
          </p:cNvSpPr>
          <p:nvPr>
            <p:ph type="title"/>
          </p:nvPr>
        </p:nvSpPr>
        <p:spPr/>
        <p:txBody>
          <a:bodyPr/>
          <a:lstStyle/>
          <a:p>
            <a:r>
              <a:rPr lang="en-US" dirty="0">
                <a:solidFill>
                  <a:srgbClr val="FF0000"/>
                </a:solidFill>
              </a:rPr>
              <a:t>Insurance</a:t>
            </a:r>
          </a:p>
        </p:txBody>
      </p:sp>
      <p:sp>
        <p:nvSpPr>
          <p:cNvPr id="3" name="Content Placeholder 2">
            <a:extLst>
              <a:ext uri="{FF2B5EF4-FFF2-40B4-BE49-F238E27FC236}">
                <a16:creationId xmlns:a16="http://schemas.microsoft.com/office/drawing/2014/main" id="{8D57C977-590F-B9A3-F73F-6D3BD08AC5BF}"/>
              </a:ext>
            </a:extLst>
          </p:cNvPr>
          <p:cNvSpPr>
            <a:spLocks noGrp="1"/>
          </p:cNvSpPr>
          <p:nvPr>
            <p:ph idx="1"/>
          </p:nvPr>
        </p:nvSpPr>
        <p:spPr>
          <a:xfrm>
            <a:off x="954157" y="2227906"/>
            <a:ext cx="9906000" cy="4024424"/>
          </a:xfrm>
        </p:spPr>
        <p:txBody>
          <a:bodyPr>
            <a:normAutofit/>
          </a:bodyPr>
          <a:lstStyle/>
          <a:p>
            <a:r>
              <a:rPr lang="en-US" sz="4000" dirty="0"/>
              <a:t>Adding beach and protection for structures will bring down insurance rates and make it easier to obtain.</a:t>
            </a:r>
          </a:p>
        </p:txBody>
      </p:sp>
    </p:spTree>
    <p:extLst>
      <p:ext uri="{BB962C8B-B14F-4D97-AF65-F5344CB8AC3E}">
        <p14:creationId xmlns:p14="http://schemas.microsoft.com/office/powerpoint/2010/main" val="16401163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DDE96-2CFD-54DA-7690-693C4D997EE7}"/>
              </a:ext>
            </a:extLst>
          </p:cNvPr>
          <p:cNvSpPr>
            <a:spLocks noGrp="1"/>
          </p:cNvSpPr>
          <p:nvPr>
            <p:ph type="title"/>
          </p:nvPr>
        </p:nvSpPr>
        <p:spPr/>
        <p:txBody>
          <a:bodyPr/>
          <a:lstStyle/>
          <a:p>
            <a:r>
              <a:rPr lang="en-US" dirty="0" err="1"/>
              <a:t>Weekapaug</a:t>
            </a:r>
            <a:r>
              <a:rPr lang="en-US" dirty="0"/>
              <a:t> Breachway to Little </a:t>
            </a:r>
            <a:r>
              <a:rPr lang="en-US" dirty="0" err="1"/>
              <a:t>Maschaug</a:t>
            </a:r>
            <a:r>
              <a:rPr lang="en-US" dirty="0"/>
              <a:t> Pond 3 miles</a:t>
            </a:r>
          </a:p>
        </p:txBody>
      </p:sp>
      <p:pic>
        <p:nvPicPr>
          <p:cNvPr id="5" name="Content Placeholder 4" descr="A map of a city&#10;&#10;Description automatically generated">
            <a:extLst>
              <a:ext uri="{FF2B5EF4-FFF2-40B4-BE49-F238E27FC236}">
                <a16:creationId xmlns:a16="http://schemas.microsoft.com/office/drawing/2014/main" id="{2B3FFE9C-EC5D-38C3-52FE-9B401803D1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0017" y="2009775"/>
            <a:ext cx="8839199" cy="4314824"/>
          </a:xfrm>
        </p:spPr>
      </p:pic>
    </p:spTree>
    <p:extLst>
      <p:ext uri="{BB962C8B-B14F-4D97-AF65-F5344CB8AC3E}">
        <p14:creationId xmlns:p14="http://schemas.microsoft.com/office/powerpoint/2010/main" val="413454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A221245A-B93D-45A8-B0FA-EC2AEE26E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4D6EE8D1-247A-B95F-BD1A-A2D76964CF3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30354" b="24646"/>
          <a:stretch/>
        </p:blipFill>
        <p:spPr>
          <a:xfrm>
            <a:off x="-21477" y="-5690"/>
            <a:ext cx="12191979" cy="6857989"/>
          </a:xfrm>
          <a:prstGeom prst="rect">
            <a:avLst/>
          </a:prstGeom>
        </p:spPr>
      </p:pic>
      <p:sp>
        <p:nvSpPr>
          <p:cNvPr id="38" name="Rectangle 37">
            <a:extLst>
              <a:ext uri="{FF2B5EF4-FFF2-40B4-BE49-F238E27FC236}">
                <a16:creationId xmlns:a16="http://schemas.microsoft.com/office/drawing/2014/main" id="{A60A95D1-194E-4E4E-8C67-30F91F8E7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0"/>
            <a:ext cx="8521995"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0034E89-1952-5288-08A0-70A4A73BE39E}"/>
              </a:ext>
            </a:extLst>
          </p:cNvPr>
          <p:cNvSpPr>
            <a:spLocks noGrp="1"/>
          </p:cNvSpPr>
          <p:nvPr>
            <p:ph type="ctrTitle"/>
          </p:nvPr>
        </p:nvSpPr>
        <p:spPr>
          <a:xfrm>
            <a:off x="529546" y="2223644"/>
            <a:ext cx="6515100" cy="3202921"/>
          </a:xfrm>
        </p:spPr>
        <p:txBody>
          <a:bodyPr vert="horz" lIns="91440" tIns="45720" rIns="91440" bIns="45720" rtlCol="0" anchor="b">
            <a:normAutofit fontScale="90000"/>
          </a:bodyPr>
          <a:lstStyle/>
          <a:p>
            <a:pPr algn="l"/>
            <a:r>
              <a:rPr lang="en-US" sz="4100" i="1" kern="1200" cap="all" baseline="0" dirty="0">
                <a:solidFill>
                  <a:srgbClr val="FF0000"/>
                </a:solidFill>
                <a:highlight>
                  <a:srgbClr val="C0C0C0"/>
                </a:highlight>
                <a:latin typeface="+mj-lt"/>
                <a:ea typeface="+mj-ea"/>
                <a:cs typeface="+mj-cs"/>
              </a:rPr>
              <a:t>sea level rise</a:t>
            </a:r>
            <a:br>
              <a:rPr lang="en-US" sz="4100" i="1" kern="1200" cap="all" baseline="0" dirty="0">
                <a:solidFill>
                  <a:srgbClr val="FF0000"/>
                </a:solidFill>
                <a:highlight>
                  <a:srgbClr val="C0C0C0"/>
                </a:highlight>
                <a:latin typeface="+mj-lt"/>
                <a:ea typeface="+mj-ea"/>
                <a:cs typeface="+mj-cs"/>
              </a:rPr>
            </a:br>
            <a:r>
              <a:rPr lang="en-US" sz="4100" i="1" kern="1200" cap="all" baseline="0" dirty="0">
                <a:solidFill>
                  <a:srgbClr val="FF0000"/>
                </a:solidFill>
                <a:highlight>
                  <a:srgbClr val="C0C0C0"/>
                </a:highlight>
                <a:latin typeface="+mj-lt"/>
                <a:ea typeface="+mj-ea"/>
                <a:cs typeface="+mj-cs"/>
              </a:rPr>
              <a:t>climate change</a:t>
            </a:r>
            <a:br>
              <a:rPr lang="en-US" sz="4100" i="1" kern="1200" cap="all" baseline="0" dirty="0">
                <a:solidFill>
                  <a:srgbClr val="FF0000"/>
                </a:solidFill>
                <a:highlight>
                  <a:srgbClr val="C0C0C0"/>
                </a:highlight>
                <a:latin typeface="+mj-lt"/>
                <a:ea typeface="+mj-ea"/>
                <a:cs typeface="+mj-cs"/>
              </a:rPr>
            </a:br>
            <a:r>
              <a:rPr lang="en-US" sz="4100" i="1" kern="1200" cap="all" baseline="0" dirty="0">
                <a:solidFill>
                  <a:srgbClr val="FF0000"/>
                </a:solidFill>
                <a:highlight>
                  <a:srgbClr val="C0C0C0"/>
                </a:highlight>
                <a:latin typeface="+mj-lt"/>
                <a:ea typeface="+mj-ea"/>
                <a:cs typeface="+mj-cs"/>
              </a:rPr>
              <a:t>barrier BEACH</a:t>
            </a:r>
            <a:br>
              <a:rPr lang="en-US" sz="4100" i="1" kern="1200" cap="all" baseline="0" dirty="0">
                <a:solidFill>
                  <a:srgbClr val="FF0000"/>
                </a:solidFill>
                <a:highlight>
                  <a:srgbClr val="C0C0C0"/>
                </a:highlight>
                <a:latin typeface="+mj-lt"/>
                <a:ea typeface="+mj-ea"/>
                <a:cs typeface="+mj-cs"/>
              </a:rPr>
            </a:br>
            <a:r>
              <a:rPr lang="en-US" sz="4100" i="1" kern="1200" cap="all" baseline="0" dirty="0">
                <a:solidFill>
                  <a:srgbClr val="FF0000"/>
                </a:solidFill>
                <a:highlight>
                  <a:srgbClr val="C0C0C0"/>
                </a:highlight>
                <a:latin typeface="+mj-lt"/>
                <a:ea typeface="+mj-ea"/>
                <a:cs typeface="+mj-cs"/>
              </a:rPr>
              <a:t>frequent storms</a:t>
            </a:r>
            <a:br>
              <a:rPr lang="en-US" sz="4100" i="1" kern="1200" cap="all" baseline="0" dirty="0">
                <a:solidFill>
                  <a:srgbClr val="FF0000"/>
                </a:solidFill>
                <a:highlight>
                  <a:srgbClr val="C0C0C0"/>
                </a:highlight>
                <a:latin typeface="+mj-lt"/>
                <a:ea typeface="+mj-ea"/>
                <a:cs typeface="+mj-cs"/>
              </a:rPr>
            </a:br>
            <a:r>
              <a:rPr lang="en-US" sz="4100" i="1" kern="1200" cap="all" baseline="0" dirty="0">
                <a:solidFill>
                  <a:srgbClr val="FF0000"/>
                </a:solidFill>
                <a:highlight>
                  <a:srgbClr val="C0C0C0"/>
                </a:highlight>
                <a:latin typeface="+mj-lt"/>
                <a:ea typeface="+mj-ea"/>
                <a:cs typeface="+mj-cs"/>
              </a:rPr>
              <a:t>Public access</a:t>
            </a:r>
            <a:br>
              <a:rPr lang="en-US" sz="4100" i="1" kern="1200" cap="all" baseline="0" dirty="0">
                <a:solidFill>
                  <a:srgbClr val="FFFFFF"/>
                </a:solidFill>
                <a:latin typeface="+mj-lt"/>
                <a:ea typeface="+mj-ea"/>
                <a:cs typeface="+mj-cs"/>
              </a:rPr>
            </a:br>
            <a:endParaRPr lang="en-US" sz="4100" i="1" kern="1200" cap="all" baseline="0" dirty="0">
              <a:solidFill>
                <a:srgbClr val="FFFFFF"/>
              </a:solidFill>
              <a:latin typeface="+mj-lt"/>
              <a:ea typeface="+mj-ea"/>
              <a:cs typeface="+mj-cs"/>
            </a:endParaRPr>
          </a:p>
        </p:txBody>
      </p:sp>
      <p:cxnSp>
        <p:nvCxnSpPr>
          <p:cNvPr id="40" name="Straight Connector 39">
            <a:extLst>
              <a:ext uri="{FF2B5EF4-FFF2-40B4-BE49-F238E27FC236}">
                <a16:creationId xmlns:a16="http://schemas.microsoft.com/office/drawing/2014/main" id="{64C0A835-9AC9-4D0F-A529-BE4789E126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339206" y="3065930"/>
            <a:ext cx="2852793" cy="37977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CF67ECC-797A-4CA0-87E3-3604664986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0172700" y="0"/>
            <a:ext cx="1358310"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2">
            <a:extLst>
              <a:ext uri="{FF2B5EF4-FFF2-40B4-BE49-F238E27FC236}">
                <a16:creationId xmlns:a16="http://schemas.microsoft.com/office/drawing/2014/main" id="{9CADB069-584E-C7E9-E170-0568158F4F48}"/>
              </a:ext>
            </a:extLst>
          </p:cNvPr>
          <p:cNvSpPr txBox="1">
            <a:spLocks/>
          </p:cNvSpPr>
          <p:nvPr/>
        </p:nvSpPr>
        <p:spPr>
          <a:xfrm>
            <a:off x="451742" y="965773"/>
            <a:ext cx="6515100" cy="213301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l"/>
            <a:r>
              <a:rPr lang="en-US" sz="5400" dirty="0">
                <a:solidFill>
                  <a:srgbClr val="FF0000"/>
                </a:solidFill>
                <a:highlight>
                  <a:srgbClr val="C0C0C0"/>
                </a:highlight>
              </a:rPr>
              <a:t>The problems:</a:t>
            </a:r>
            <a:br>
              <a:rPr lang="en-US" sz="5400" dirty="0">
                <a:solidFill>
                  <a:srgbClr val="FF0000"/>
                </a:solidFill>
                <a:highlight>
                  <a:srgbClr val="C0C0C0"/>
                </a:highlight>
              </a:rPr>
            </a:br>
            <a:br>
              <a:rPr lang="en-US" sz="4100" dirty="0">
                <a:solidFill>
                  <a:srgbClr val="FFFFFF"/>
                </a:solidFill>
              </a:rPr>
            </a:br>
            <a:endParaRPr lang="en-US" sz="4100" dirty="0">
              <a:solidFill>
                <a:srgbClr val="FFFFFF"/>
              </a:solidFill>
            </a:endParaRPr>
          </a:p>
        </p:txBody>
      </p:sp>
    </p:spTree>
    <p:extLst>
      <p:ext uri="{BB962C8B-B14F-4D97-AF65-F5344CB8AC3E}">
        <p14:creationId xmlns:p14="http://schemas.microsoft.com/office/powerpoint/2010/main" val="82108800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105210-61FE-4E9D-9076-A5618FDA8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1C6EF1-A4BB-D514-D67F-EEAD51FA6B13}"/>
              </a:ext>
            </a:extLst>
          </p:cNvPr>
          <p:cNvSpPr>
            <a:spLocks noGrp="1"/>
          </p:cNvSpPr>
          <p:nvPr>
            <p:ph type="title"/>
          </p:nvPr>
        </p:nvSpPr>
        <p:spPr>
          <a:xfrm>
            <a:off x="1143001" y="533400"/>
            <a:ext cx="6008914" cy="1683487"/>
          </a:xfrm>
        </p:spPr>
        <p:txBody>
          <a:bodyPr>
            <a:normAutofit/>
          </a:bodyPr>
          <a:lstStyle/>
          <a:p>
            <a:r>
              <a:rPr lang="en-US" dirty="0">
                <a:solidFill>
                  <a:srgbClr val="C00000"/>
                </a:solidFill>
              </a:rPr>
              <a:t>Potential Costs</a:t>
            </a:r>
          </a:p>
        </p:txBody>
      </p:sp>
      <p:sp>
        <p:nvSpPr>
          <p:cNvPr id="3" name="Content Placeholder 2">
            <a:extLst>
              <a:ext uri="{FF2B5EF4-FFF2-40B4-BE49-F238E27FC236}">
                <a16:creationId xmlns:a16="http://schemas.microsoft.com/office/drawing/2014/main" id="{9BBA3617-320A-6138-D53F-19A00F91702D}"/>
              </a:ext>
            </a:extLst>
          </p:cNvPr>
          <p:cNvSpPr>
            <a:spLocks noGrp="1"/>
          </p:cNvSpPr>
          <p:nvPr>
            <p:ph idx="1"/>
          </p:nvPr>
        </p:nvSpPr>
        <p:spPr>
          <a:xfrm>
            <a:off x="1143000" y="2216886"/>
            <a:ext cx="6150926" cy="3817091"/>
          </a:xfrm>
        </p:spPr>
        <p:txBody>
          <a:bodyPr>
            <a:normAutofit/>
          </a:bodyPr>
          <a:lstStyle/>
          <a:p>
            <a:pPr>
              <a:lnSpc>
                <a:spcPct val="90000"/>
              </a:lnSpc>
            </a:pPr>
            <a:r>
              <a:rPr lang="en-US" dirty="0"/>
              <a:t>8-10 million dollars per mile (3 miles to do)</a:t>
            </a:r>
          </a:p>
          <a:p>
            <a:pPr>
              <a:lnSpc>
                <a:spcPct val="90000"/>
              </a:lnSpc>
            </a:pPr>
            <a:r>
              <a:rPr lang="en-US" dirty="0"/>
              <a:t>24-30 Million for the project each decade</a:t>
            </a:r>
          </a:p>
          <a:p>
            <a:pPr>
              <a:lnSpc>
                <a:spcPct val="90000"/>
              </a:lnSpc>
            </a:pPr>
            <a:r>
              <a:rPr lang="en-US" dirty="0"/>
              <a:t>Army Corp (Federal Government) pays 2/3</a:t>
            </a:r>
          </a:p>
          <a:p>
            <a:pPr>
              <a:lnSpc>
                <a:spcPct val="90000"/>
              </a:lnSpc>
            </a:pPr>
            <a:r>
              <a:rPr lang="en-US" dirty="0"/>
              <a:t>Balance of 8-10 Million</a:t>
            </a:r>
          </a:p>
          <a:p>
            <a:pPr>
              <a:lnSpc>
                <a:spcPct val="90000"/>
              </a:lnSpc>
            </a:pPr>
            <a:r>
              <a:rPr lang="en-US" dirty="0"/>
              <a:t>State owns a ½ mile of the 3 miles (4-5 Million)</a:t>
            </a:r>
          </a:p>
          <a:p>
            <a:pPr>
              <a:lnSpc>
                <a:spcPct val="90000"/>
              </a:lnSpc>
            </a:pPr>
            <a:r>
              <a:rPr lang="en-US" dirty="0"/>
              <a:t>Westerly would need to contribute 3-5 Million per decade for this project ($300-$500k Per Year)</a:t>
            </a:r>
          </a:p>
          <a:p>
            <a:pPr lvl="1">
              <a:lnSpc>
                <a:spcPct val="90000"/>
              </a:lnSpc>
            </a:pPr>
            <a:r>
              <a:rPr lang="en-US" dirty="0"/>
              <a:t>Meal Tax-Hotel Tax-Fire District contribution are all possible ways as well</a:t>
            </a:r>
          </a:p>
        </p:txBody>
      </p:sp>
      <p:cxnSp>
        <p:nvCxnSpPr>
          <p:cNvPr id="11" name="Straight Connector 10">
            <a:extLst>
              <a:ext uri="{FF2B5EF4-FFF2-40B4-BE49-F238E27FC236}">
                <a16:creationId xmlns:a16="http://schemas.microsoft.com/office/drawing/2014/main" id="{8C1DF613-CD5C-4D37-9F6C-843AFBBBDE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197929"/>
            <a:ext cx="2875207" cy="166007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CB56F5D-A737-4E56-BCDD-0F992B89C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6033977"/>
            <a:ext cx="7151914"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1514738-46DD-0B6C-FB4D-AEFE103CF5B6}"/>
              </a:ext>
            </a:extLst>
          </p:cNvPr>
          <p:cNvPicPr>
            <a:picLocks noChangeAspect="1"/>
          </p:cNvPicPr>
          <p:nvPr/>
        </p:nvPicPr>
        <p:blipFill>
          <a:blip r:embed="rId2">
            <a:extLst>
              <a:ext uri="{28A0092B-C50C-407E-A947-70E740481C1C}">
                <a14:useLocalDpi xmlns:a14="http://schemas.microsoft.com/office/drawing/2010/main" val="0"/>
              </a:ext>
            </a:extLst>
          </a:blip>
          <a:srcRect l="27843" r="27843"/>
          <a:stretch/>
        </p:blipFill>
        <p:spPr>
          <a:xfrm>
            <a:off x="7963785" y="10"/>
            <a:ext cx="4228215" cy="6857990"/>
          </a:xfrm>
          <a:prstGeom prst="rect">
            <a:avLst/>
          </a:prstGeom>
        </p:spPr>
      </p:pic>
    </p:spTree>
    <p:extLst>
      <p:ext uri="{BB962C8B-B14F-4D97-AF65-F5344CB8AC3E}">
        <p14:creationId xmlns:p14="http://schemas.microsoft.com/office/powerpoint/2010/main" val="1368522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487E-D14B-53F6-4A1D-5BC69F6FA247}"/>
              </a:ext>
            </a:extLst>
          </p:cNvPr>
          <p:cNvSpPr>
            <a:spLocks noGrp="1"/>
          </p:cNvSpPr>
          <p:nvPr>
            <p:ph type="title"/>
          </p:nvPr>
        </p:nvSpPr>
        <p:spPr/>
        <p:txBody>
          <a:bodyPr/>
          <a:lstStyle/>
          <a:p>
            <a:r>
              <a:rPr lang="en-US" dirty="0">
                <a:solidFill>
                  <a:srgbClr val="C00000"/>
                </a:solidFill>
              </a:rPr>
              <a:t>Perspective in spending for town of westerly budget</a:t>
            </a:r>
          </a:p>
        </p:txBody>
      </p:sp>
      <p:sp>
        <p:nvSpPr>
          <p:cNvPr id="3" name="Content Placeholder 2">
            <a:extLst>
              <a:ext uri="{FF2B5EF4-FFF2-40B4-BE49-F238E27FC236}">
                <a16:creationId xmlns:a16="http://schemas.microsoft.com/office/drawing/2014/main" id="{CF0AC568-EB76-4600-6BB5-198504971200}"/>
              </a:ext>
            </a:extLst>
          </p:cNvPr>
          <p:cNvSpPr>
            <a:spLocks noGrp="1"/>
          </p:cNvSpPr>
          <p:nvPr>
            <p:ph idx="1"/>
          </p:nvPr>
        </p:nvSpPr>
        <p:spPr/>
        <p:txBody>
          <a:bodyPr/>
          <a:lstStyle/>
          <a:p>
            <a:r>
              <a:rPr lang="en-US" dirty="0"/>
              <a:t>$100 Million annual Town Budget</a:t>
            </a:r>
          </a:p>
          <a:p>
            <a:r>
              <a:rPr lang="en-US" dirty="0"/>
              <a:t>$50 Million for Elementary schools</a:t>
            </a:r>
          </a:p>
          <a:p>
            <a:r>
              <a:rPr lang="en-US" dirty="0"/>
              <a:t>$13  Million for Police Station</a:t>
            </a:r>
          </a:p>
          <a:p>
            <a:r>
              <a:rPr lang="en-US" dirty="0"/>
              <a:t>$3.5 Million for School Street Roadwork</a:t>
            </a:r>
          </a:p>
          <a:p>
            <a:r>
              <a:rPr lang="en-US" dirty="0"/>
              <a:t> $3.5  Million for Public Works Facility</a:t>
            </a:r>
          </a:p>
          <a:p>
            <a:r>
              <a:rPr lang="en-US" dirty="0">
                <a:solidFill>
                  <a:srgbClr val="C00000"/>
                </a:solidFill>
              </a:rPr>
              <a:t>$300-$500 annually for keeping the ocean from taking Atlantic Ave. and losing 215 homes and dozens of businesses. </a:t>
            </a:r>
          </a:p>
          <a:p>
            <a:endParaRPr lang="en-US" dirty="0"/>
          </a:p>
        </p:txBody>
      </p:sp>
    </p:spTree>
    <p:extLst>
      <p:ext uri="{BB962C8B-B14F-4D97-AF65-F5344CB8AC3E}">
        <p14:creationId xmlns:p14="http://schemas.microsoft.com/office/powerpoint/2010/main" val="187083636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EF788-8FF6-8E85-329C-292C2F36312A}"/>
              </a:ext>
            </a:extLst>
          </p:cNvPr>
          <p:cNvSpPr>
            <a:spLocks noGrp="1"/>
          </p:cNvSpPr>
          <p:nvPr>
            <p:ph type="title"/>
          </p:nvPr>
        </p:nvSpPr>
        <p:spPr/>
        <p:txBody>
          <a:bodyPr/>
          <a:lstStyle/>
          <a:p>
            <a:r>
              <a:rPr lang="en-US" dirty="0"/>
              <a:t>Perspective for the state</a:t>
            </a:r>
          </a:p>
        </p:txBody>
      </p:sp>
      <p:sp>
        <p:nvSpPr>
          <p:cNvPr id="3" name="Content Placeholder 2">
            <a:extLst>
              <a:ext uri="{FF2B5EF4-FFF2-40B4-BE49-F238E27FC236}">
                <a16:creationId xmlns:a16="http://schemas.microsoft.com/office/drawing/2014/main" id="{7C6B3D90-4249-F144-A0E2-8FDDDA25AA1D}"/>
              </a:ext>
            </a:extLst>
          </p:cNvPr>
          <p:cNvSpPr>
            <a:spLocks noGrp="1"/>
          </p:cNvSpPr>
          <p:nvPr>
            <p:ph idx="1"/>
          </p:nvPr>
        </p:nvSpPr>
        <p:spPr/>
        <p:txBody>
          <a:bodyPr>
            <a:normAutofit/>
          </a:bodyPr>
          <a:lstStyle/>
          <a:p>
            <a:r>
              <a:rPr lang="en-US" sz="5400" dirty="0">
                <a:solidFill>
                  <a:srgbClr val="FF0000"/>
                </a:solidFill>
              </a:rPr>
              <a:t>5 million contribution per decade to save over 150 million in direct revenue to the state budget.</a:t>
            </a:r>
          </a:p>
        </p:txBody>
      </p:sp>
    </p:spTree>
    <p:extLst>
      <p:ext uri="{BB962C8B-B14F-4D97-AF65-F5344CB8AC3E}">
        <p14:creationId xmlns:p14="http://schemas.microsoft.com/office/powerpoint/2010/main" val="2345163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2D44-DF85-B3AF-89F1-EE7891EC9FDD}"/>
              </a:ext>
            </a:extLst>
          </p:cNvPr>
          <p:cNvSpPr>
            <a:spLocks noGrp="1"/>
          </p:cNvSpPr>
          <p:nvPr>
            <p:ph type="title"/>
          </p:nvPr>
        </p:nvSpPr>
        <p:spPr/>
        <p:txBody>
          <a:bodyPr/>
          <a:lstStyle/>
          <a:p>
            <a:r>
              <a:rPr lang="en-US" dirty="0"/>
              <a:t>No Action Means</a:t>
            </a:r>
          </a:p>
        </p:txBody>
      </p:sp>
      <p:sp>
        <p:nvSpPr>
          <p:cNvPr id="3" name="Content Placeholder 2">
            <a:extLst>
              <a:ext uri="{FF2B5EF4-FFF2-40B4-BE49-F238E27FC236}">
                <a16:creationId xmlns:a16="http://schemas.microsoft.com/office/drawing/2014/main" id="{23BF6223-820C-462D-1427-0C5B1449D1A1}"/>
              </a:ext>
            </a:extLst>
          </p:cNvPr>
          <p:cNvSpPr>
            <a:spLocks noGrp="1"/>
          </p:cNvSpPr>
          <p:nvPr>
            <p:ph idx="1"/>
          </p:nvPr>
        </p:nvSpPr>
        <p:spPr/>
        <p:txBody>
          <a:bodyPr>
            <a:normAutofit/>
          </a:bodyPr>
          <a:lstStyle/>
          <a:p>
            <a:r>
              <a:rPr lang="en-US" dirty="0"/>
              <a:t>9 Million annual in Property taxes from Misquamicut lost and passed on to the rest of Westerly Taxpayers.</a:t>
            </a:r>
          </a:p>
          <a:p>
            <a:r>
              <a:rPr lang="en-US" dirty="0"/>
              <a:t>Spend 25-30 million per decade to save hundreds of millions</a:t>
            </a:r>
          </a:p>
          <a:p>
            <a:r>
              <a:rPr lang="en-US" dirty="0"/>
              <a:t>Or Spend hundreds of millions to remove all structures, septic, electrical, roads, water lines and other infrastructure. And lose access.</a:t>
            </a:r>
          </a:p>
        </p:txBody>
      </p:sp>
      <p:pic>
        <p:nvPicPr>
          <p:cNvPr id="5" name="Picture 4" descr="A group of houses on the beach&#10;&#10;Description automatically generated">
            <a:extLst>
              <a:ext uri="{FF2B5EF4-FFF2-40B4-BE49-F238E27FC236}">
                <a16:creationId xmlns:a16="http://schemas.microsoft.com/office/drawing/2014/main" id="{B15B0A3A-B1B1-ECFD-B3C6-03BDC9772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4698" y="2504662"/>
            <a:ext cx="3204205" cy="1921424"/>
          </a:xfrm>
          <a:prstGeom prst="rect">
            <a:avLst/>
          </a:prstGeom>
        </p:spPr>
      </p:pic>
      <p:pic>
        <p:nvPicPr>
          <p:cNvPr id="7" name="Picture 6" descr="A house destroyed by a flood&#10;&#10;Description automatically generated">
            <a:extLst>
              <a:ext uri="{FF2B5EF4-FFF2-40B4-BE49-F238E27FC236}">
                <a16:creationId xmlns:a16="http://schemas.microsoft.com/office/drawing/2014/main" id="{338BDDD8-53ED-B710-023E-BC280243C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552" y="0"/>
            <a:ext cx="3622399" cy="2035303"/>
          </a:xfrm>
          <a:prstGeom prst="rect">
            <a:avLst/>
          </a:prstGeom>
        </p:spPr>
      </p:pic>
    </p:spTree>
    <p:extLst>
      <p:ext uri="{BB962C8B-B14F-4D97-AF65-F5344CB8AC3E}">
        <p14:creationId xmlns:p14="http://schemas.microsoft.com/office/powerpoint/2010/main" val="14121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0A76-B788-B363-104E-266B7C7F7208}"/>
              </a:ext>
            </a:extLst>
          </p:cNvPr>
          <p:cNvSpPr>
            <a:spLocks noGrp="1"/>
          </p:cNvSpPr>
          <p:nvPr>
            <p:ph type="title"/>
          </p:nvPr>
        </p:nvSpPr>
        <p:spPr>
          <a:noFill/>
        </p:spPr>
        <p:txBody>
          <a:bodyPr/>
          <a:lstStyle/>
          <a:p>
            <a:r>
              <a:rPr lang="en-US" dirty="0"/>
              <a:t>FINAL TIPS &amp; TAKEAWAYS</a:t>
            </a:r>
          </a:p>
        </p:txBody>
      </p:sp>
      <p:sp>
        <p:nvSpPr>
          <p:cNvPr id="3" name="Content Placeholder 2">
            <a:extLst>
              <a:ext uri="{FF2B5EF4-FFF2-40B4-BE49-F238E27FC236}">
                <a16:creationId xmlns:a16="http://schemas.microsoft.com/office/drawing/2014/main" id="{05948542-FCE1-3AE6-C6C9-17975609DF70}"/>
              </a:ext>
            </a:extLst>
          </p:cNvPr>
          <p:cNvSpPr>
            <a:spLocks noGrp="1"/>
          </p:cNvSpPr>
          <p:nvPr>
            <p:ph sz="half" idx="14"/>
          </p:nvPr>
        </p:nvSpPr>
        <p:spPr>
          <a:noFill/>
        </p:spPr>
        <p:txBody>
          <a:bodyPr vert="horz" lIns="91440" tIns="45720" rIns="91440" bIns="45720" rtlCol="0" anchor="t">
            <a:normAutofit/>
          </a:bodyPr>
          <a:lstStyle/>
          <a:p>
            <a:r>
              <a:rPr lang="en-US" dirty="0"/>
              <a:t>Inaction will cost millions more than taking action</a:t>
            </a:r>
          </a:p>
          <a:p>
            <a:r>
              <a:rPr lang="en-US" dirty="0"/>
              <a:t>Long term benefits include greater public access, protection of assets, infrastructure, town and state property, homes and jobs</a:t>
            </a:r>
          </a:p>
          <a:p>
            <a:r>
              <a:rPr lang="en-US" dirty="0"/>
              <a:t>The clock is ticking, there is not much more time to act</a:t>
            </a:r>
          </a:p>
          <a:p>
            <a:r>
              <a:rPr lang="en-US" dirty="0"/>
              <a:t>This takes participation of many stakeholders all rowing in the same direction</a:t>
            </a:r>
          </a:p>
          <a:p>
            <a:r>
              <a:rPr lang="en-US" dirty="0">
                <a:solidFill>
                  <a:srgbClr val="FF0000"/>
                </a:solidFill>
              </a:rPr>
              <a:t>Town Council</a:t>
            </a:r>
          </a:p>
          <a:p>
            <a:r>
              <a:rPr lang="en-US" dirty="0">
                <a:solidFill>
                  <a:srgbClr val="FF0000"/>
                </a:solidFill>
              </a:rPr>
              <a:t>State Rep and Senator</a:t>
            </a:r>
          </a:p>
          <a:p>
            <a:r>
              <a:rPr lang="en-US" dirty="0">
                <a:solidFill>
                  <a:srgbClr val="FF0000"/>
                </a:solidFill>
              </a:rPr>
              <a:t>Governors office DEM and CRMC</a:t>
            </a:r>
          </a:p>
          <a:p>
            <a:r>
              <a:rPr lang="en-US" dirty="0">
                <a:solidFill>
                  <a:srgbClr val="FF0000"/>
                </a:solidFill>
              </a:rPr>
              <a:t>Fire District</a:t>
            </a:r>
          </a:p>
          <a:p>
            <a:r>
              <a:rPr lang="en-US" dirty="0">
                <a:solidFill>
                  <a:srgbClr val="FF0000"/>
                </a:solidFill>
              </a:rPr>
              <a:t>Businesses</a:t>
            </a:r>
          </a:p>
          <a:p>
            <a:r>
              <a:rPr lang="en-US" dirty="0">
                <a:solidFill>
                  <a:srgbClr val="FF0000"/>
                </a:solidFill>
              </a:rPr>
              <a:t>Home Owners</a:t>
            </a:r>
          </a:p>
          <a:p>
            <a:endParaRPr lang="en-US" dirty="0"/>
          </a:p>
          <a:p>
            <a:pPr lvl="1"/>
            <a:endParaRPr lang="en-US" dirty="0"/>
          </a:p>
        </p:txBody>
      </p:sp>
      <p:pic>
        <p:nvPicPr>
          <p:cNvPr id="6" name="Content Placeholder 5" descr="A child and child playing in the water&#10;&#10;Description automatically generated">
            <a:extLst>
              <a:ext uri="{FF2B5EF4-FFF2-40B4-BE49-F238E27FC236}">
                <a16:creationId xmlns:a16="http://schemas.microsoft.com/office/drawing/2014/main" id="{13AFB3DF-AB1B-5B68-21D5-B1A7D307819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25288" y="2027238"/>
            <a:ext cx="3220087" cy="4297362"/>
          </a:xfrm>
          <a:noFill/>
        </p:spPr>
      </p:pic>
    </p:spTree>
    <p:extLst>
      <p:ext uri="{BB962C8B-B14F-4D97-AF65-F5344CB8AC3E}">
        <p14:creationId xmlns:p14="http://schemas.microsoft.com/office/powerpoint/2010/main" val="643777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5">
            <a:extLst>
              <a:ext uri="{FF2B5EF4-FFF2-40B4-BE49-F238E27FC236}">
                <a16:creationId xmlns:a16="http://schemas.microsoft.com/office/drawing/2014/main" id="{E461669C-A7BA-D639-22CB-B5FBBE698B3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5304" b="25304"/>
          <a:stretch/>
        </p:blipFill>
        <p:spPr>
          <a:noFill/>
        </p:spPr>
      </p:pic>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noFill/>
        </p:spPr>
        <p:txBody>
          <a:bodyPr anchor="b"/>
          <a:lstStyle/>
          <a:p>
            <a:r>
              <a:rPr lang="en-US" dirty="0"/>
              <a:t>THANK YOU</a:t>
            </a:r>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idx="1"/>
          </p:nvPr>
        </p:nvSpPr>
        <p:spPr>
          <a:noFill/>
        </p:spPr>
        <p:txBody>
          <a:bodyPr anchor="t">
            <a:normAutofit/>
          </a:bodyPr>
          <a:lstStyle/>
          <a:p>
            <a:r>
              <a:rPr lang="en-US" dirty="0"/>
              <a:t>Caswell Cooke</a:t>
            </a:r>
          </a:p>
          <a:p>
            <a:r>
              <a:rPr lang="en-US" dirty="0"/>
              <a:t>Executive Director, MBA</a:t>
            </a:r>
          </a:p>
          <a:p>
            <a:r>
              <a:rPr lang="en-US" dirty="0"/>
              <a:t>misquamicut2000@gmail.com</a:t>
            </a:r>
          </a:p>
        </p:txBody>
      </p:sp>
    </p:spTree>
    <p:extLst>
      <p:ext uri="{BB962C8B-B14F-4D97-AF65-F5344CB8AC3E}">
        <p14:creationId xmlns:p14="http://schemas.microsoft.com/office/powerpoint/2010/main" val="121080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noFill/>
        </p:spPr>
        <p:txBody>
          <a:bodyPr/>
          <a:lstStyle/>
          <a:p>
            <a:r>
              <a:rPr lang="en-US" dirty="0"/>
              <a:t>Storms and erosion</a:t>
            </a:r>
          </a:p>
        </p:txBody>
      </p:sp>
      <p:pic>
        <p:nvPicPr>
          <p:cNvPr id="24" name="Picture Placeholder 7">
            <a:extLst>
              <a:ext uri="{FF2B5EF4-FFF2-40B4-BE49-F238E27FC236}">
                <a16:creationId xmlns:a16="http://schemas.microsoft.com/office/drawing/2014/main" id="{A672B903-78EE-718A-C122-69D51207883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212" r="18212"/>
          <a:stretch/>
        </p:blipFill>
        <p:spPr>
          <a:noFill/>
        </p:spPr>
      </p:pic>
      <p:sp>
        <p:nvSpPr>
          <p:cNvPr id="3" name="Content Placeholder 2">
            <a:extLst>
              <a:ext uri="{FF2B5EF4-FFF2-40B4-BE49-F238E27FC236}">
                <a16:creationId xmlns:a16="http://schemas.microsoft.com/office/drawing/2014/main" id="{A6A33159-D030-2F82-A142-F75940728319}"/>
              </a:ext>
            </a:extLst>
          </p:cNvPr>
          <p:cNvSpPr>
            <a:spLocks noGrp="1"/>
          </p:cNvSpPr>
          <p:nvPr>
            <p:ph sz="half" idx="2"/>
          </p:nvPr>
        </p:nvSpPr>
        <p:spPr>
          <a:noFill/>
        </p:spPr>
        <p:txBody>
          <a:bodyPr vert="horz" lIns="91440" tIns="45720" rIns="91440" bIns="45720" rtlCol="0" anchor="t">
            <a:normAutofit/>
          </a:bodyPr>
          <a:lstStyle/>
          <a:p>
            <a:r>
              <a:rPr lang="en-US" dirty="0"/>
              <a:t>We lose shoreline each year even in a normal winter</a:t>
            </a:r>
          </a:p>
          <a:p>
            <a:r>
              <a:rPr lang="en-US" dirty="0"/>
              <a:t>Barrier beaches want to move</a:t>
            </a:r>
          </a:p>
          <a:p>
            <a:r>
              <a:rPr lang="en-US" dirty="0"/>
              <a:t>Hurricanes and Super Storms ravage the beach and infrastructure</a:t>
            </a:r>
          </a:p>
          <a:p>
            <a:r>
              <a:rPr lang="en-US" dirty="0">
                <a:solidFill>
                  <a:srgbClr val="FF0000"/>
                </a:solidFill>
              </a:rPr>
              <a:t>Now even a regular Nor’ Easter or wind and rain event causes hurricane like damage and flooding</a:t>
            </a:r>
          </a:p>
          <a:p>
            <a:r>
              <a:rPr lang="en-US" dirty="0">
                <a:solidFill>
                  <a:srgbClr val="FF0000"/>
                </a:solidFill>
              </a:rPr>
              <a:t>Insurance is hard to get and very expensive</a:t>
            </a:r>
          </a:p>
        </p:txBody>
      </p:sp>
    </p:spTree>
    <p:extLst>
      <p:ext uri="{BB962C8B-B14F-4D97-AF65-F5344CB8AC3E}">
        <p14:creationId xmlns:p14="http://schemas.microsoft.com/office/powerpoint/2010/main" val="366667467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beach&#10;&#10;Description automatically generated">
            <a:extLst>
              <a:ext uri="{FF2B5EF4-FFF2-40B4-BE49-F238E27FC236}">
                <a16:creationId xmlns:a16="http://schemas.microsoft.com/office/drawing/2014/main" id="{627BAA3C-461F-77CE-1940-CA8DF5D8C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197" y="332865"/>
            <a:ext cx="9751606" cy="6192270"/>
          </a:xfrm>
          <a:prstGeom prst="rect">
            <a:avLst/>
          </a:prstGeom>
        </p:spPr>
      </p:pic>
    </p:spTree>
    <p:extLst>
      <p:ext uri="{BB962C8B-B14F-4D97-AF65-F5344CB8AC3E}">
        <p14:creationId xmlns:p14="http://schemas.microsoft.com/office/powerpoint/2010/main" val="2329256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F3C8EA-7A37-4A07-BDF2-89EBD3DF2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house on a beach with a broken fence&#10;&#10;Description automatically generated">
            <a:extLst>
              <a:ext uri="{FF2B5EF4-FFF2-40B4-BE49-F238E27FC236}">
                <a16:creationId xmlns:a16="http://schemas.microsoft.com/office/drawing/2014/main" id="{F606D991-83D0-7D98-1463-A48A9135C5CA}"/>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Tree>
    <p:extLst>
      <p:ext uri="{BB962C8B-B14F-4D97-AF65-F5344CB8AC3E}">
        <p14:creationId xmlns:p14="http://schemas.microsoft.com/office/powerpoint/2010/main" val="3100053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1215071" y="333954"/>
            <a:ext cx="5028566" cy="2072583"/>
          </a:xfrm>
          <a:noFill/>
        </p:spPr>
        <p:txBody>
          <a:bodyPr>
            <a:noAutofit/>
          </a:bodyPr>
          <a:lstStyle/>
          <a:p>
            <a:r>
              <a:rPr lang="en-US" dirty="0"/>
              <a:t>Mitigation has been haphazard </a:t>
            </a:r>
          </a:p>
        </p:txBody>
      </p:sp>
      <p:sp>
        <p:nvSpPr>
          <p:cNvPr id="3" name="Subtitle 2">
            <a:extLst>
              <a:ext uri="{FF2B5EF4-FFF2-40B4-BE49-F238E27FC236}">
                <a16:creationId xmlns:a16="http://schemas.microsoft.com/office/drawing/2014/main" id="{72446868-83F0-CEEF-5E60-6D55C93B523F}"/>
              </a:ext>
            </a:extLst>
          </p:cNvPr>
          <p:cNvSpPr>
            <a:spLocks noGrp="1"/>
          </p:cNvSpPr>
          <p:nvPr>
            <p:ph type="subTitle" idx="1"/>
          </p:nvPr>
        </p:nvSpPr>
        <p:spPr>
          <a:xfrm>
            <a:off x="1215071" y="2715387"/>
            <a:ext cx="5028565" cy="1894972"/>
          </a:xfrm>
          <a:noFill/>
        </p:spPr>
        <p:txBody>
          <a:bodyPr anchor="t"/>
          <a:lstStyle/>
          <a:p>
            <a:r>
              <a:rPr lang="en-US" dirty="0">
                <a:solidFill>
                  <a:srgbClr val="FF0000"/>
                </a:solidFill>
              </a:rPr>
              <a:t>Dredge project of pond only placed sand on the state beach which proved ineffective</a:t>
            </a:r>
          </a:p>
          <a:p>
            <a:endParaRPr lang="en-US" dirty="0">
              <a:solidFill>
                <a:srgbClr val="FF0000"/>
              </a:solidFill>
            </a:endParaRPr>
          </a:p>
          <a:p>
            <a:r>
              <a:rPr lang="en-US" dirty="0">
                <a:solidFill>
                  <a:srgbClr val="FF0000"/>
                </a:solidFill>
              </a:rPr>
              <a:t>Raising of structures helps but is not a long-term solution</a:t>
            </a:r>
          </a:p>
          <a:p>
            <a:endParaRPr lang="en-US" dirty="0">
              <a:solidFill>
                <a:srgbClr val="FF0000"/>
              </a:solidFill>
            </a:endParaRPr>
          </a:p>
          <a:p>
            <a:r>
              <a:rPr lang="en-US" dirty="0">
                <a:solidFill>
                  <a:srgbClr val="FF0000"/>
                </a:solidFill>
              </a:rPr>
              <a:t>No proposals take the whole stretch of beach into account- it is  all separate and piecemeal: State portions, fire district portions, town portions, business portions and residential portions</a:t>
            </a:r>
          </a:p>
        </p:txBody>
      </p:sp>
      <p:pic>
        <p:nvPicPr>
          <p:cNvPr id="43" name="Picture Placeholder 42">
            <a:extLst>
              <a:ext uri="{FF2B5EF4-FFF2-40B4-BE49-F238E27FC236}">
                <a16:creationId xmlns:a16="http://schemas.microsoft.com/office/drawing/2014/main" id="{9100BC91-12A3-DE75-3F38-9C17D39DC5E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133" r="23133"/>
          <a:stretch/>
        </p:blipFill>
        <p:spPr/>
      </p:pic>
    </p:spTree>
    <p:extLst>
      <p:ext uri="{BB962C8B-B14F-4D97-AF65-F5344CB8AC3E}">
        <p14:creationId xmlns:p14="http://schemas.microsoft.com/office/powerpoint/2010/main" val="42420392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6FDD7-7E51-9EBB-EEEA-5D007D46AC2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745A612-BF7E-733D-87E4-757223DFC402}"/>
              </a:ext>
            </a:extLst>
          </p:cNvPr>
          <p:cNvSpPr>
            <a:spLocks noGrp="1"/>
          </p:cNvSpPr>
          <p:nvPr>
            <p:ph type="subTitle" idx="1"/>
          </p:nvPr>
        </p:nvSpPr>
        <p:spPr/>
        <p:txBody>
          <a:bodyPr/>
          <a:lstStyle/>
          <a:p>
            <a:endParaRPr lang="en-US"/>
          </a:p>
        </p:txBody>
      </p:sp>
      <p:pic>
        <p:nvPicPr>
          <p:cNvPr id="6" name="Picture Placeholder 5" descr="A cover of a report&#10;&#10;Description automatically generated">
            <a:extLst>
              <a:ext uri="{FF2B5EF4-FFF2-40B4-BE49-F238E27FC236}">
                <a16:creationId xmlns:a16="http://schemas.microsoft.com/office/drawing/2014/main" id="{797E1648-C8A9-1841-7E8E-98C269E2BE5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67" r="1867"/>
          <a:stretch>
            <a:fillRect/>
          </a:stretch>
        </p:blipFill>
        <p:spPr/>
      </p:pic>
      <p:pic>
        <p:nvPicPr>
          <p:cNvPr id="8" name="Picture 7" descr="A cover of a book about a storm&#10;&#10;Description automatically generated">
            <a:extLst>
              <a:ext uri="{FF2B5EF4-FFF2-40B4-BE49-F238E27FC236}">
                <a16:creationId xmlns:a16="http://schemas.microsoft.com/office/drawing/2014/main" id="{20FA7ECF-ABA4-5F29-27D2-6B8DE7238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880" y="731520"/>
            <a:ext cx="5212947" cy="5317588"/>
          </a:xfrm>
          <a:prstGeom prst="rect">
            <a:avLst/>
          </a:prstGeom>
        </p:spPr>
      </p:pic>
    </p:spTree>
    <p:extLst>
      <p:ext uri="{BB962C8B-B14F-4D97-AF65-F5344CB8AC3E}">
        <p14:creationId xmlns:p14="http://schemas.microsoft.com/office/powerpoint/2010/main" val="2445016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CB3-2956-E8D2-C23D-A3BAA7295DEC}"/>
              </a:ext>
            </a:extLst>
          </p:cNvPr>
          <p:cNvSpPr>
            <a:spLocks noGrp="1"/>
          </p:cNvSpPr>
          <p:nvPr>
            <p:ph type="ctrTitle"/>
          </p:nvPr>
        </p:nvSpPr>
        <p:spPr>
          <a:noFill/>
        </p:spPr>
        <p:txBody>
          <a:bodyPr/>
          <a:lstStyle/>
          <a:p>
            <a:r>
              <a:rPr lang="en-US"/>
              <a:t>SELECTING VISUAL AIDS</a:t>
            </a:r>
            <a:endParaRPr lang="en-US" dirty="0"/>
          </a:p>
        </p:txBody>
      </p:sp>
      <p:sp>
        <p:nvSpPr>
          <p:cNvPr id="3" name="Subtitle 2">
            <a:extLst>
              <a:ext uri="{FF2B5EF4-FFF2-40B4-BE49-F238E27FC236}">
                <a16:creationId xmlns:a16="http://schemas.microsoft.com/office/drawing/2014/main" id="{FEECEBD4-35BF-26BB-D438-DA43EBD5EE89}"/>
              </a:ext>
            </a:extLst>
          </p:cNvPr>
          <p:cNvSpPr>
            <a:spLocks noGrp="1"/>
          </p:cNvSpPr>
          <p:nvPr>
            <p:ph type="subTitle" idx="1"/>
          </p:nvPr>
        </p:nvSpPr>
        <p:spPr>
          <a:noFill/>
        </p:spPr>
        <p:txBody>
          <a:bodyPr/>
          <a:lstStyle/>
          <a:p>
            <a:r>
              <a:rPr lang="en-US" dirty="0"/>
              <a:t>ENHANCING YOUR PRESENTATION</a:t>
            </a:r>
          </a:p>
        </p:txBody>
      </p:sp>
      <p:pic>
        <p:nvPicPr>
          <p:cNvPr id="4" name="IMG_2333.MOV">
            <a:hlinkClick r:id="" action="ppaction://media"/>
            <a:extLst>
              <a:ext uri="{FF2B5EF4-FFF2-40B4-BE49-F238E27FC236}">
                <a16:creationId xmlns:a16="http://schemas.microsoft.com/office/drawing/2014/main" id="{244982D4-EC25-B3ED-972D-396261069F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4514"/>
            <a:ext cx="12375696" cy="6980238"/>
          </a:xfrm>
          <a:prstGeom prst="rect">
            <a:avLst/>
          </a:prstGeom>
        </p:spPr>
      </p:pic>
    </p:spTree>
    <p:extLst>
      <p:ext uri="{BB962C8B-B14F-4D97-AF65-F5344CB8AC3E}">
        <p14:creationId xmlns:p14="http://schemas.microsoft.com/office/powerpoint/2010/main" val="43519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3549B0ABFBB254B81555708C4452356" ma:contentTypeVersion="" ma:contentTypeDescription="Create a new document." ma:contentTypeScope="" ma:versionID="3bb969ea9a41a04b7837d6db64860959">
  <xsd:schema xmlns:xsd="http://www.w3.org/2001/XMLSchema" xmlns:xs="http://www.w3.org/2001/XMLSchema" xmlns:p="http://schemas.microsoft.com/office/2006/metadata/properties" targetNamespace="http://schemas.microsoft.com/office/2006/metadata/properties" ma:root="true" ma:fieldsID="8051ad49ee3a4811ed0efdd12919ad9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20BE78-9FDF-401B-B412-3AA10EC5BEA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30E62E91-3991-445A-ADE0-DB143B39320F}">
  <ds:schemaRefs>
    <ds:schemaRef ds:uri="http://schemas.microsoft.com/sharepoint/v3/contenttype/forms"/>
  </ds:schemaRefs>
</ds:datastoreItem>
</file>

<file path=customXml/itemProps3.xml><?xml version="1.0" encoding="utf-8"?>
<ds:datastoreItem xmlns:ds="http://schemas.openxmlformats.org/officeDocument/2006/customXml" ds:itemID="{A404F145-3178-428A-B1D2-710FE7C140C1}"/>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{4C19C9E0-2410-41B7-8B00-A418A15542B0}tf22797433_win32</Template>
  <TotalTime>900</TotalTime>
  <Words>1022</Words>
  <Application>Microsoft Macintosh PowerPoint</Application>
  <PresentationFormat>Widescreen</PresentationFormat>
  <Paragraphs>139</Paragraphs>
  <Slides>35</Slides>
  <Notes>15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Aptos</vt:lpstr>
      <vt:lpstr>Arial</vt:lpstr>
      <vt:lpstr>Calibri</vt:lpstr>
      <vt:lpstr>Univers Condensed Light</vt:lpstr>
      <vt:lpstr>Walbaum Display Light</vt:lpstr>
      <vt:lpstr>AngleLinesVTI</vt:lpstr>
      <vt:lpstr>Misquamicut Beach Nourishment    A pilot program for RI Beaches</vt:lpstr>
      <vt:lpstr>AGENDA</vt:lpstr>
      <vt:lpstr>sea level rise climate change barrier BEACH frequent storms Public access </vt:lpstr>
      <vt:lpstr>Storms and erosion</vt:lpstr>
      <vt:lpstr>PowerPoint Presentation</vt:lpstr>
      <vt:lpstr>PowerPoint Presentation</vt:lpstr>
      <vt:lpstr>Mitigation has been haphazard </vt:lpstr>
      <vt:lpstr>PowerPoint Presentation</vt:lpstr>
      <vt:lpstr>SELECTING VISUAL AIDS</vt:lpstr>
      <vt:lpstr>Flooding and sand displacement</vt:lpstr>
      <vt:lpstr>Who does this affect</vt:lpstr>
      <vt:lpstr>Loss of parking-largest in the state</vt:lpstr>
      <vt:lpstr>What will we lose?</vt:lpstr>
      <vt:lpstr>The Numbers</vt:lpstr>
      <vt:lpstr>JOBS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Offshore Dredging</vt:lpstr>
      <vt:lpstr>How Offshore Dredge Works</vt:lpstr>
      <vt:lpstr>Why Beach Nourishment?</vt:lpstr>
      <vt:lpstr>Benefits &amp; PUBLIC ACCESS</vt:lpstr>
      <vt:lpstr>Insurance</vt:lpstr>
      <vt:lpstr>Weekapaug Breachway to Little Maschaug Pond 3 miles</vt:lpstr>
      <vt:lpstr>Potential Costs</vt:lpstr>
      <vt:lpstr>Perspective in spending for town of westerly budget</vt:lpstr>
      <vt:lpstr>Perspective for the state</vt:lpstr>
      <vt:lpstr>No Action Means</vt:lpstr>
      <vt:lpstr>FINAL TIPS &amp; 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Misquamicut Beach Nourishment proposal</dc:title>
  <dc:creator>Misquamicut Business Association</dc:creator>
  <cp:lastModifiedBy>Singh, Gurpinder (EHS)</cp:lastModifiedBy>
  <cp:revision>27</cp:revision>
  <dcterms:created xsi:type="dcterms:W3CDTF">2024-03-23T16:17:43Z</dcterms:created>
  <dcterms:modified xsi:type="dcterms:W3CDTF">2025-02-10T16:47:23Z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0x01010003549B0ABFBB254B81555708C4452356</vt:lpwstr>
  </property>
</Properties>
</file>