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1" r:id="rId3"/>
    <p:sldId id="270" r:id="rId4"/>
    <p:sldId id="258" r:id="rId5"/>
    <p:sldId id="485" r:id="rId6"/>
    <p:sldId id="506" r:id="rId7"/>
    <p:sldId id="510" r:id="rId8"/>
    <p:sldId id="512" r:id="rId9"/>
    <p:sldId id="514" r:id="rId10"/>
    <p:sldId id="764" r:id="rId11"/>
    <p:sldId id="419" r:id="rId12"/>
    <p:sldId id="742" r:id="rId13"/>
    <p:sldId id="426" r:id="rId14"/>
    <p:sldId id="509" r:id="rId15"/>
    <p:sldId id="739" r:id="rId16"/>
    <p:sldId id="740" r:id="rId17"/>
    <p:sldId id="763" r:id="rId18"/>
    <p:sldId id="395" r:id="rId19"/>
    <p:sldId id="498" r:id="rId20"/>
    <p:sldId id="499" r:id="rId21"/>
    <p:sldId id="461" r:id="rId22"/>
    <p:sldId id="505" r:id="rId23"/>
    <p:sldId id="500" r:id="rId24"/>
    <p:sldId id="504" r:id="rId25"/>
    <p:sldId id="765" r:id="rId26"/>
    <p:sldId id="767" r:id="rId27"/>
    <p:sldId id="766" r:id="rId28"/>
    <p:sldId id="770" r:id="rId29"/>
    <p:sldId id="768" r:id="rId30"/>
    <p:sldId id="7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CC20"/>
    <a:srgbClr val="0003F5"/>
    <a:srgbClr val="FFFF00"/>
    <a:srgbClr val="CC15BC"/>
    <a:srgbClr val="F70500"/>
    <a:srgbClr val="F2F2F2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BB7B2-0C7A-4837-8E52-FCE155719F3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D5DD4-63BD-4BB5-9393-6DB274447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1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BFA013A-DDCF-7564-53AA-4068FCDDC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1187D-381A-48E6-B4AB-FE7B5A45DBDC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73B2B46B-7DFB-2A12-26AF-1C4E51B0C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4213"/>
            <a:ext cx="6096000" cy="3429000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EA6A15E-7BAB-D637-1CB5-DD56FF8E3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FBDE4802-263E-047F-CFF9-77A5735FE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4A02C7FF-3904-A23F-75FB-5EB5191F0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D66C5C07-F98F-DF94-60E9-E504ACBC2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1463" indent="-219075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2788" indent="-219075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9988" indent="-21907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7188" indent="-21907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4388" indent="-21907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1588" indent="-21907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6706D6-32E3-453E-9998-18EE6B89AF1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4AE02E58-27C7-6C18-9531-8611DE9BA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07E4CB6D-BC85-2DAF-9E4E-C8BB230B5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084EF4A3-F5BE-205C-D5BD-38F9CB6568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2" rIns="93164" bIns="46582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E456D-E26F-4298-AD60-2C5DA6D104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>
            <a:extLst>
              <a:ext uri="{FF2B5EF4-FFF2-40B4-BE49-F238E27FC236}">
                <a16:creationId xmlns:a16="http://schemas.microsoft.com/office/drawing/2014/main" id="{EE37605D-AFEF-DBA4-1941-1B0A9A71B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id="{4C5BBF3B-D429-A435-23B5-A5D0FB3C8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6436" name="Slide Number Placeholder 3">
            <a:extLst>
              <a:ext uri="{FF2B5EF4-FFF2-40B4-BE49-F238E27FC236}">
                <a16:creationId xmlns:a16="http://schemas.microsoft.com/office/drawing/2014/main" id="{17E4D1AB-A8BE-A248-0EA5-1B8986E90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C50280-8C0B-4D2F-B4C6-7AC543A387F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8A092-E9BB-80F1-4497-D5D8FFAF1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86ADB-0491-A24C-80B9-1F128A38D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39AAC-781A-9B2E-3495-F152C2F6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54A3A-8650-58CE-A195-1734C8A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933E3-E1FD-4838-1F42-5BF36143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5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EC87-B258-5D08-F7A6-646722A9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53CF9-C7BF-805D-3604-26B7161D0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887FD-ACFF-1221-9FD2-96C9621E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D0857-0960-56DD-42B5-07F5EF71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96DD-443B-A2BA-6A22-B1EA1F16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0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5F65D-A7F5-A270-89D1-5C6FAE038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75D0D-529F-FB15-9A60-631AA9358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947D-0F05-BCE7-99A5-51EA3969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6C779-1539-7109-9282-36D9C35D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B0463-0E62-5373-C5E7-55CC1749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7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9941-7242-E1DC-4FFC-755A0F59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B1813-5E11-4166-3E63-6EA6A7BF1B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CC96A-F431-3C69-B363-2B39BB86E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1F41E-BC98-9083-0226-85528A9B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9C142-C9EF-9D8F-A611-20EEDF91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A133-A632-DC4F-ED16-F68390F1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C3D9B94-F7DB-42C6-B27F-8864799794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55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C709-0950-E1FF-EDA2-E4F4D68E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D9246-DE2E-2A09-CB41-69864A1A1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4AA-E17F-FE55-6096-BA0BFC75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331DD-4F99-1733-4B49-D3075ECF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9AD78-D1CB-A10E-B832-0FC19C1B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4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6300-E804-8A39-E62E-2F6A94B17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ED2E6-6CAC-36D5-760F-432513B4C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EA66C-96CF-4F2A-2466-99F7D520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6C95C-C096-BAEB-88EF-1FEA33FD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1AF55-09BD-6254-28FF-4714955D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0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CB90-D331-3F7A-BCEB-2BF2678E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B4115-C57A-ACE7-7BD6-9B73EC0DD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9FB69-69CF-D9DE-0BA4-6C5BE9700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D77AB-C9B7-6019-6956-323CCF7D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36BDA-377E-8CD6-8A53-C0638429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11A00-3586-FE45-42C5-BFF84979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7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B051-9782-15E9-A906-2DDD8162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A69DE-6A4D-04DB-F966-7688C491F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49B5E-767C-D147-B6C5-E732A4B5E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518E3-CBA6-D848-9972-61F8DA670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60BA1-1CA9-68F9-6308-F7D6C9E61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95F08-A2BD-D736-0B5E-32858257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B0F3E-4678-9005-53F5-CC634D77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47469-AD9A-451D-165D-14880B99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3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CF0-B86D-38CE-095E-EB9DCDF7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A53F1-03C4-1B76-BE89-3625BA0A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2ED4C-1E41-93EC-A7E8-81695407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4F53F-3982-C55D-86B6-6C191312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FC6CF-79E3-3855-D6A6-6F0D933E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FD351-68EF-F4FF-DF83-887D1313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64F14-3413-92E5-3BAA-43834EFF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C928-9465-E524-29D2-8BE2A49D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9FB66-B4B3-FEAE-0D67-35B9EFFB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4ACFF-A7E0-0DEA-552F-5CFFD93A0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EEA3C-C73B-66C7-F699-B752A37B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9DBC5-57FF-18C1-1F2D-268F4C49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004C8-EA31-D2BF-29DD-EEAFD290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CD96-4A35-7AD7-021C-8559FF40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E4ECE-111A-326B-20C5-96588369A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9228F-88B8-F460-74E1-6A0BBA73F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894BA-5156-6399-3727-DC6677AD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3130-DDD4-4B38-AFCB-4BE606C2785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BE6A6-BCB3-1410-F2AB-D25CB39C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BABBA-4ECF-C9C5-A271-70393114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D7AB-539D-42B4-92A7-EB891C67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1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EF2141-2DE1-F9AF-14F4-E3520AE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3BDDF-A9E3-1C95-9A0A-BB3A3EFC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08901-C249-9A2D-FC4C-F1A58B5A7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1/14/2025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3C74-A9A3-23FF-D85C-1134E368E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Beach Erosion Commission: Beach SAMP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8035E-7B65-7FE2-FFE5-41B0FFF7F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03567AD-2E28-428F-BA30-A10B61F8EF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9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5643D-C64D-EAF1-69F3-22FA6F649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0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48029-3133-3AEA-A3A5-AF2189CD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143" y="163629"/>
            <a:ext cx="10003857" cy="3448251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Presentation to the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Special Commission To Make A Comprehensive Study And Provide Recommendations For Remedies To The Erosion Of Rhode Island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Beaches Shoreline Change Special Area Management Plan: Managing Erosion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6DEEC-4B83-C896-D3FE-8E168A186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602" y="4256917"/>
            <a:ext cx="6205086" cy="165576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RI Coastal Resources Management Council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Jeffrey Willis, Executive Director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Emily Hall, Coastal Geologist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457C5-3865-EBC9-9692-4DD75906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66" y="3693679"/>
            <a:ext cx="3853006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58DDA3-35B9-E751-31CA-14FF50AF3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25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BF11388-1893-9D77-19E1-5DDA21F2B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158" y="2717109"/>
            <a:ext cx="10144836" cy="1518313"/>
          </a:xfrm>
          <a:solidFill>
            <a:srgbClr val="FFFFFF">
              <a:alpha val="50196"/>
            </a:srgbClr>
          </a:solidFill>
        </p:spPr>
        <p:txBody>
          <a:bodyPr anchor="ctr"/>
          <a:lstStyle/>
          <a:p>
            <a:r>
              <a:rPr lang="en-US" dirty="0"/>
              <a:t>Where does the sand go? </a:t>
            </a:r>
          </a:p>
        </p:txBody>
      </p:sp>
    </p:spTree>
    <p:extLst>
      <p:ext uri="{BB962C8B-B14F-4D97-AF65-F5344CB8AC3E}">
        <p14:creationId xmlns:p14="http://schemas.microsoft.com/office/powerpoint/2010/main" val="427925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2E21-C1ED-1536-6A4F-CC526936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0"/>
            <a:ext cx="11255477" cy="1325563"/>
          </a:xfrm>
        </p:spPr>
        <p:txBody>
          <a:bodyPr/>
          <a:lstStyle/>
          <a:p>
            <a:r>
              <a:rPr lang="en-US" dirty="0"/>
              <a:t>Wave Dominated &amp; Sediment Starved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1B6E2-B7F9-7E8F-F022-8C530FD47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0" r="10337"/>
          <a:stretch/>
        </p:blipFill>
        <p:spPr>
          <a:xfrm>
            <a:off x="6627860" y="1150327"/>
            <a:ext cx="4730854" cy="269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8CDDF-4CE2-8AC8-320D-155DF3EAF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4" y="1325563"/>
            <a:ext cx="6491266" cy="4878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633B3-A60A-A5DB-C9E4-DFF776A8F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61" r="10161"/>
          <a:stretch/>
        </p:blipFill>
        <p:spPr>
          <a:xfrm>
            <a:off x="6605508" y="4025394"/>
            <a:ext cx="4730854" cy="2670488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3C73AFF-65F2-8838-BFC8-56C6914A08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C6B1-3A9F-FF4C-67D7-CDFEE384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319D3-9822-7524-9F8D-DF5A157E8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5EC47-A5C1-1489-FB58-27A16CCD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00" y="171375"/>
            <a:ext cx="8686999" cy="6515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447B2E-DFCE-D92F-CF28-464637DB7F72}"/>
              </a:ext>
            </a:extLst>
          </p:cNvPr>
          <p:cNvSpPr txBox="1"/>
          <p:nvPr/>
        </p:nvSpPr>
        <p:spPr>
          <a:xfrm>
            <a:off x="10553130" y="6444265"/>
            <a:ext cx="160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Oakley 2019</a:t>
            </a:r>
          </a:p>
        </p:txBody>
      </p:sp>
    </p:spTree>
    <p:extLst>
      <p:ext uri="{BB962C8B-B14F-4D97-AF65-F5344CB8AC3E}">
        <p14:creationId xmlns:p14="http://schemas.microsoft.com/office/powerpoint/2010/main" val="5466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D410-2353-EED4-CBD4-B14289EE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175"/>
            <a:ext cx="6425573" cy="1325563"/>
          </a:xfrm>
        </p:spPr>
        <p:txBody>
          <a:bodyPr/>
          <a:lstStyle/>
          <a:p>
            <a:r>
              <a:rPr lang="en-US" dirty="0"/>
              <a:t>Offshore sand sheets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3FBF2FC-E3AB-6458-79EC-AA02F61E9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735508"/>
              </p:ext>
            </p:extLst>
          </p:nvPr>
        </p:nvGraphicFramePr>
        <p:xfrm>
          <a:off x="0" y="1394281"/>
          <a:ext cx="6975012" cy="4493880"/>
        </p:xfrm>
        <a:graphic>
          <a:graphicData uri="http://schemas.openxmlformats.org/drawingml/2006/table">
            <a:tbl>
              <a:tblPr/>
              <a:tblGrid>
                <a:gridCol w="1162502">
                  <a:extLst>
                    <a:ext uri="{9D8B030D-6E8A-4147-A177-3AD203B41FA5}">
                      <a16:colId xmlns:a16="http://schemas.microsoft.com/office/drawing/2014/main" val="3183645653"/>
                    </a:ext>
                  </a:extLst>
                </a:gridCol>
                <a:gridCol w="1162502">
                  <a:extLst>
                    <a:ext uri="{9D8B030D-6E8A-4147-A177-3AD203B41FA5}">
                      <a16:colId xmlns:a16="http://schemas.microsoft.com/office/drawing/2014/main" val="2693634489"/>
                    </a:ext>
                  </a:extLst>
                </a:gridCol>
                <a:gridCol w="1162502">
                  <a:extLst>
                    <a:ext uri="{9D8B030D-6E8A-4147-A177-3AD203B41FA5}">
                      <a16:colId xmlns:a16="http://schemas.microsoft.com/office/drawing/2014/main" val="4075402663"/>
                    </a:ext>
                  </a:extLst>
                </a:gridCol>
                <a:gridCol w="1162502">
                  <a:extLst>
                    <a:ext uri="{9D8B030D-6E8A-4147-A177-3AD203B41FA5}">
                      <a16:colId xmlns:a16="http://schemas.microsoft.com/office/drawing/2014/main" val="3640540497"/>
                    </a:ext>
                  </a:extLst>
                </a:gridCol>
                <a:gridCol w="1162502">
                  <a:extLst>
                    <a:ext uri="{9D8B030D-6E8A-4147-A177-3AD203B41FA5}">
                      <a16:colId xmlns:a16="http://schemas.microsoft.com/office/drawing/2014/main" val="4195963003"/>
                    </a:ext>
                  </a:extLst>
                </a:gridCol>
                <a:gridCol w="1162502">
                  <a:extLst>
                    <a:ext uri="{9D8B030D-6E8A-4147-A177-3AD203B41FA5}">
                      <a16:colId xmlns:a16="http://schemas.microsoft.com/office/drawing/2014/main" val="1681127637"/>
                    </a:ext>
                  </a:extLst>
                </a:gridCol>
              </a:tblGrid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</a:rPr>
                        <a:t>Location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</a:rPr>
                        <a:t>Mean thickness (m)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</a:rPr>
                        <a:t>Maximum thickness (m)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</a:rPr>
                        <a:t>Extent (km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</a:rPr>
                        <a:t>Volume (m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)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</a:rPr>
                        <a:t>Volume uncertainty (± m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)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592717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East Matunuck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0.9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2.8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0.69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509,000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172,500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057934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Matunuck Headland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1.5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381,000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150,000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07036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Moonstone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2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0.62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375,000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155,000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300115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Charlestown/Green Hill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 dirty="0">
                          <a:effectLst/>
                          <a:latin typeface="Merriweather Sans" pitchFamily="2" charset="0"/>
                        </a:rPr>
                        <a:t>1.3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337,000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167,500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200763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East Beach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 dirty="0">
                          <a:effectLst/>
                          <a:latin typeface="Merriweather Sans" pitchFamily="2" charset="0"/>
                        </a:rPr>
                        <a:t>1.7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1.08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553,000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270,000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679176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Quonnie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1.4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0.95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562,000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237,500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830600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Misquamicut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 dirty="0">
                          <a:effectLst/>
                          <a:latin typeface="Merriweather Sans" pitchFamily="2" charset="0"/>
                        </a:rPr>
                        <a:t>0.6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0.91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472,000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227,500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884550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Misquamicut Headland*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Insufficient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Data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0.15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96,000*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37,500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890359"/>
                  </a:ext>
                </a:extLst>
              </a:tr>
              <a:tr h="37796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Maschaug Barrier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0.6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1.5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0.15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63,000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37,500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230288"/>
                  </a:ext>
                </a:extLst>
              </a:tr>
              <a:tr h="389472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Watch Hill Headland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 dirty="0">
                          <a:effectLst/>
                          <a:latin typeface="Merriweather Sans" pitchFamily="2" charset="0"/>
                        </a:rPr>
                        <a:t>1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0.33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260,000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82,500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94003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Total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0.7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1.7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6.15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>
                          <a:effectLst/>
                          <a:latin typeface="Merriweather Sans" pitchFamily="2" charset="0"/>
                        </a:rPr>
                        <a:t>3,512,000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100" dirty="0">
                          <a:effectLst/>
                          <a:latin typeface="Merriweather Sans" pitchFamily="2" charset="0"/>
                        </a:rPr>
                        <a:t>1,537,500</a:t>
                      </a:r>
                    </a:p>
                  </a:txBody>
                  <a:tcPr marL="33575" marR="33575" marT="33575" marB="33575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12785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F1317FA-396C-24AB-B155-8CC507FF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95" y="-130175"/>
            <a:ext cx="51511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46995-8A25-2F5C-7AF5-FD381F394894}"/>
              </a:ext>
            </a:extLst>
          </p:cNvPr>
          <p:cNvSpPr txBox="1"/>
          <p:nvPr/>
        </p:nvSpPr>
        <p:spPr>
          <a:xfrm>
            <a:off x="-24828" y="6087054"/>
            <a:ext cx="647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Oakley, et al., 2019</a:t>
            </a:r>
          </a:p>
        </p:txBody>
      </p:sp>
    </p:spTree>
    <p:extLst>
      <p:ext uri="{BB962C8B-B14F-4D97-AF65-F5344CB8AC3E}">
        <p14:creationId xmlns:p14="http://schemas.microsoft.com/office/powerpoint/2010/main" val="279029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FDAEA-773D-81D6-DC24-AC566D12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46075"/>
            <a:ext cx="2809875" cy="4616450"/>
          </a:xfrm>
        </p:spPr>
        <p:txBody>
          <a:bodyPr>
            <a:normAutofit fontScale="90000"/>
          </a:bodyPr>
          <a:lstStyle/>
          <a:p>
            <a:r>
              <a:rPr lang="en-US" dirty="0"/>
              <a:t>Coast is 95% Erosional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Headlands average at 2.46 ft./yr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Barriers at 1.87 ft./yr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F464F-FED5-2069-9300-4224643C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423" y="346075"/>
            <a:ext cx="8231377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r="3229" b="10416"/>
          <a:stretch/>
        </p:blipFill>
        <p:spPr>
          <a:xfrm>
            <a:off x="1447161" y="1371601"/>
            <a:ext cx="9297678" cy="5344414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66266" y="6065542"/>
            <a:ext cx="240556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>
                <a:solidFill>
                  <a:srgbClr val="000000">
                    <a:lumMod val="95000"/>
                    <a:lumOff val="5000"/>
                  </a:srgbClr>
                </a:solidFill>
                <a:uFill>
                  <a:solidFill>
                    <a:srgbClr val="FF0000"/>
                  </a:solidFill>
                </a:uFill>
                <a:latin typeface="Arial" charset="0"/>
              </a:rPr>
              <a:t>Pre-Sandy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0171" y="6465652"/>
            <a:ext cx="3225563" cy="24622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none" tIns="0" bIns="0" rtlCol="0">
            <a:spAutoFit/>
          </a:bodyPr>
          <a:lstStyle/>
          <a:p>
            <a:pPr>
              <a:defRPr/>
            </a:pPr>
            <a:r>
              <a:rPr lang="en-US" sz="16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Bousquet</a:t>
            </a:r>
            <a:r>
              <a:rPr lang="en-US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and Son – Aerial Views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47161" y="1371601"/>
            <a:ext cx="3002301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Washover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Fan Deposition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37779-B248-3267-1CBA-655B701FD940}"/>
              </a:ext>
            </a:extLst>
          </p:cNvPr>
          <p:cNvSpPr txBox="1"/>
          <p:nvPr/>
        </p:nvSpPr>
        <p:spPr>
          <a:xfrm>
            <a:off x="1009934" y="269238"/>
            <a:ext cx="1047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Erosion and Barrier Migration</a:t>
            </a:r>
          </a:p>
        </p:txBody>
      </p:sp>
    </p:spTree>
    <p:extLst>
      <p:ext uri="{BB962C8B-B14F-4D97-AF65-F5344CB8AC3E}">
        <p14:creationId xmlns:p14="http://schemas.microsoft.com/office/powerpoint/2010/main" val="3526572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" b="7968"/>
          <a:stretch/>
        </p:blipFill>
        <p:spPr>
          <a:xfrm>
            <a:off x="1673412" y="1370175"/>
            <a:ext cx="8915400" cy="526803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162801" y="6391990"/>
            <a:ext cx="3225563" cy="24622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none" tIns="0" bIns="0" rtlCol="0">
            <a:spAutoFit/>
          </a:bodyPr>
          <a:lstStyle/>
          <a:p>
            <a:pPr>
              <a:defRPr/>
            </a:pPr>
            <a:r>
              <a:rPr lang="en-US" sz="16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Bousquet</a:t>
            </a:r>
            <a:r>
              <a:rPr lang="en-US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and Son – Aerial Views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4361" y="5991880"/>
            <a:ext cx="2760401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>
                <a:solidFill>
                  <a:srgbClr val="000000">
                    <a:lumMod val="95000"/>
                    <a:lumOff val="5000"/>
                  </a:srgbClr>
                </a:solidFill>
                <a:uFill>
                  <a:solidFill>
                    <a:srgbClr val="FF0000"/>
                  </a:solidFill>
                </a:uFill>
                <a:latin typeface="Arial" charset="0"/>
              </a:rPr>
              <a:t>Post-Sandy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H="1" flipV="1">
            <a:off x="5257800" y="46482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73412" y="1585561"/>
            <a:ext cx="3002301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Washover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Fan Deposition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67A8D-253C-679C-91FB-480F61363EF5}"/>
              </a:ext>
            </a:extLst>
          </p:cNvPr>
          <p:cNvSpPr txBox="1"/>
          <p:nvPr/>
        </p:nvSpPr>
        <p:spPr>
          <a:xfrm>
            <a:off x="733605" y="342900"/>
            <a:ext cx="1047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Erosion and Barrier Migration</a:t>
            </a:r>
          </a:p>
        </p:txBody>
      </p:sp>
    </p:spTree>
    <p:extLst>
      <p:ext uri="{BB962C8B-B14F-4D97-AF65-F5344CB8AC3E}">
        <p14:creationId xmlns:p14="http://schemas.microsoft.com/office/powerpoint/2010/main" val="70498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56A6-9D9F-2384-E9BC-39C285C0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and Hardened Shorelines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59E10-11A2-D253-E386-400AC1ADC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94"/>
          <a:stretch/>
        </p:blipFill>
        <p:spPr>
          <a:xfrm>
            <a:off x="6198094" y="2152663"/>
            <a:ext cx="5594287" cy="3030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93573-80FB-6C32-1181-2E9A29D74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8" b="67592"/>
          <a:stretch/>
        </p:blipFill>
        <p:spPr>
          <a:xfrm>
            <a:off x="399621" y="2152663"/>
            <a:ext cx="5594287" cy="3030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FAE87-9D5E-378F-4D7C-D8EC6383FCFD}"/>
              </a:ext>
            </a:extLst>
          </p:cNvPr>
          <p:cNvSpPr txBox="1"/>
          <p:nvPr/>
        </p:nvSpPr>
        <p:spPr>
          <a:xfrm>
            <a:off x="399619" y="5183418"/>
            <a:ext cx="370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Surfrider,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E1A26-CDC8-411C-4434-E31585F8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9" y="1647913"/>
            <a:ext cx="11721681" cy="48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4">
            <a:extLst>
              <a:ext uri="{FF2B5EF4-FFF2-40B4-BE49-F238E27FC236}">
                <a16:creationId xmlns:a16="http://schemas.microsoft.com/office/drawing/2014/main" id="{3359E979-280B-56B1-FC85-4BB3E5E74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F85EC-9622-4E74-985E-FEAE4B0D1C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8245" name="Picture 4">
            <a:extLst>
              <a:ext uri="{FF2B5EF4-FFF2-40B4-BE49-F238E27FC236}">
                <a16:creationId xmlns:a16="http://schemas.microsoft.com/office/drawing/2014/main" id="{472D05D7-4250-322E-EF22-810FB8FE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32001" r="65625" b="6000"/>
          <a:stretch>
            <a:fillRect/>
          </a:stretch>
        </p:blipFill>
        <p:spPr bwMode="auto">
          <a:xfrm>
            <a:off x="6096000" y="1241658"/>
            <a:ext cx="5734642" cy="538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5">
            <a:extLst>
              <a:ext uri="{FF2B5EF4-FFF2-40B4-BE49-F238E27FC236}">
                <a16:creationId xmlns:a16="http://schemas.microsoft.com/office/drawing/2014/main" id="{7692DB48-6E3F-6018-D937-49A5ED06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" y="2966184"/>
            <a:ext cx="4724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STORMTOOLS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method to illustrate and display storm inundation, with and without sea level rise, for different types of storms that could occur along Rhode Island's coastline.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343C41-D6E8-0F15-E652-75A9E5FA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10515600" cy="1325563"/>
          </a:xfrm>
        </p:spPr>
        <p:txBody>
          <a:bodyPr/>
          <a:lstStyle/>
          <a:p>
            <a:r>
              <a:rPr lang="en-US" dirty="0"/>
              <a:t>Planning tools: STORMTOOLS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2A1255A-0CDD-34D3-2F0A-B9BB88AE0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" y="1636293"/>
            <a:ext cx="5009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What will inundation look like in a future storm as sea levels rise?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CBBF-4A26-BD63-4A22-287C46B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160437"/>
            <a:ext cx="4442059" cy="5378475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dirty="0">
                <a:cs typeface="Times New Roman" panose="02020603050405020304" pitchFamily="18" charset="0"/>
              </a:rPr>
              <a:t>Predictions (95% confidence) show </a:t>
            </a:r>
            <a:r>
              <a:rPr 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water extent and depth </a:t>
            </a:r>
            <a:r>
              <a:rPr lang="en-US" sz="2600" dirty="0">
                <a:cs typeface="Times New Roman" panose="02020603050405020304" pitchFamily="18" charset="0"/>
              </a:rPr>
              <a:t>for: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600" dirty="0">
                <a:cs typeface="Times New Roman" panose="02020603050405020304" pitchFamily="18" charset="0"/>
              </a:rPr>
              <a:t>Nuisance floods (1, 3, 5, and 10 year recurrence intervals)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600" dirty="0">
                <a:cs typeface="Times New Roman" panose="02020603050405020304" pitchFamily="18" charset="0"/>
              </a:rPr>
              <a:t>Storm Scenarios of 25, 50, 100, and 500 years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600" dirty="0">
                <a:cs typeface="Times New Roman" panose="02020603050405020304" pitchFamily="18" charset="0"/>
              </a:rPr>
              <a:t>Sea Level Rise Scenarios of 1, 2, 3, 5, and 7 feet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600" dirty="0">
                <a:cs typeface="Times New Roman" panose="02020603050405020304" pitchFamily="18" charset="0"/>
              </a:rPr>
              <a:t>Sea Level Rise Scenarios combined with each Storm Scenario</a:t>
            </a:r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id="{06F9CD0A-41C8-19C8-2D2E-60983F897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233EB6-15E2-4F35-8488-E6B2392AC5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71B4A0-0CC6-1ADF-CAF1-D1C499FA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10515600" cy="1325563"/>
          </a:xfrm>
        </p:spPr>
        <p:txBody>
          <a:bodyPr/>
          <a:lstStyle/>
          <a:p>
            <a:r>
              <a:rPr lang="en-US" dirty="0"/>
              <a:t>Planning tools: STORMTOOLS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86C77-9FAE-3665-9C1A-A07E4795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225"/>
          <a:stretch/>
        </p:blipFill>
        <p:spPr>
          <a:xfrm>
            <a:off x="4716378" y="1488010"/>
            <a:ext cx="7475621" cy="43039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EE57702-6CA1-FFCE-CBA5-C1C89727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712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90BACA-014A-85E5-172F-DB3AE1DD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5" y="724250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Outline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0BC18D-5AF4-9346-7542-BC73A56DEFA8}"/>
              </a:ext>
            </a:extLst>
          </p:cNvPr>
          <p:cNvGrpSpPr/>
          <p:nvPr/>
        </p:nvGrpSpPr>
        <p:grpSpPr>
          <a:xfrm>
            <a:off x="566414" y="1601979"/>
            <a:ext cx="11059172" cy="4725969"/>
            <a:chOff x="566414" y="4104516"/>
            <a:chExt cx="11059172" cy="21463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EAF085-6AE8-AA9E-9E70-0EBE8113A65B}"/>
                </a:ext>
              </a:extLst>
            </p:cNvPr>
            <p:cNvSpPr/>
            <p:nvPr/>
          </p:nvSpPr>
          <p:spPr>
            <a:xfrm>
              <a:off x="566414" y="4104516"/>
              <a:ext cx="11059172" cy="2146325"/>
            </a:xfrm>
            <a:prstGeom prst="roundRect">
              <a:avLst>
                <a:gd name="adj" fmla="val 10000"/>
              </a:avLst>
            </a:prstGeom>
            <a:solidFill>
              <a:srgbClr val="F2F2F2">
                <a:alpha val="74902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 descr="Wave with solid fill">
              <a:extLst>
                <a:ext uri="{FF2B5EF4-FFF2-40B4-BE49-F238E27FC236}">
                  <a16:creationId xmlns:a16="http://schemas.microsoft.com/office/drawing/2014/main" id="{B51D05B7-1CD6-B741-DBE0-FBCBCAF43A2D}"/>
                </a:ext>
              </a:extLst>
            </p:cNvPr>
            <p:cNvSpPr/>
            <p:nvPr/>
          </p:nvSpPr>
          <p:spPr>
            <a:xfrm>
              <a:off x="745955" y="4705513"/>
              <a:ext cx="1525607" cy="743665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13439"/>
                <a:satOff val="13039"/>
                <a:lumOff val="-1039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E47F86-E9DB-C145-8357-1202B1ED4A01}"/>
                </a:ext>
              </a:extLst>
            </p:cNvPr>
            <p:cNvSpPr/>
            <p:nvPr/>
          </p:nvSpPr>
          <p:spPr>
            <a:xfrm>
              <a:off x="2395683" y="4401287"/>
              <a:ext cx="4917523" cy="1352118"/>
            </a:xfrm>
            <a:custGeom>
              <a:avLst/>
              <a:gdLst>
                <a:gd name="connsiteX0" fmla="*/ 0 w 4917523"/>
                <a:gd name="connsiteY0" fmla="*/ 0 h 1352118"/>
                <a:gd name="connsiteX1" fmla="*/ 4917523 w 4917523"/>
                <a:gd name="connsiteY1" fmla="*/ 0 h 1352118"/>
                <a:gd name="connsiteX2" fmla="*/ 4917523 w 4917523"/>
                <a:gd name="connsiteY2" fmla="*/ 1352118 h 1352118"/>
                <a:gd name="connsiteX3" fmla="*/ 0 w 4917523"/>
                <a:gd name="connsiteY3" fmla="*/ 1352118 h 1352118"/>
                <a:gd name="connsiteX4" fmla="*/ 0 w 4917523"/>
                <a:gd name="connsiteY4" fmla="*/ 0 h 13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7523" h="1352118">
                  <a:moveTo>
                    <a:pt x="0" y="0"/>
                  </a:moveTo>
                  <a:lnTo>
                    <a:pt x="4917523" y="0"/>
                  </a:lnTo>
                  <a:lnTo>
                    <a:pt x="4917523" y="1352118"/>
                  </a:lnTo>
                  <a:lnTo>
                    <a:pt x="0" y="13521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099" tIns="143099" rIns="143099" bIns="14309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Shoreline Change Special </a:t>
              </a:r>
            </a:p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Area Management Plan 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D5E4B61-E7A2-506D-F2A6-4E9CA1D59844}"/>
                </a:ext>
              </a:extLst>
            </p:cNvPr>
            <p:cNvSpPr/>
            <p:nvPr/>
          </p:nvSpPr>
          <p:spPr>
            <a:xfrm>
              <a:off x="6250009" y="4501619"/>
              <a:ext cx="5021178" cy="1352118"/>
            </a:xfrm>
            <a:custGeom>
              <a:avLst/>
              <a:gdLst>
                <a:gd name="connsiteX0" fmla="*/ 0 w 5496572"/>
                <a:gd name="connsiteY0" fmla="*/ 0 h 1352118"/>
                <a:gd name="connsiteX1" fmla="*/ 5496572 w 5496572"/>
                <a:gd name="connsiteY1" fmla="*/ 0 h 1352118"/>
                <a:gd name="connsiteX2" fmla="*/ 5496572 w 5496572"/>
                <a:gd name="connsiteY2" fmla="*/ 1352118 h 1352118"/>
                <a:gd name="connsiteX3" fmla="*/ 0 w 5496572"/>
                <a:gd name="connsiteY3" fmla="*/ 1352118 h 1352118"/>
                <a:gd name="connsiteX4" fmla="*/ 0 w 5496572"/>
                <a:gd name="connsiteY4" fmla="*/ 0 h 13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6572" h="1352118">
                  <a:moveTo>
                    <a:pt x="0" y="0"/>
                  </a:moveTo>
                  <a:lnTo>
                    <a:pt x="5496572" y="0"/>
                  </a:lnTo>
                  <a:lnTo>
                    <a:pt x="5496572" y="1352118"/>
                  </a:lnTo>
                  <a:lnTo>
                    <a:pt x="0" y="13521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099" tIns="143099" rIns="143099" bIns="143099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SAMP Overview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Rhode Island’s coastal hazards</a:t>
              </a:r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Flooding</a:t>
              </a:r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/>
                <a:t>Erosion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Available planning tools</a:t>
              </a:r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/>
                <a:t>Stormtools</a:t>
              </a:r>
              <a:r>
                <a:rPr lang="en-US" sz="2400" dirty="0"/>
                <a:t> &amp; CERI</a:t>
              </a:r>
              <a:endParaRPr lang="en-US" sz="2400" kern="1200" dirty="0"/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Erosion rates</a:t>
              </a:r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/>
                <a:t>Coastal Hazards Application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Adaptation strategies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848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0B57E-7E2D-6803-368E-1F14EAE5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51" y="182563"/>
            <a:ext cx="3677983" cy="2397326"/>
          </a:xfrm>
        </p:spPr>
        <p:txBody>
          <a:bodyPr>
            <a:noAutofit/>
          </a:bodyPr>
          <a:lstStyle/>
          <a:p>
            <a:r>
              <a:rPr lang="en-US" sz="3200" dirty="0"/>
              <a:t>Planning Tools: </a:t>
            </a:r>
            <a:br>
              <a:rPr lang="en-US" sz="3200" dirty="0"/>
            </a:br>
            <a:r>
              <a:rPr lang="en-US" sz="3200" dirty="0"/>
              <a:t>Coastal Environmental Risk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FF3D-4323-BBD0-10BD-0F031C9C1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51" y="2579889"/>
            <a:ext cx="3781926" cy="3414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How much structural damage is expected from a future storm?</a:t>
            </a:r>
          </a:p>
          <a:p>
            <a:r>
              <a:rPr lang="en-US" dirty="0"/>
              <a:t>Combines storm and sea level rise predictions from Storm Tools with a damage index for different structure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3C414-D856-D854-D169-58A3472F8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20" y="0"/>
            <a:ext cx="8120358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0ECE49A-313D-8C2A-629B-9175EB239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646" y="5144703"/>
            <a:ext cx="3505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Charlestown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Year Storm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230785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1">
            <a:extLst>
              <a:ext uri="{FF2B5EF4-FFF2-40B4-BE49-F238E27FC236}">
                <a16:creationId xmlns:a16="http://schemas.microsoft.com/office/drawing/2014/main" id="{4494885B-E7A2-58B4-BD44-95498695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50000" r="51749" b="1460"/>
          <a:stretch>
            <a:fillRect/>
          </a:stretch>
        </p:blipFill>
        <p:spPr bwMode="auto">
          <a:xfrm>
            <a:off x="0" y="1504950"/>
            <a:ext cx="74676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extBox 1">
            <a:extLst>
              <a:ext uri="{FF2B5EF4-FFF2-40B4-BE49-F238E27FC236}">
                <a16:creationId xmlns:a16="http://schemas.microsoft.com/office/drawing/2014/main" id="{78C23561-6DC1-1EBA-4102-CD643D5A7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0642"/>
            <a:ext cx="11279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Planning Tools: CERI</a:t>
            </a:r>
          </a:p>
        </p:txBody>
      </p:sp>
      <p:sp>
        <p:nvSpPr>
          <p:cNvPr id="156676" name="TextBox 3">
            <a:extLst>
              <a:ext uri="{FF2B5EF4-FFF2-40B4-BE49-F238E27FC236}">
                <a16:creationId xmlns:a16="http://schemas.microsoft.com/office/drawing/2014/main" id="{E46B41AD-CBF1-5F71-E668-6D79746E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057400"/>
            <a:ext cx="3659188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Residential Structures’ Categories:</a:t>
            </a:r>
            <a:b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story, no basement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 Story, no basement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story with basement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 story with basement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Elevated on open piles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Elevated on closed piles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81FDEB-92DD-87A3-A1CE-0517A254CDE5}"/>
              </a:ext>
            </a:extLst>
          </p:cNvPr>
          <p:cNvSpPr/>
          <p:nvPr/>
        </p:nvSpPr>
        <p:spPr>
          <a:xfrm>
            <a:off x="123938" y="1989848"/>
            <a:ext cx="1598983" cy="1086398"/>
          </a:xfrm>
          <a:prstGeom prst="ellipse">
            <a:avLst/>
          </a:prstGeom>
          <a:solidFill>
            <a:srgbClr val="F705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75-100%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CF5D51-8E9E-A640-FAF9-B90308EF9733}"/>
              </a:ext>
            </a:extLst>
          </p:cNvPr>
          <p:cNvSpPr/>
          <p:nvPr/>
        </p:nvSpPr>
        <p:spPr>
          <a:xfrm>
            <a:off x="123938" y="2885801"/>
            <a:ext cx="1598983" cy="1086398"/>
          </a:xfrm>
          <a:prstGeom prst="ellipse">
            <a:avLst/>
          </a:prstGeom>
          <a:solidFill>
            <a:srgbClr val="CC15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50-75%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628416-B874-E047-3B38-F8726B2BF699}"/>
              </a:ext>
            </a:extLst>
          </p:cNvPr>
          <p:cNvSpPr/>
          <p:nvPr/>
        </p:nvSpPr>
        <p:spPr>
          <a:xfrm>
            <a:off x="123938" y="3805675"/>
            <a:ext cx="1598983" cy="108639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25-50%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706037-A9EE-BB0D-01E8-A4B4B689A749}"/>
              </a:ext>
            </a:extLst>
          </p:cNvPr>
          <p:cNvSpPr/>
          <p:nvPr/>
        </p:nvSpPr>
        <p:spPr>
          <a:xfrm>
            <a:off x="123938" y="4725549"/>
            <a:ext cx="1598983" cy="1086398"/>
          </a:xfrm>
          <a:prstGeom prst="ellipse">
            <a:avLst/>
          </a:prstGeom>
          <a:solidFill>
            <a:srgbClr val="000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0-25%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802D17-A1C6-1B29-9728-400733B1F45A}"/>
              </a:ext>
            </a:extLst>
          </p:cNvPr>
          <p:cNvSpPr/>
          <p:nvPr/>
        </p:nvSpPr>
        <p:spPr>
          <a:xfrm>
            <a:off x="123938" y="5645423"/>
            <a:ext cx="1598983" cy="1086398"/>
          </a:xfrm>
          <a:prstGeom prst="ellipse">
            <a:avLst/>
          </a:prstGeom>
          <a:solidFill>
            <a:srgbClr val="2ACC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22D37D-6799-AD41-B6AA-D3AE6498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342"/>
          <a:stretch/>
        </p:blipFill>
        <p:spPr>
          <a:xfrm>
            <a:off x="4379495" y="1294879"/>
            <a:ext cx="7714364" cy="5277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A2C80-75CD-D347-7F3B-EFE23EE9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Planning Tools: Erosion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8A2C-DA25-7C50-F83A-F788A96D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84" y="1439430"/>
            <a:ext cx="3541295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How much has the shore eroded in the last hundred years? </a:t>
            </a:r>
          </a:p>
          <a:p>
            <a:r>
              <a:rPr lang="en-US" dirty="0"/>
              <a:t>Shoreline position digitized from aerial imagery from 1939-2014</a:t>
            </a:r>
          </a:p>
          <a:p>
            <a:r>
              <a:rPr lang="en-US" dirty="0"/>
              <a:t>Rates of change derived from shoreline 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A0740-BE37-254D-D2E6-4B707F2E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495" y="4616013"/>
            <a:ext cx="2179240" cy="2154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6CDFC-1F7A-6F35-6B02-19AC55A9B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884" y="421350"/>
            <a:ext cx="2612975" cy="22525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80240B-CAFC-90E0-5375-DE27C1E68BA0}"/>
              </a:ext>
            </a:extLst>
          </p:cNvPr>
          <p:cNvCxnSpPr>
            <a:cxnSpLocks/>
          </p:cNvCxnSpPr>
          <p:nvPr/>
        </p:nvCxnSpPr>
        <p:spPr>
          <a:xfrm flipH="1" flipV="1">
            <a:off x="9480884" y="2673914"/>
            <a:ext cx="336884" cy="662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3A75B1-926A-F6B6-875A-E18CFC55AF2A}"/>
              </a:ext>
            </a:extLst>
          </p:cNvPr>
          <p:cNvCxnSpPr>
            <a:cxnSpLocks/>
          </p:cNvCxnSpPr>
          <p:nvPr/>
        </p:nvCxnSpPr>
        <p:spPr>
          <a:xfrm flipV="1">
            <a:off x="9817768" y="2673914"/>
            <a:ext cx="2204186" cy="662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7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FD7B-9E75-2830-DAF8-27BAB925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Tools: Coastal Hazard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489D-3CA5-DFA9-7E09-43B4FACC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72182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level of risk is assumed over the design life of a new structure? </a:t>
            </a:r>
          </a:p>
          <a:p>
            <a:r>
              <a:rPr lang="en-US" dirty="0"/>
              <a:t>Incorporates: </a:t>
            </a:r>
          </a:p>
          <a:p>
            <a:pPr lvl="1"/>
            <a:r>
              <a:rPr lang="en-US" dirty="0"/>
              <a:t>Expected tidal inundation from sea level rise</a:t>
            </a:r>
          </a:p>
          <a:p>
            <a:pPr lvl="1"/>
            <a:r>
              <a:rPr lang="en-US" dirty="0"/>
              <a:t>Impacts to structure as well as access roads</a:t>
            </a:r>
          </a:p>
          <a:p>
            <a:pPr lvl="1"/>
            <a:r>
              <a:rPr lang="en-US" dirty="0"/>
              <a:t>Projected erosion rates</a:t>
            </a:r>
          </a:p>
          <a:p>
            <a:pPr lvl="1"/>
            <a:r>
              <a:rPr lang="en-US" dirty="0"/>
              <a:t>CERI structural damage risk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91DAF-0553-F324-3F28-E1E8F081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501" y="2034899"/>
            <a:ext cx="6318643" cy="39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7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6">
            <a:extLst>
              <a:ext uri="{FF2B5EF4-FFF2-40B4-BE49-F238E27FC236}">
                <a16:creationId xmlns:a16="http://schemas.microsoft.com/office/drawing/2014/main" id="{F33B0CDE-4C47-4C27-DF14-E21E9A60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7" y="58737"/>
            <a:ext cx="5410200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7">
            <a:extLst>
              <a:ext uri="{FF2B5EF4-FFF2-40B4-BE49-F238E27FC236}">
                <a16:creationId xmlns:a16="http://schemas.microsoft.com/office/drawing/2014/main" id="{04FAAD0D-3451-E5F1-A7D3-0F19A352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63"/>
            <a:ext cx="5565775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1970-54C1-83A1-CF7A-683EEC15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 measures: </a:t>
            </a:r>
            <a:br>
              <a:rPr lang="en-US" dirty="0"/>
            </a:br>
            <a:r>
              <a:rPr lang="en-US" dirty="0"/>
              <a:t>Protection, Accommodation, Retreat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0F4F3-BF18-0827-2F3A-015C5ABE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13" y="2003750"/>
            <a:ext cx="6217693" cy="4296705"/>
          </a:xfrm>
        </p:spPr>
        <p:txBody>
          <a:bodyPr>
            <a:normAutofit fontScale="62500" lnSpcReduction="20000"/>
          </a:bodyPr>
          <a:lstStyle/>
          <a:p>
            <a:r>
              <a:rPr lang="en-US" sz="5100" dirty="0"/>
              <a:t>Site Selection</a:t>
            </a:r>
          </a:p>
          <a:p>
            <a:r>
              <a:rPr lang="en-US" sz="5100" dirty="0"/>
              <a:t>Distance inland</a:t>
            </a:r>
          </a:p>
          <a:p>
            <a:r>
              <a:rPr lang="en-US" sz="5100" dirty="0"/>
              <a:t>Elevation</a:t>
            </a:r>
          </a:p>
          <a:p>
            <a:r>
              <a:rPr lang="en-US" sz="5100" dirty="0"/>
              <a:t>Terrain management</a:t>
            </a:r>
          </a:p>
          <a:p>
            <a:r>
              <a:rPr lang="en-US" sz="5100" b="1" dirty="0"/>
              <a:t>Natural or nature-based measures</a:t>
            </a:r>
          </a:p>
          <a:p>
            <a:r>
              <a:rPr lang="en-US" sz="5100" dirty="0"/>
              <a:t>Flood barriers</a:t>
            </a:r>
          </a:p>
          <a:p>
            <a:r>
              <a:rPr lang="en-US" sz="5100" b="1" dirty="0"/>
              <a:t>Structural shoreline protection</a:t>
            </a:r>
          </a:p>
          <a:p>
            <a:r>
              <a:rPr lang="en-US" sz="5100" dirty="0"/>
              <a:t>Floodproofing</a:t>
            </a:r>
          </a:p>
          <a:p>
            <a:r>
              <a:rPr lang="en-US" sz="5100" b="1" dirty="0"/>
              <a:t>Relocation and Managed Retreat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F49B2-91F3-486D-2368-9DFA9EC9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990"/>
          <a:stretch/>
        </p:blipFill>
        <p:spPr>
          <a:xfrm>
            <a:off x="7315200" y="1746914"/>
            <a:ext cx="4198787" cy="2486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2E69F-66C9-F019-30C5-F7634369D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399"/>
          <a:stretch/>
        </p:blipFill>
        <p:spPr>
          <a:xfrm>
            <a:off x="7315200" y="4353636"/>
            <a:ext cx="4175078" cy="22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43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17039-63CE-DF20-2635-F8C8D193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41" y="114548"/>
            <a:ext cx="10515600" cy="1325563"/>
          </a:xfrm>
        </p:spPr>
        <p:txBody>
          <a:bodyPr/>
          <a:lstStyle/>
          <a:p>
            <a:r>
              <a:rPr lang="en-US" dirty="0"/>
              <a:t>Structural Shoreline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B68D5-8A21-CFB7-555C-E2624913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05" y="1253330"/>
            <a:ext cx="4463265" cy="52913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“Like flood barriers, CRMC staff have found that structural shoreline protection measures are often either </a:t>
            </a:r>
            <a:r>
              <a:rPr lang="en-US" b="1" dirty="0"/>
              <a:t>undersized or under‐designed </a:t>
            </a:r>
            <a:r>
              <a:rPr lang="en-US" dirty="0"/>
              <a:t>for the sources of coastal hazard risk they are intended to address….Structural shoreline protection measures can have a broad range of </a:t>
            </a:r>
            <a:r>
              <a:rPr lang="en-US" b="1" dirty="0"/>
              <a:t>negative impacts on adjacent beaches </a:t>
            </a:r>
            <a:r>
              <a:rPr lang="en-US" dirty="0"/>
              <a:t>and properties, on the </a:t>
            </a:r>
            <a:r>
              <a:rPr lang="en-US" b="1" dirty="0"/>
              <a:t>natural environment</a:t>
            </a:r>
            <a:r>
              <a:rPr lang="en-US" dirty="0"/>
              <a:t>, and on </a:t>
            </a:r>
            <a:r>
              <a:rPr lang="en-US" b="1" dirty="0"/>
              <a:t>shoreline public access</a:t>
            </a:r>
            <a:r>
              <a:rPr lang="en-US" dirty="0"/>
              <a:t>. Further, they are insufficient adaptation measures to respond to the latest sea level rise projections”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B2D83-996E-1BC6-B762-520D99EEA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7" t="14981" r="27304" b="27191"/>
          <a:stretch/>
        </p:blipFill>
        <p:spPr>
          <a:xfrm>
            <a:off x="5194978" y="1253330"/>
            <a:ext cx="6866884" cy="45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1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1F17-0FC2-DBB9-7578-C0CAA506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0" y="322547"/>
            <a:ext cx="10515600" cy="1325563"/>
          </a:xfrm>
        </p:spPr>
        <p:txBody>
          <a:bodyPr/>
          <a:lstStyle/>
          <a:p>
            <a:r>
              <a:rPr lang="en-US" dirty="0"/>
              <a:t>Nature Based Measures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CA24D-BB00-1CA4-734A-D41F2E7E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896"/>
          <a:stretch/>
        </p:blipFill>
        <p:spPr>
          <a:xfrm>
            <a:off x="4630509" y="1690688"/>
            <a:ext cx="7561491" cy="3945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31345-65FA-66F7-6292-5D964FF32125}"/>
              </a:ext>
            </a:extLst>
          </p:cNvPr>
          <p:cNvSpPr txBox="1"/>
          <p:nvPr/>
        </p:nvSpPr>
        <p:spPr>
          <a:xfrm>
            <a:off x="415119" y="1518695"/>
            <a:ext cx="39931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Living shorelines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Natural dunes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Dunes with engineered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Beach nourishment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Natural coastal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Coastal bank with engineered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Marsh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Living breakwaters</a:t>
            </a:r>
          </a:p>
        </p:txBody>
      </p:sp>
    </p:spTree>
    <p:extLst>
      <p:ext uri="{BB962C8B-B14F-4D97-AF65-F5344CB8AC3E}">
        <p14:creationId xmlns:p14="http://schemas.microsoft.com/office/powerpoint/2010/main" val="1652828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6BE6-7801-02EE-0E32-1B0C3D36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Beach Nourishment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112E-B0D4-6230-6310-C58B8473C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37513" cy="4351338"/>
          </a:xfrm>
        </p:spPr>
        <p:txBody>
          <a:bodyPr/>
          <a:lstStyle/>
          <a:p>
            <a:r>
              <a:rPr lang="en-US"/>
              <a:t>Already happening at municipal level – Charlestown, Narragansett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B7317-2F2B-05D2-0D12-174DB15DF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59" y="1825625"/>
            <a:ext cx="732802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77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4189-BE1E-D260-B407-7D942988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06" y="0"/>
            <a:ext cx="10515600" cy="1325563"/>
          </a:xfrm>
        </p:spPr>
        <p:txBody>
          <a:bodyPr/>
          <a:lstStyle/>
          <a:p>
            <a:r>
              <a:rPr lang="en-US" dirty="0"/>
              <a:t>Managed Retreat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3E7E-38A9-7546-1509-31E8A7D5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1147332"/>
            <a:ext cx="463455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Moving inland at the site or parcel level</a:t>
            </a:r>
          </a:p>
          <a:p>
            <a:r>
              <a:rPr lang="en-US" dirty="0"/>
              <a:t>For new builds, building in a way that makes relocation easier</a:t>
            </a:r>
          </a:p>
          <a:p>
            <a:r>
              <a:rPr lang="en-US" dirty="0"/>
              <a:t>Relocation of structures to entirely new parcels</a:t>
            </a:r>
          </a:p>
          <a:p>
            <a:r>
              <a:rPr lang="en-US" dirty="0"/>
              <a:t>Abandoning properties completely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already happening at the site level across Rhode Island.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97B7E-1C1D-F626-32F1-042ADDAB3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682" y="122036"/>
            <a:ext cx="4085232" cy="286511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CCE6269-432C-78EE-E5B0-1C6E4F34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3" y="1911340"/>
            <a:ext cx="3798627" cy="28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3BB6434B-6C71-6FCB-70AF-4FDC320B2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3" y="4390978"/>
            <a:ext cx="27284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1999 – 50 ft relocation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BB86C-701D-07EF-6884-8DECAAE3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085" y="3870854"/>
            <a:ext cx="3823545" cy="2865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43FEDF-0A41-42A3-81FF-0E967BD6D6AD}"/>
              </a:ext>
            </a:extLst>
          </p:cNvPr>
          <p:cNvSpPr txBox="1"/>
          <p:nvPr/>
        </p:nvSpPr>
        <p:spPr>
          <a:xfrm>
            <a:off x="10563367" y="2552131"/>
            <a:ext cx="110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1972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E32E62-AC70-EEA0-ED1D-8F5A94E445AD}"/>
              </a:ext>
            </a:extLst>
          </p:cNvPr>
          <p:cNvGrpSpPr/>
          <p:nvPr/>
        </p:nvGrpSpPr>
        <p:grpSpPr>
          <a:xfrm>
            <a:off x="5134895" y="1447599"/>
            <a:ext cx="6830735" cy="3842289"/>
            <a:chOff x="5134895" y="1447599"/>
            <a:chExt cx="6830735" cy="3842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F8BFF8-5567-C93A-435D-D0BB6C0A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4895" y="1447599"/>
              <a:ext cx="6830735" cy="3842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88D6C8-0E9A-65F2-F589-F5C97FEE82D6}"/>
                </a:ext>
              </a:extLst>
            </p:cNvPr>
            <p:cNvSpPr txBox="1"/>
            <p:nvPr/>
          </p:nvSpPr>
          <p:spPr>
            <a:xfrm>
              <a:off x="9744501" y="1767918"/>
              <a:ext cx="192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6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D1049B7-EBBE-4A84-02C0-1D27F53D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962401"/>
            <a:ext cx="33909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D825841D-56BC-C4F3-BE4D-A2004181FF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1676400"/>
            <a:ext cx="8077200" cy="1981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CRMC’s legislative charge: "...to preserve, protect, develop, and where possible, restore the coastal resources of the state for this and succeeding generations...”</a:t>
            </a:r>
            <a:endParaRPr lang="en-US" altLang="en-US" sz="2400" b="1" dirty="0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F82F82E0-964D-380E-A6E2-66D64832CD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4600" y="152401"/>
            <a:ext cx="9662800" cy="1142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F4179EDE-D744-6ECB-60B1-CD0B77B7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3733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66EC4A-9130-4FB3-2552-1CB35478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7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F7CF4-0F17-6A52-B502-42E39AF5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24B81-2936-85EB-0184-9E1CB940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Mitigation of future hazards via informed development of coastal areas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STORMTOOLS, CERI, CHA</a:t>
            </a:r>
          </a:p>
          <a:p>
            <a:r>
              <a:rPr lang="en-US" dirty="0">
                <a:solidFill>
                  <a:schemeClr val="bg1"/>
                </a:solidFill>
              </a:rPr>
              <a:t>Adapting existing development to longer planning horizons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Proactive planning, Nature based solutions, continued maintenance</a:t>
            </a:r>
          </a:p>
        </p:txBody>
      </p:sp>
    </p:spTree>
    <p:extLst>
      <p:ext uri="{BB962C8B-B14F-4D97-AF65-F5344CB8AC3E}">
        <p14:creationId xmlns:p14="http://schemas.microsoft.com/office/powerpoint/2010/main" val="309670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3B7A-AAC8-4E3C-91CE-45FE6F30A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8700"/>
            <a:ext cx="4736106" cy="665310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3352800" cy="2133600"/>
          </a:xfrm>
          <a:solidFill>
            <a:srgbClr val="0070C0"/>
          </a:solidFill>
        </p:spPr>
        <p:txBody>
          <a:bodyPr wrap="square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Shoreline Change SAMP Planning Boundary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3341094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 b="1" dirty="0"/>
          </a:p>
          <a:p>
            <a:pPr marL="11430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7-feet of </a:t>
            </a:r>
          </a:p>
          <a:p>
            <a:pPr marL="11430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sea level rise</a:t>
            </a:r>
          </a:p>
          <a:p>
            <a:pPr marL="11430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+</a:t>
            </a:r>
            <a:endParaRPr lang="en-US" dirty="0">
              <a:solidFill>
                <a:schemeClr val="tx2"/>
              </a:solidFill>
            </a:endParaRPr>
          </a:p>
          <a:p>
            <a:pPr marL="11430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100-year return period storm </a:t>
            </a:r>
          </a:p>
          <a:p>
            <a:pPr marL="114300" indent="0" algn="ctr">
              <a:buNone/>
            </a:pPr>
            <a:r>
              <a:rPr lang="en-US" sz="2400" i="1" dirty="0">
                <a:solidFill>
                  <a:schemeClr val="tx2"/>
                </a:solidFill>
              </a:rPr>
              <a:t>(similar to 1954 Hurricane Carol)</a:t>
            </a:r>
            <a:endParaRPr lang="en-US" sz="11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>
            <a:extLst>
              <a:ext uri="{FF2B5EF4-FFF2-40B4-BE49-F238E27FC236}">
                <a16:creationId xmlns:a16="http://schemas.microsoft.com/office/drawing/2014/main" id="{0FC32F37-3195-FC0C-1D6F-9A2A619C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48523" r="2686" b="33658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5">
            <a:extLst>
              <a:ext uri="{FF2B5EF4-FFF2-40B4-BE49-F238E27FC236}">
                <a16:creationId xmlns:a16="http://schemas.microsoft.com/office/drawing/2014/main" id="{BA89BDEE-5FEC-E398-9E7F-2937C6345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80" y="2102777"/>
            <a:ext cx="3509290" cy="44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Box 5">
            <a:extLst>
              <a:ext uri="{FF2B5EF4-FFF2-40B4-BE49-F238E27FC236}">
                <a16:creationId xmlns:a16="http://schemas.microsoft.com/office/drawing/2014/main" id="{815D1A5D-CEE7-9894-F4E5-5AEC405D5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932" y="2184971"/>
            <a:ext cx="4572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 1 – Introduction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 2 - Trends &amp; Status: Current and Future Impacts of Coastal Hazards in 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 3 – Assessing Coastal Hazard Risk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 4 – RI’s Exposure to Coastal Hazards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 5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RI CRMC </a:t>
            </a:r>
            <a:r>
              <a:rPr kumimoji="0" lang="en-US" altLang="en-US" sz="16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Coastal Hazard Application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Guidance</a:t>
            </a:r>
            <a:b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 6 – State and Municipal Considerations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kumimoji="0" lang="fr-F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7 - Adaptation </a:t>
            </a:r>
            <a:r>
              <a:rPr kumimoji="0" lang="fr-F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Strategies</a:t>
            </a:r>
            <a:r>
              <a:rPr kumimoji="0" lang="fr-F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 Techniques for Coastal </a:t>
            </a:r>
            <a:r>
              <a:rPr kumimoji="0" lang="fr-F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Properties</a:t>
            </a:r>
            <a:endParaRPr kumimoji="0" lang="fr-F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CE10-63D6-0926-9118-190368E8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52" y="39260"/>
            <a:ext cx="10515600" cy="13255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Beach SAMP Chapter 4: Rhode Island’s Exposure to Coastal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93654-D3D3-EBF5-39F1-1E95A8C36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52" y="1241792"/>
            <a:ext cx="5656849" cy="488717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4.1 Chapter Highlights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4.2 Introduction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4.3 Natural Environment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4.3.1 Beaches, Barriers and Headlands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4.3.1.1     Overview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4.3.1.2     Geologic Setting of the RI South Shore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4.3.1.3     Geologic Setting of Narragansett Bay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b="1" dirty="0"/>
              <a:t>4.3.1.4     Physical Processes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b="1" dirty="0"/>
              <a:t>4.3.1.5     Shoreline Protection Structures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4.3.2 Coastal Wetlands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4.3.2.1     Overview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4.3.2.2     The Effects of Sea Level Rise and Other 	Coastal Hazards on Coastal Wetlands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4.3.2.3     South County and Block Island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4.3.2.4     Narragansett Bay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4.3.3 Other Coastal Habitats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4.4     Effects of Erosion on Rhode Island’s Coast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4.4.1 Historic Shoreline Change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4.4.2 Projected Shoreline Change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D2F42B-BE7F-83E9-6A2A-0E7D24FF7933}"/>
              </a:ext>
            </a:extLst>
          </p:cNvPr>
          <p:cNvSpPr txBox="1">
            <a:spLocks/>
          </p:cNvSpPr>
          <p:nvPr/>
        </p:nvSpPr>
        <p:spPr>
          <a:xfrm>
            <a:off x="5972175" y="1117173"/>
            <a:ext cx="6115050" cy="5586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4.5 Built Environment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4.5.1 CRMC Exposure Assessment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4.5.1.1     Exposed Residential Structures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4.5.1.2     Exposed Commercial Structures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4.5.1.3     Exposed Public Service Structures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4.5.2 Other State Assessments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4.5.2.1     Demographics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4.5.2.2     Critical Infrastructure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4.5.2.3     Wastewater Treatment Facilities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4.5.2.4     Drinking Water Utilities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4.5.2.5     Transportation Infrastructure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4.5.2.6     Public Access and Recreation Assets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dirty="0"/>
              <a:t>4.5.2.7     Historic and Archaeological Assets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4.6 Synthesis: Exposure of Rhode Island’s Coastal Region to Storm Surge, Coastal Erosion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and Sea Level Rise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b="1" dirty="0"/>
              <a:t>4.6.1 At‐Risk Areas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b="1" dirty="0"/>
              <a:t>4.6.2 Storm surge, coastal erosion and sea level rise in RI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b="1" dirty="0"/>
              <a:t>4.6.2.1     </a:t>
            </a:r>
            <a:r>
              <a:rPr lang="en-US" sz="1600" b="1" dirty="0" err="1"/>
              <a:t>Matunuck</a:t>
            </a:r>
            <a:r>
              <a:rPr lang="en-US" sz="1600" b="1" dirty="0"/>
              <a:t> Headland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b="1" dirty="0"/>
              <a:t>4.6.2.2     Misquamicut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600" b="1" dirty="0"/>
              <a:t>4.6.2.3     Barrington, Warren and Bristol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4.7 Synergistic Effects of Storm Surge, Coastal Erosion and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769850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4023-7264-86CD-FA14-C792F67B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91" y="197536"/>
            <a:ext cx="10515600" cy="1325563"/>
          </a:xfrm>
        </p:spPr>
        <p:txBody>
          <a:bodyPr/>
          <a:lstStyle/>
          <a:p>
            <a:r>
              <a:rPr lang="en-US" dirty="0"/>
              <a:t>Hazards: </a:t>
            </a:r>
            <a:br>
              <a:rPr lang="en-US" dirty="0"/>
            </a:br>
            <a:r>
              <a:rPr lang="en-US" dirty="0"/>
              <a:t>Flooding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57834B-A50A-BDC4-5B03-B3D93EE2F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93021"/>
            <a:ext cx="3281150" cy="5435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Nuisance floods (or “high tide floods”) are already occurring in numerous low‐lying locations around the state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0B9423-D248-2223-8A75-688738B9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69"/>
          <a:stretch/>
        </p:blipFill>
        <p:spPr>
          <a:xfrm>
            <a:off x="3357350" y="584306"/>
            <a:ext cx="8654259" cy="57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6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4582D-2B9F-F3A6-8F64-D70A7D12D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B079-B9CA-581C-9302-842BD11C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93" y="281106"/>
            <a:ext cx="10515600" cy="1325563"/>
          </a:xfrm>
        </p:spPr>
        <p:txBody>
          <a:bodyPr/>
          <a:lstStyle/>
          <a:p>
            <a:r>
              <a:rPr lang="en-US" dirty="0"/>
              <a:t>Hazards: </a:t>
            </a:r>
            <a:br>
              <a:rPr lang="en-US" dirty="0"/>
            </a:br>
            <a:r>
              <a:rPr lang="en-US" dirty="0"/>
              <a:t>Flooding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A29DD4-DC82-2B27-4645-631C6203A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6669"/>
            <a:ext cx="3281150" cy="5435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Coastal communities, including individual residential properties as well as commercial and industrial properties, are highly exposed to storm surges.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8D4C6-2F3D-3365-AC0A-D7E176EC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550" y="197380"/>
            <a:ext cx="8586957" cy="64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E2AB-0DA5-3FD4-F198-49D11F8D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338C-4CC6-368E-2766-66E9B5E7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93" y="281106"/>
            <a:ext cx="3376925" cy="1325563"/>
          </a:xfrm>
        </p:spPr>
        <p:txBody>
          <a:bodyPr/>
          <a:lstStyle/>
          <a:p>
            <a:r>
              <a:rPr lang="en-US" dirty="0"/>
              <a:t>Hazards: </a:t>
            </a:r>
            <a:br>
              <a:rPr lang="en-US" dirty="0"/>
            </a:br>
            <a:r>
              <a:rPr lang="en-US" dirty="0"/>
              <a:t>Erosion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382B2B-DB90-F2CF-1CA5-D996FA9E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828799"/>
            <a:ext cx="4269475" cy="5213445"/>
          </a:xfrm>
        </p:spPr>
        <p:txBody>
          <a:bodyPr>
            <a:normAutofit/>
          </a:bodyPr>
          <a:lstStyle/>
          <a:p>
            <a:r>
              <a:rPr lang="en-US" dirty="0"/>
              <a:t>RI Shoreline is “sediment starved”</a:t>
            </a:r>
          </a:p>
          <a:p>
            <a:r>
              <a:rPr lang="en-US" dirty="0"/>
              <a:t>Predominantly storm based</a:t>
            </a:r>
          </a:p>
          <a:p>
            <a:r>
              <a:rPr lang="en-US" dirty="0"/>
              <a:t>Erosion exacerbated by hard coastal infrastructure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603F9-21CF-9D65-D053-316372BB7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086" y="195322"/>
            <a:ext cx="7163421" cy="2822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3C785-6C64-8D6C-5FA5-F838ECD0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086" y="2919230"/>
            <a:ext cx="4963275" cy="393877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76511ED-645B-1556-69BE-341F3D07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782" y="3968511"/>
            <a:ext cx="4181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PTS Sandy</a:t>
            </a:r>
          </a:p>
        </p:txBody>
      </p:sp>
    </p:spTree>
    <p:extLst>
      <p:ext uri="{BB962C8B-B14F-4D97-AF65-F5344CB8AC3E}">
        <p14:creationId xmlns:p14="http://schemas.microsoft.com/office/powerpoint/2010/main" val="4050968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49B0ABFBB254B81555708C4452356" ma:contentTypeVersion="" ma:contentTypeDescription="Create a new document." ma:contentTypeScope="" ma:versionID="3bb969ea9a41a04b7837d6db648609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51ad49ee3a4811ed0efdd12919ad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CEA1CA-1CC3-446B-8468-DBD29B021B43}"/>
</file>

<file path=customXml/itemProps2.xml><?xml version="1.0" encoding="utf-8"?>
<ds:datastoreItem xmlns:ds="http://schemas.openxmlformats.org/officeDocument/2006/customXml" ds:itemID="{727A173D-FB58-4267-B020-C5F5599ECE63}"/>
</file>

<file path=customXml/itemProps3.xml><?xml version="1.0" encoding="utf-8"?>
<ds:datastoreItem xmlns:ds="http://schemas.openxmlformats.org/officeDocument/2006/customXml" ds:itemID="{C0962DBD-D538-4A68-85D2-DBC12D6A974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1192</Words>
  <Application>Microsoft Office PowerPoint</Application>
  <PresentationFormat>Widescreen</PresentationFormat>
  <Paragraphs>257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Calibri</vt:lpstr>
      <vt:lpstr>Merriweather Sans</vt:lpstr>
      <vt:lpstr>Times New Roman</vt:lpstr>
      <vt:lpstr>Verdana</vt:lpstr>
      <vt:lpstr>Office Theme</vt:lpstr>
      <vt:lpstr>Presentation to the Special Commission To Make A Comprehensive Study And Provide Recommendations For Remedies To The Erosion Of Rhode Island   Beaches Shoreline Change Special Area Management Plan: Managing Erosion</vt:lpstr>
      <vt:lpstr>Outline</vt:lpstr>
      <vt:lpstr>PowerPoint Presentation</vt:lpstr>
      <vt:lpstr>Shoreline Change SAMP Planning Boundary</vt:lpstr>
      <vt:lpstr>PowerPoint Presentation</vt:lpstr>
      <vt:lpstr>Beach SAMP Chapter 4: Rhode Island’s Exposure to Coastal Hazards</vt:lpstr>
      <vt:lpstr>Hazards:  Flooding</vt:lpstr>
      <vt:lpstr>Hazards:  Flooding</vt:lpstr>
      <vt:lpstr>Hazards:  Erosion</vt:lpstr>
      <vt:lpstr>Where does the sand go? </vt:lpstr>
      <vt:lpstr>Wave Dominated &amp; Sediment Starved</vt:lpstr>
      <vt:lpstr>PowerPoint Presentation</vt:lpstr>
      <vt:lpstr>Offshore sand sheets</vt:lpstr>
      <vt:lpstr>Coast is 95% Erosional  Headlands average at 2.46 ft./yr   Barriers at 1.87 ft./yr </vt:lpstr>
      <vt:lpstr>PowerPoint Presentation</vt:lpstr>
      <vt:lpstr>PowerPoint Presentation</vt:lpstr>
      <vt:lpstr>Erosion and Hardened Shorelines</vt:lpstr>
      <vt:lpstr>Planning tools: STORMTOOLS</vt:lpstr>
      <vt:lpstr>Planning tools: STORMTOOLS</vt:lpstr>
      <vt:lpstr>Planning Tools:  Coastal Environmental Risk Index</vt:lpstr>
      <vt:lpstr>PowerPoint Presentation</vt:lpstr>
      <vt:lpstr>Planning Tools: Erosion Rates</vt:lpstr>
      <vt:lpstr>Planning Tools: Coastal Hazard Application</vt:lpstr>
      <vt:lpstr>PowerPoint Presentation</vt:lpstr>
      <vt:lpstr>Adaptation measures:  Protection, Accommodation, Retreat</vt:lpstr>
      <vt:lpstr>Structural Shoreline Protection</vt:lpstr>
      <vt:lpstr>Nature Based Measures</vt:lpstr>
      <vt:lpstr>Beach Nourishment</vt:lpstr>
      <vt:lpstr>Managed Retreat</vt:lpstr>
      <vt:lpstr>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the Special Commission To Make A Comprehensive Study And Provide Recommendations For Remedies To The Erosion Of Rhode Island   Beaches Shoreline Change Special Area Management Plan: Managing Erosion</dc:title>
  <dc:creator>Emily Hall</dc:creator>
  <cp:lastModifiedBy>Tara Lombardi</cp:lastModifiedBy>
  <cp:revision>13</cp:revision>
  <dcterms:created xsi:type="dcterms:W3CDTF">2025-01-10T16:21:25Z</dcterms:created>
  <dcterms:modified xsi:type="dcterms:W3CDTF">2025-01-13T14:37:26Z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0x01010003549B0ABFBB254B81555708C4452356</vt:lpwstr>
  </property>
</Properties>
</file>