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1.xml" ContentType="application/vnd.openxmlformats-officedocument.themeOverride+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2.xml" ContentType="application/vnd.openxmlformats-officedocument.themeOverride+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heme/themeOverride3.xml" ContentType="application/vnd.openxmlformats-officedocument.themeOverr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notesMasterIdLst>
    <p:notesMasterId r:id="rId34"/>
  </p:notesMasterIdLst>
  <p:sldIdLst>
    <p:sldId id="392" r:id="rId3"/>
    <p:sldId id="401" r:id="rId4"/>
    <p:sldId id="262" r:id="rId5"/>
    <p:sldId id="259" r:id="rId6"/>
    <p:sldId id="256" r:id="rId7"/>
    <p:sldId id="280" r:id="rId8"/>
    <p:sldId id="394" r:id="rId9"/>
    <p:sldId id="366" r:id="rId10"/>
    <p:sldId id="337" r:id="rId11"/>
    <p:sldId id="272" r:id="rId12"/>
    <p:sldId id="257" r:id="rId13"/>
    <p:sldId id="329" r:id="rId14"/>
    <p:sldId id="267" r:id="rId15"/>
    <p:sldId id="261" r:id="rId16"/>
    <p:sldId id="281" r:id="rId17"/>
    <p:sldId id="393" r:id="rId18"/>
    <p:sldId id="313" r:id="rId19"/>
    <p:sldId id="312" r:id="rId20"/>
    <p:sldId id="346" r:id="rId21"/>
    <p:sldId id="398" r:id="rId22"/>
    <p:sldId id="317" r:id="rId23"/>
    <p:sldId id="318" r:id="rId24"/>
    <p:sldId id="274" r:id="rId25"/>
    <p:sldId id="348" r:id="rId26"/>
    <p:sldId id="369" r:id="rId27"/>
    <p:sldId id="370" r:id="rId28"/>
    <p:sldId id="391" r:id="rId29"/>
    <p:sldId id="397" r:id="rId30"/>
    <p:sldId id="400" r:id="rId31"/>
    <p:sldId id="396" r:id="rId32"/>
    <p:sldId id="340" r:id="rId3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DC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64CEA4-CD44-4384-AA79-CB6A978E3237}" v="5" dt="2024-11-19T15:56:51.5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78" d="100"/>
          <a:sy n="78" d="100"/>
        </p:scale>
        <p:origin x="77" y="16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D84FC1-F958-46D7-BEDF-3ABF621DD1A9}" type="doc">
      <dgm:prSet loTypeId="urn:microsoft.com/office/officeart/2005/8/layout/process2" loCatId="process" qsTypeId="urn:microsoft.com/office/officeart/2005/8/quickstyle/3d7" qsCatId="3D" csTypeId="urn:microsoft.com/office/officeart/2005/8/colors/colorful5" csCatId="colorful" phldr="1"/>
      <dgm:spPr/>
    </dgm:pt>
    <dgm:pt modelId="{326E394A-7504-4E90-8717-836A897C95A4}">
      <dgm:prSet phldrT="[Text]" phldr="0"/>
      <dgm:spPr/>
      <dgm:t>
        <a:bodyPr/>
        <a:lstStyle/>
        <a:p>
          <a:pPr rtl="0"/>
          <a:r>
            <a:rPr lang="en-US">
              <a:latin typeface="Calibri Light" panose="020F0302020204030204"/>
            </a:rPr>
            <a:t> Long-Range Plans</a:t>
          </a:r>
          <a:endParaRPr lang="en-US"/>
        </a:p>
      </dgm:t>
    </dgm:pt>
    <dgm:pt modelId="{438B7A69-7600-410F-A28A-B7682E24672E}" type="parTrans" cxnId="{F8EC6F41-0F75-4544-B5D8-6D49E6456C38}">
      <dgm:prSet/>
      <dgm:spPr/>
      <dgm:t>
        <a:bodyPr/>
        <a:lstStyle/>
        <a:p>
          <a:endParaRPr lang="en-US"/>
        </a:p>
      </dgm:t>
    </dgm:pt>
    <dgm:pt modelId="{A4F89823-DF5A-45DC-8BD8-09600B327E64}" type="sibTrans" cxnId="{F8EC6F41-0F75-4544-B5D8-6D49E6456C38}">
      <dgm:prSet/>
      <dgm:spPr/>
      <dgm:t>
        <a:bodyPr/>
        <a:lstStyle/>
        <a:p>
          <a:endParaRPr lang="en-US"/>
        </a:p>
      </dgm:t>
    </dgm:pt>
    <dgm:pt modelId="{C2384BE6-1FB0-418A-A56B-5CC58CD9CC76}">
      <dgm:prSet phldrT="[Text]" phldr="0"/>
      <dgm:spPr/>
      <dgm:t>
        <a:bodyPr/>
        <a:lstStyle/>
        <a:p>
          <a:pPr rtl="0"/>
          <a:r>
            <a:rPr lang="en-US">
              <a:latin typeface="Calibri Light" panose="020F0302020204030204"/>
            </a:rPr>
            <a:t> Implementation Plans/Programs</a:t>
          </a:r>
          <a:endParaRPr lang="en-US"/>
        </a:p>
      </dgm:t>
    </dgm:pt>
    <dgm:pt modelId="{CEF5496C-64AF-4604-89FB-69A63B29671E}" type="parTrans" cxnId="{2529D7A6-3A91-490D-BC79-16E8D338D7CF}">
      <dgm:prSet/>
      <dgm:spPr/>
      <dgm:t>
        <a:bodyPr/>
        <a:lstStyle/>
        <a:p>
          <a:endParaRPr lang="en-US"/>
        </a:p>
      </dgm:t>
    </dgm:pt>
    <dgm:pt modelId="{29ECC0D3-F120-4DFD-A0B1-215369BC51B2}" type="sibTrans" cxnId="{2529D7A6-3A91-490D-BC79-16E8D338D7CF}">
      <dgm:prSet/>
      <dgm:spPr/>
      <dgm:t>
        <a:bodyPr/>
        <a:lstStyle/>
        <a:p>
          <a:endParaRPr lang="en-US"/>
        </a:p>
      </dgm:t>
    </dgm:pt>
    <dgm:pt modelId="{23E52EC2-6DB8-4F1E-99F8-624680F416FA}">
      <dgm:prSet phldrT="[Text]" phldr="0"/>
      <dgm:spPr/>
      <dgm:t>
        <a:bodyPr/>
        <a:lstStyle/>
        <a:p>
          <a:pPr rtl="0"/>
          <a:r>
            <a:rPr lang="en-US">
              <a:latin typeface="Calibri Light" panose="020F0302020204030204"/>
            </a:rPr>
            <a:t> Short Term Goals/Objectives</a:t>
          </a:r>
          <a:endParaRPr lang="en-US"/>
        </a:p>
      </dgm:t>
    </dgm:pt>
    <dgm:pt modelId="{FA080F2D-4DAA-4AA3-94CB-DF36DFE21123}" type="parTrans" cxnId="{3AC7895F-BFC0-466A-BCCF-4301B04E031F}">
      <dgm:prSet/>
      <dgm:spPr/>
      <dgm:t>
        <a:bodyPr/>
        <a:lstStyle/>
        <a:p>
          <a:endParaRPr lang="en-US"/>
        </a:p>
      </dgm:t>
    </dgm:pt>
    <dgm:pt modelId="{8EE18A73-9F39-4A23-92A6-67D35B8E4EED}" type="sibTrans" cxnId="{3AC7895F-BFC0-466A-BCCF-4301B04E031F}">
      <dgm:prSet/>
      <dgm:spPr/>
      <dgm:t>
        <a:bodyPr/>
        <a:lstStyle/>
        <a:p>
          <a:endParaRPr lang="en-US"/>
        </a:p>
      </dgm:t>
    </dgm:pt>
    <dgm:pt modelId="{D01CAA3C-9872-48A5-A204-4E4FB67015A0}" type="pres">
      <dgm:prSet presAssocID="{56D84FC1-F958-46D7-BEDF-3ABF621DD1A9}" presName="linearFlow" presStyleCnt="0">
        <dgm:presLayoutVars>
          <dgm:resizeHandles val="exact"/>
        </dgm:presLayoutVars>
      </dgm:prSet>
      <dgm:spPr/>
    </dgm:pt>
    <dgm:pt modelId="{62C5FF4A-3A90-4459-8603-031CB55A2FCF}" type="pres">
      <dgm:prSet presAssocID="{326E394A-7504-4E90-8717-836A897C95A4}" presName="node" presStyleLbl="node1" presStyleIdx="0" presStyleCnt="3">
        <dgm:presLayoutVars>
          <dgm:bulletEnabled val="1"/>
        </dgm:presLayoutVars>
      </dgm:prSet>
      <dgm:spPr/>
    </dgm:pt>
    <dgm:pt modelId="{6F23AA24-8923-4B32-B609-992FE2DF02B4}" type="pres">
      <dgm:prSet presAssocID="{A4F89823-DF5A-45DC-8BD8-09600B327E64}" presName="sibTrans" presStyleLbl="sibTrans2D1" presStyleIdx="0" presStyleCnt="2"/>
      <dgm:spPr/>
    </dgm:pt>
    <dgm:pt modelId="{9FC01089-2969-48E7-B7D2-FAC9E31AD2E7}" type="pres">
      <dgm:prSet presAssocID="{A4F89823-DF5A-45DC-8BD8-09600B327E64}" presName="connectorText" presStyleLbl="sibTrans2D1" presStyleIdx="0" presStyleCnt="2"/>
      <dgm:spPr/>
    </dgm:pt>
    <dgm:pt modelId="{CF6BE12A-F767-42FC-AAC1-A94E3FB68446}" type="pres">
      <dgm:prSet presAssocID="{C2384BE6-1FB0-418A-A56B-5CC58CD9CC76}" presName="node" presStyleLbl="node1" presStyleIdx="1" presStyleCnt="3">
        <dgm:presLayoutVars>
          <dgm:bulletEnabled val="1"/>
        </dgm:presLayoutVars>
      </dgm:prSet>
      <dgm:spPr/>
    </dgm:pt>
    <dgm:pt modelId="{11589D0A-2B51-4EDF-8796-C3DBAE767DA4}" type="pres">
      <dgm:prSet presAssocID="{29ECC0D3-F120-4DFD-A0B1-215369BC51B2}" presName="sibTrans" presStyleLbl="sibTrans2D1" presStyleIdx="1" presStyleCnt="2"/>
      <dgm:spPr/>
    </dgm:pt>
    <dgm:pt modelId="{C3090AA1-6191-47EE-A053-D52DA5148F9B}" type="pres">
      <dgm:prSet presAssocID="{29ECC0D3-F120-4DFD-A0B1-215369BC51B2}" presName="connectorText" presStyleLbl="sibTrans2D1" presStyleIdx="1" presStyleCnt="2"/>
      <dgm:spPr/>
    </dgm:pt>
    <dgm:pt modelId="{91981A54-A355-407B-BA4C-B315C95AAFEC}" type="pres">
      <dgm:prSet presAssocID="{23E52EC2-6DB8-4F1E-99F8-624680F416FA}" presName="node" presStyleLbl="node1" presStyleIdx="2" presStyleCnt="3">
        <dgm:presLayoutVars>
          <dgm:bulletEnabled val="1"/>
        </dgm:presLayoutVars>
      </dgm:prSet>
      <dgm:spPr/>
    </dgm:pt>
  </dgm:ptLst>
  <dgm:cxnLst>
    <dgm:cxn modelId="{86ACB304-4287-473D-AF70-489B9F03B59C}" type="presOf" srcId="{29ECC0D3-F120-4DFD-A0B1-215369BC51B2}" destId="{C3090AA1-6191-47EE-A053-D52DA5148F9B}" srcOrd="1" destOrd="0" presId="urn:microsoft.com/office/officeart/2005/8/layout/process2"/>
    <dgm:cxn modelId="{EFF5911C-4C38-4AE0-B892-80588E6EB9F5}" type="presOf" srcId="{326E394A-7504-4E90-8717-836A897C95A4}" destId="{62C5FF4A-3A90-4459-8603-031CB55A2FCF}" srcOrd="0" destOrd="0" presId="urn:microsoft.com/office/officeart/2005/8/layout/process2"/>
    <dgm:cxn modelId="{F29FDD25-F563-414A-B989-EF29A4B2756E}" type="presOf" srcId="{C2384BE6-1FB0-418A-A56B-5CC58CD9CC76}" destId="{CF6BE12A-F767-42FC-AAC1-A94E3FB68446}" srcOrd="0" destOrd="0" presId="urn:microsoft.com/office/officeart/2005/8/layout/process2"/>
    <dgm:cxn modelId="{5860C03E-CCA6-4BAD-8ED7-C748137CA5A0}" type="presOf" srcId="{56D84FC1-F958-46D7-BEDF-3ABF621DD1A9}" destId="{D01CAA3C-9872-48A5-A204-4E4FB67015A0}" srcOrd="0" destOrd="0" presId="urn:microsoft.com/office/officeart/2005/8/layout/process2"/>
    <dgm:cxn modelId="{3AC7895F-BFC0-466A-BCCF-4301B04E031F}" srcId="{56D84FC1-F958-46D7-BEDF-3ABF621DD1A9}" destId="{23E52EC2-6DB8-4F1E-99F8-624680F416FA}" srcOrd="2" destOrd="0" parTransId="{FA080F2D-4DAA-4AA3-94CB-DF36DFE21123}" sibTransId="{8EE18A73-9F39-4A23-92A6-67D35B8E4EED}"/>
    <dgm:cxn modelId="{F8EC6F41-0F75-4544-B5D8-6D49E6456C38}" srcId="{56D84FC1-F958-46D7-BEDF-3ABF621DD1A9}" destId="{326E394A-7504-4E90-8717-836A897C95A4}" srcOrd="0" destOrd="0" parTransId="{438B7A69-7600-410F-A28A-B7682E24672E}" sibTransId="{A4F89823-DF5A-45DC-8BD8-09600B327E64}"/>
    <dgm:cxn modelId="{2529D7A6-3A91-490D-BC79-16E8D338D7CF}" srcId="{56D84FC1-F958-46D7-BEDF-3ABF621DD1A9}" destId="{C2384BE6-1FB0-418A-A56B-5CC58CD9CC76}" srcOrd="1" destOrd="0" parTransId="{CEF5496C-64AF-4604-89FB-69A63B29671E}" sibTransId="{29ECC0D3-F120-4DFD-A0B1-215369BC51B2}"/>
    <dgm:cxn modelId="{CFCEA8AF-9144-4C43-B72B-D9CE2B731A96}" type="presOf" srcId="{29ECC0D3-F120-4DFD-A0B1-215369BC51B2}" destId="{11589D0A-2B51-4EDF-8796-C3DBAE767DA4}" srcOrd="0" destOrd="0" presId="urn:microsoft.com/office/officeart/2005/8/layout/process2"/>
    <dgm:cxn modelId="{53BB68D5-C63A-4323-85CD-AF394EEC6ECC}" type="presOf" srcId="{A4F89823-DF5A-45DC-8BD8-09600B327E64}" destId="{9FC01089-2969-48E7-B7D2-FAC9E31AD2E7}" srcOrd="1" destOrd="0" presId="urn:microsoft.com/office/officeart/2005/8/layout/process2"/>
    <dgm:cxn modelId="{0A4CB9D5-F5E4-4BD1-A5C6-5DA6AF080744}" type="presOf" srcId="{A4F89823-DF5A-45DC-8BD8-09600B327E64}" destId="{6F23AA24-8923-4B32-B609-992FE2DF02B4}" srcOrd="0" destOrd="0" presId="urn:microsoft.com/office/officeart/2005/8/layout/process2"/>
    <dgm:cxn modelId="{1BE9D3E1-C909-4F59-B623-4C9787A0884D}" type="presOf" srcId="{23E52EC2-6DB8-4F1E-99F8-624680F416FA}" destId="{91981A54-A355-407B-BA4C-B315C95AAFEC}" srcOrd="0" destOrd="0" presId="urn:microsoft.com/office/officeart/2005/8/layout/process2"/>
    <dgm:cxn modelId="{EF62493A-0161-4B87-A557-2C8B03093EAB}" type="presParOf" srcId="{D01CAA3C-9872-48A5-A204-4E4FB67015A0}" destId="{62C5FF4A-3A90-4459-8603-031CB55A2FCF}" srcOrd="0" destOrd="0" presId="urn:microsoft.com/office/officeart/2005/8/layout/process2"/>
    <dgm:cxn modelId="{A7A021DF-81CD-4DD1-817B-B759621A81A9}" type="presParOf" srcId="{D01CAA3C-9872-48A5-A204-4E4FB67015A0}" destId="{6F23AA24-8923-4B32-B609-992FE2DF02B4}" srcOrd="1" destOrd="0" presId="urn:microsoft.com/office/officeart/2005/8/layout/process2"/>
    <dgm:cxn modelId="{C410C1AE-BFB4-411A-B996-53B1611636F7}" type="presParOf" srcId="{6F23AA24-8923-4B32-B609-992FE2DF02B4}" destId="{9FC01089-2969-48E7-B7D2-FAC9E31AD2E7}" srcOrd="0" destOrd="0" presId="urn:microsoft.com/office/officeart/2005/8/layout/process2"/>
    <dgm:cxn modelId="{419CFD26-E152-467A-A311-EF6FE30F3D17}" type="presParOf" srcId="{D01CAA3C-9872-48A5-A204-4E4FB67015A0}" destId="{CF6BE12A-F767-42FC-AAC1-A94E3FB68446}" srcOrd="2" destOrd="0" presId="urn:microsoft.com/office/officeart/2005/8/layout/process2"/>
    <dgm:cxn modelId="{262F0B65-FB49-4E26-A0B0-16B6FA484C7F}" type="presParOf" srcId="{D01CAA3C-9872-48A5-A204-4E4FB67015A0}" destId="{11589D0A-2B51-4EDF-8796-C3DBAE767DA4}" srcOrd="3" destOrd="0" presId="urn:microsoft.com/office/officeart/2005/8/layout/process2"/>
    <dgm:cxn modelId="{CD07EBF8-1321-4DC1-BACA-312498BFFA1A}" type="presParOf" srcId="{11589D0A-2B51-4EDF-8796-C3DBAE767DA4}" destId="{C3090AA1-6191-47EE-A053-D52DA5148F9B}" srcOrd="0" destOrd="0" presId="urn:microsoft.com/office/officeart/2005/8/layout/process2"/>
    <dgm:cxn modelId="{7663A41F-0F66-4B75-9934-BFF9BB090433}" type="presParOf" srcId="{D01CAA3C-9872-48A5-A204-4E4FB67015A0}" destId="{91981A54-A355-407B-BA4C-B315C95AAFEC}"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D84FC1-F958-46D7-BEDF-3ABF621DD1A9}" type="doc">
      <dgm:prSet loTypeId="urn:microsoft.com/office/officeart/2005/8/layout/process2" loCatId="process" qsTypeId="urn:microsoft.com/office/officeart/2005/8/quickstyle/3d7" qsCatId="3D" csTypeId="urn:microsoft.com/office/officeart/2005/8/colors/accent6_4" csCatId="accent6" phldr="1"/>
      <dgm:spPr/>
    </dgm:pt>
    <dgm:pt modelId="{326E394A-7504-4E90-8717-836A897C95A4}">
      <dgm:prSet phldrT="[Text]" phldr="0"/>
      <dgm:spPr/>
      <dgm:t>
        <a:bodyPr/>
        <a:lstStyle/>
        <a:p>
          <a:pPr rtl="0"/>
          <a:r>
            <a:rPr lang="en-US">
              <a:latin typeface="Calibri Light" panose="020F0302020204030204"/>
            </a:rPr>
            <a:t> State Guide Plan Elements</a:t>
          </a:r>
          <a:endParaRPr lang="en-US"/>
        </a:p>
      </dgm:t>
    </dgm:pt>
    <dgm:pt modelId="{438B7A69-7600-410F-A28A-B7682E24672E}" type="parTrans" cxnId="{F8EC6F41-0F75-4544-B5D8-6D49E6456C38}">
      <dgm:prSet/>
      <dgm:spPr/>
      <dgm:t>
        <a:bodyPr/>
        <a:lstStyle/>
        <a:p>
          <a:endParaRPr lang="en-US"/>
        </a:p>
      </dgm:t>
    </dgm:pt>
    <dgm:pt modelId="{A4F89823-DF5A-45DC-8BD8-09600B327E64}" type="sibTrans" cxnId="{F8EC6F41-0F75-4544-B5D8-6D49E6456C38}">
      <dgm:prSet/>
      <dgm:spPr/>
      <dgm:t>
        <a:bodyPr/>
        <a:lstStyle/>
        <a:p>
          <a:endParaRPr lang="en-US"/>
        </a:p>
      </dgm:t>
    </dgm:pt>
    <dgm:pt modelId="{C2384BE6-1FB0-418A-A56B-5CC58CD9CC76}">
      <dgm:prSet phldrT="[Text]" phldr="0"/>
      <dgm:spPr/>
      <dgm:t>
        <a:bodyPr/>
        <a:lstStyle/>
        <a:p>
          <a:pPr rtl="0"/>
          <a:r>
            <a:rPr lang="en-US" dirty="0">
              <a:latin typeface="Calibri Light" panose="020F0302020204030204"/>
            </a:rPr>
            <a:t> Local Comprehensive Plans</a:t>
          </a:r>
          <a:endParaRPr lang="en-US" dirty="0"/>
        </a:p>
      </dgm:t>
    </dgm:pt>
    <dgm:pt modelId="{CEF5496C-64AF-4604-89FB-69A63B29671E}" type="parTrans" cxnId="{2529D7A6-3A91-490D-BC79-16E8D338D7CF}">
      <dgm:prSet/>
      <dgm:spPr/>
      <dgm:t>
        <a:bodyPr/>
        <a:lstStyle/>
        <a:p>
          <a:endParaRPr lang="en-US"/>
        </a:p>
      </dgm:t>
    </dgm:pt>
    <dgm:pt modelId="{29ECC0D3-F120-4DFD-A0B1-215369BC51B2}" type="sibTrans" cxnId="{2529D7A6-3A91-490D-BC79-16E8D338D7CF}">
      <dgm:prSet/>
      <dgm:spPr/>
      <dgm:t>
        <a:bodyPr/>
        <a:lstStyle/>
        <a:p>
          <a:endParaRPr lang="en-US"/>
        </a:p>
      </dgm:t>
    </dgm:pt>
    <dgm:pt modelId="{23E52EC2-6DB8-4F1E-99F8-624680F416FA}">
      <dgm:prSet phldrT="[Text]" phldr="0"/>
      <dgm:spPr/>
      <dgm:t>
        <a:bodyPr/>
        <a:lstStyle/>
        <a:p>
          <a:pPr rtl="0"/>
          <a:r>
            <a:rPr lang="en-US" dirty="0">
              <a:latin typeface="Calibri Light" panose="020F0302020204030204"/>
            </a:rPr>
            <a:t> Goals and Objectives</a:t>
          </a:r>
          <a:endParaRPr lang="en-US" dirty="0"/>
        </a:p>
      </dgm:t>
    </dgm:pt>
    <dgm:pt modelId="{FA080F2D-4DAA-4AA3-94CB-DF36DFE21123}" type="parTrans" cxnId="{3AC7895F-BFC0-466A-BCCF-4301B04E031F}">
      <dgm:prSet/>
      <dgm:spPr/>
      <dgm:t>
        <a:bodyPr/>
        <a:lstStyle/>
        <a:p>
          <a:endParaRPr lang="en-US"/>
        </a:p>
      </dgm:t>
    </dgm:pt>
    <dgm:pt modelId="{8EE18A73-9F39-4A23-92A6-67D35B8E4EED}" type="sibTrans" cxnId="{3AC7895F-BFC0-466A-BCCF-4301B04E031F}">
      <dgm:prSet/>
      <dgm:spPr/>
      <dgm:t>
        <a:bodyPr/>
        <a:lstStyle/>
        <a:p>
          <a:endParaRPr lang="en-US"/>
        </a:p>
      </dgm:t>
    </dgm:pt>
    <dgm:pt modelId="{D01CAA3C-9872-48A5-A204-4E4FB67015A0}" type="pres">
      <dgm:prSet presAssocID="{56D84FC1-F958-46D7-BEDF-3ABF621DD1A9}" presName="linearFlow" presStyleCnt="0">
        <dgm:presLayoutVars>
          <dgm:resizeHandles val="exact"/>
        </dgm:presLayoutVars>
      </dgm:prSet>
      <dgm:spPr/>
    </dgm:pt>
    <dgm:pt modelId="{62C5FF4A-3A90-4459-8603-031CB55A2FCF}" type="pres">
      <dgm:prSet presAssocID="{326E394A-7504-4E90-8717-836A897C95A4}" presName="node" presStyleLbl="node1" presStyleIdx="0" presStyleCnt="3">
        <dgm:presLayoutVars>
          <dgm:bulletEnabled val="1"/>
        </dgm:presLayoutVars>
      </dgm:prSet>
      <dgm:spPr/>
    </dgm:pt>
    <dgm:pt modelId="{6F23AA24-8923-4B32-B609-992FE2DF02B4}" type="pres">
      <dgm:prSet presAssocID="{A4F89823-DF5A-45DC-8BD8-09600B327E64}" presName="sibTrans" presStyleLbl="sibTrans2D1" presStyleIdx="0" presStyleCnt="2"/>
      <dgm:spPr/>
    </dgm:pt>
    <dgm:pt modelId="{9FC01089-2969-48E7-B7D2-FAC9E31AD2E7}" type="pres">
      <dgm:prSet presAssocID="{A4F89823-DF5A-45DC-8BD8-09600B327E64}" presName="connectorText" presStyleLbl="sibTrans2D1" presStyleIdx="0" presStyleCnt="2"/>
      <dgm:spPr/>
    </dgm:pt>
    <dgm:pt modelId="{CF6BE12A-F767-42FC-AAC1-A94E3FB68446}" type="pres">
      <dgm:prSet presAssocID="{C2384BE6-1FB0-418A-A56B-5CC58CD9CC76}" presName="node" presStyleLbl="node1" presStyleIdx="1" presStyleCnt="3">
        <dgm:presLayoutVars>
          <dgm:bulletEnabled val="1"/>
        </dgm:presLayoutVars>
      </dgm:prSet>
      <dgm:spPr/>
    </dgm:pt>
    <dgm:pt modelId="{11589D0A-2B51-4EDF-8796-C3DBAE767DA4}" type="pres">
      <dgm:prSet presAssocID="{29ECC0D3-F120-4DFD-A0B1-215369BC51B2}" presName="sibTrans" presStyleLbl="sibTrans2D1" presStyleIdx="1" presStyleCnt="2"/>
      <dgm:spPr/>
    </dgm:pt>
    <dgm:pt modelId="{C3090AA1-6191-47EE-A053-D52DA5148F9B}" type="pres">
      <dgm:prSet presAssocID="{29ECC0D3-F120-4DFD-A0B1-215369BC51B2}" presName="connectorText" presStyleLbl="sibTrans2D1" presStyleIdx="1" presStyleCnt="2"/>
      <dgm:spPr/>
    </dgm:pt>
    <dgm:pt modelId="{91981A54-A355-407B-BA4C-B315C95AAFEC}" type="pres">
      <dgm:prSet presAssocID="{23E52EC2-6DB8-4F1E-99F8-624680F416FA}" presName="node" presStyleLbl="node1" presStyleIdx="2" presStyleCnt="3">
        <dgm:presLayoutVars>
          <dgm:bulletEnabled val="1"/>
        </dgm:presLayoutVars>
      </dgm:prSet>
      <dgm:spPr/>
    </dgm:pt>
  </dgm:ptLst>
  <dgm:cxnLst>
    <dgm:cxn modelId="{86ACB304-4287-473D-AF70-489B9F03B59C}" type="presOf" srcId="{29ECC0D3-F120-4DFD-A0B1-215369BC51B2}" destId="{C3090AA1-6191-47EE-A053-D52DA5148F9B}" srcOrd="1" destOrd="0" presId="urn:microsoft.com/office/officeart/2005/8/layout/process2"/>
    <dgm:cxn modelId="{EFF5911C-4C38-4AE0-B892-80588E6EB9F5}" type="presOf" srcId="{326E394A-7504-4E90-8717-836A897C95A4}" destId="{62C5FF4A-3A90-4459-8603-031CB55A2FCF}" srcOrd="0" destOrd="0" presId="urn:microsoft.com/office/officeart/2005/8/layout/process2"/>
    <dgm:cxn modelId="{F29FDD25-F563-414A-B989-EF29A4B2756E}" type="presOf" srcId="{C2384BE6-1FB0-418A-A56B-5CC58CD9CC76}" destId="{CF6BE12A-F767-42FC-AAC1-A94E3FB68446}" srcOrd="0" destOrd="0" presId="urn:microsoft.com/office/officeart/2005/8/layout/process2"/>
    <dgm:cxn modelId="{5860C03E-CCA6-4BAD-8ED7-C748137CA5A0}" type="presOf" srcId="{56D84FC1-F958-46D7-BEDF-3ABF621DD1A9}" destId="{D01CAA3C-9872-48A5-A204-4E4FB67015A0}" srcOrd="0" destOrd="0" presId="urn:microsoft.com/office/officeart/2005/8/layout/process2"/>
    <dgm:cxn modelId="{3AC7895F-BFC0-466A-BCCF-4301B04E031F}" srcId="{56D84FC1-F958-46D7-BEDF-3ABF621DD1A9}" destId="{23E52EC2-6DB8-4F1E-99F8-624680F416FA}" srcOrd="2" destOrd="0" parTransId="{FA080F2D-4DAA-4AA3-94CB-DF36DFE21123}" sibTransId="{8EE18A73-9F39-4A23-92A6-67D35B8E4EED}"/>
    <dgm:cxn modelId="{F8EC6F41-0F75-4544-B5D8-6D49E6456C38}" srcId="{56D84FC1-F958-46D7-BEDF-3ABF621DD1A9}" destId="{326E394A-7504-4E90-8717-836A897C95A4}" srcOrd="0" destOrd="0" parTransId="{438B7A69-7600-410F-A28A-B7682E24672E}" sibTransId="{A4F89823-DF5A-45DC-8BD8-09600B327E64}"/>
    <dgm:cxn modelId="{2529D7A6-3A91-490D-BC79-16E8D338D7CF}" srcId="{56D84FC1-F958-46D7-BEDF-3ABF621DD1A9}" destId="{C2384BE6-1FB0-418A-A56B-5CC58CD9CC76}" srcOrd="1" destOrd="0" parTransId="{CEF5496C-64AF-4604-89FB-69A63B29671E}" sibTransId="{29ECC0D3-F120-4DFD-A0B1-215369BC51B2}"/>
    <dgm:cxn modelId="{CFCEA8AF-9144-4C43-B72B-D9CE2B731A96}" type="presOf" srcId="{29ECC0D3-F120-4DFD-A0B1-215369BC51B2}" destId="{11589D0A-2B51-4EDF-8796-C3DBAE767DA4}" srcOrd="0" destOrd="0" presId="urn:microsoft.com/office/officeart/2005/8/layout/process2"/>
    <dgm:cxn modelId="{53BB68D5-C63A-4323-85CD-AF394EEC6ECC}" type="presOf" srcId="{A4F89823-DF5A-45DC-8BD8-09600B327E64}" destId="{9FC01089-2969-48E7-B7D2-FAC9E31AD2E7}" srcOrd="1" destOrd="0" presId="urn:microsoft.com/office/officeart/2005/8/layout/process2"/>
    <dgm:cxn modelId="{0A4CB9D5-F5E4-4BD1-A5C6-5DA6AF080744}" type="presOf" srcId="{A4F89823-DF5A-45DC-8BD8-09600B327E64}" destId="{6F23AA24-8923-4B32-B609-992FE2DF02B4}" srcOrd="0" destOrd="0" presId="urn:microsoft.com/office/officeart/2005/8/layout/process2"/>
    <dgm:cxn modelId="{1BE9D3E1-C909-4F59-B623-4C9787A0884D}" type="presOf" srcId="{23E52EC2-6DB8-4F1E-99F8-624680F416FA}" destId="{91981A54-A355-407B-BA4C-B315C95AAFEC}" srcOrd="0" destOrd="0" presId="urn:microsoft.com/office/officeart/2005/8/layout/process2"/>
    <dgm:cxn modelId="{EF62493A-0161-4B87-A557-2C8B03093EAB}" type="presParOf" srcId="{D01CAA3C-9872-48A5-A204-4E4FB67015A0}" destId="{62C5FF4A-3A90-4459-8603-031CB55A2FCF}" srcOrd="0" destOrd="0" presId="urn:microsoft.com/office/officeart/2005/8/layout/process2"/>
    <dgm:cxn modelId="{A7A021DF-81CD-4DD1-817B-B759621A81A9}" type="presParOf" srcId="{D01CAA3C-9872-48A5-A204-4E4FB67015A0}" destId="{6F23AA24-8923-4B32-B609-992FE2DF02B4}" srcOrd="1" destOrd="0" presId="urn:microsoft.com/office/officeart/2005/8/layout/process2"/>
    <dgm:cxn modelId="{C410C1AE-BFB4-411A-B996-53B1611636F7}" type="presParOf" srcId="{6F23AA24-8923-4B32-B609-992FE2DF02B4}" destId="{9FC01089-2969-48E7-B7D2-FAC9E31AD2E7}" srcOrd="0" destOrd="0" presId="urn:microsoft.com/office/officeart/2005/8/layout/process2"/>
    <dgm:cxn modelId="{419CFD26-E152-467A-A311-EF6FE30F3D17}" type="presParOf" srcId="{D01CAA3C-9872-48A5-A204-4E4FB67015A0}" destId="{CF6BE12A-F767-42FC-AAC1-A94E3FB68446}" srcOrd="2" destOrd="0" presId="urn:microsoft.com/office/officeart/2005/8/layout/process2"/>
    <dgm:cxn modelId="{262F0B65-FB49-4E26-A0B0-16B6FA484C7F}" type="presParOf" srcId="{D01CAA3C-9872-48A5-A204-4E4FB67015A0}" destId="{11589D0A-2B51-4EDF-8796-C3DBAE767DA4}" srcOrd="3" destOrd="0" presId="urn:microsoft.com/office/officeart/2005/8/layout/process2"/>
    <dgm:cxn modelId="{CD07EBF8-1321-4DC1-BACA-312498BFFA1A}" type="presParOf" srcId="{11589D0A-2B51-4EDF-8796-C3DBAE767DA4}" destId="{C3090AA1-6191-47EE-A053-D52DA5148F9B}" srcOrd="0" destOrd="0" presId="urn:microsoft.com/office/officeart/2005/8/layout/process2"/>
    <dgm:cxn modelId="{7663A41F-0F66-4B75-9934-BFF9BB090433}" type="presParOf" srcId="{D01CAA3C-9872-48A5-A204-4E4FB67015A0}" destId="{91981A54-A355-407B-BA4C-B315C95AAFEC}"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D84FC1-F958-46D7-BEDF-3ABF621DD1A9}" type="doc">
      <dgm:prSet loTypeId="urn:microsoft.com/office/officeart/2005/8/layout/process2" loCatId="process" qsTypeId="urn:microsoft.com/office/officeart/2005/8/quickstyle/3d7" qsCatId="3D" csTypeId="urn:microsoft.com/office/officeart/2005/8/colors/accent2_5" csCatId="accent2" phldr="1"/>
      <dgm:spPr/>
    </dgm:pt>
    <dgm:pt modelId="{326E394A-7504-4E90-8717-836A897C95A4}">
      <dgm:prSet phldrT="[Text]" phldr="0"/>
      <dgm:spPr/>
      <dgm:t>
        <a:bodyPr/>
        <a:lstStyle/>
        <a:p>
          <a:pPr rtl="0"/>
          <a:r>
            <a:rPr lang="en-US">
              <a:latin typeface="Calibri Light" panose="020F0302020204030204"/>
            </a:rPr>
            <a:t> 10,000 Foot View</a:t>
          </a:r>
          <a:endParaRPr lang="en-US"/>
        </a:p>
      </dgm:t>
    </dgm:pt>
    <dgm:pt modelId="{438B7A69-7600-410F-A28A-B7682E24672E}" type="parTrans" cxnId="{F8EC6F41-0F75-4544-B5D8-6D49E6456C38}">
      <dgm:prSet/>
      <dgm:spPr/>
      <dgm:t>
        <a:bodyPr/>
        <a:lstStyle/>
        <a:p>
          <a:endParaRPr lang="en-US"/>
        </a:p>
      </dgm:t>
    </dgm:pt>
    <dgm:pt modelId="{A4F89823-DF5A-45DC-8BD8-09600B327E64}" type="sibTrans" cxnId="{F8EC6F41-0F75-4544-B5D8-6D49E6456C38}">
      <dgm:prSet/>
      <dgm:spPr/>
      <dgm:t>
        <a:bodyPr/>
        <a:lstStyle/>
        <a:p>
          <a:endParaRPr lang="en-US"/>
        </a:p>
      </dgm:t>
    </dgm:pt>
    <dgm:pt modelId="{C2384BE6-1FB0-418A-A56B-5CC58CD9CC76}">
      <dgm:prSet phldrT="[Text]" phldr="0"/>
      <dgm:spPr/>
      <dgm:t>
        <a:bodyPr/>
        <a:lstStyle/>
        <a:p>
          <a:pPr rtl="0"/>
          <a:r>
            <a:rPr lang="en-US" dirty="0">
              <a:latin typeface="Calibri Light" panose="020F0302020204030204"/>
            </a:rPr>
            <a:t> </a:t>
          </a:r>
          <a:r>
            <a:rPr lang="en-US">
              <a:latin typeface="Calibri Light" panose="020F0302020204030204"/>
            </a:rPr>
            <a:t>A Closer Look</a:t>
          </a:r>
          <a:endParaRPr lang="en-US"/>
        </a:p>
      </dgm:t>
    </dgm:pt>
    <dgm:pt modelId="{CEF5496C-64AF-4604-89FB-69A63B29671E}" type="parTrans" cxnId="{2529D7A6-3A91-490D-BC79-16E8D338D7CF}">
      <dgm:prSet/>
      <dgm:spPr/>
      <dgm:t>
        <a:bodyPr/>
        <a:lstStyle/>
        <a:p>
          <a:endParaRPr lang="en-US"/>
        </a:p>
      </dgm:t>
    </dgm:pt>
    <dgm:pt modelId="{29ECC0D3-F120-4DFD-A0B1-215369BC51B2}" type="sibTrans" cxnId="{2529D7A6-3A91-490D-BC79-16E8D338D7CF}">
      <dgm:prSet/>
      <dgm:spPr/>
      <dgm:t>
        <a:bodyPr/>
        <a:lstStyle/>
        <a:p>
          <a:endParaRPr lang="en-US"/>
        </a:p>
      </dgm:t>
    </dgm:pt>
    <dgm:pt modelId="{23E52EC2-6DB8-4F1E-99F8-624680F416FA}">
      <dgm:prSet phldrT="[Text]" phldr="0"/>
      <dgm:spPr/>
      <dgm:t>
        <a:bodyPr/>
        <a:lstStyle/>
        <a:p>
          <a:pPr rtl="0"/>
          <a:r>
            <a:rPr lang="en-US">
              <a:latin typeface="Calibri Light" panose="020F0302020204030204"/>
            </a:rPr>
            <a:t> Measurable Steps</a:t>
          </a:r>
          <a:endParaRPr lang="en-US"/>
        </a:p>
      </dgm:t>
    </dgm:pt>
    <dgm:pt modelId="{FA080F2D-4DAA-4AA3-94CB-DF36DFE21123}" type="parTrans" cxnId="{3AC7895F-BFC0-466A-BCCF-4301B04E031F}">
      <dgm:prSet/>
      <dgm:spPr/>
      <dgm:t>
        <a:bodyPr/>
        <a:lstStyle/>
        <a:p>
          <a:endParaRPr lang="en-US"/>
        </a:p>
      </dgm:t>
    </dgm:pt>
    <dgm:pt modelId="{8EE18A73-9F39-4A23-92A6-67D35B8E4EED}" type="sibTrans" cxnId="{3AC7895F-BFC0-466A-BCCF-4301B04E031F}">
      <dgm:prSet/>
      <dgm:spPr/>
      <dgm:t>
        <a:bodyPr/>
        <a:lstStyle/>
        <a:p>
          <a:endParaRPr lang="en-US"/>
        </a:p>
      </dgm:t>
    </dgm:pt>
    <dgm:pt modelId="{D01CAA3C-9872-48A5-A204-4E4FB67015A0}" type="pres">
      <dgm:prSet presAssocID="{56D84FC1-F958-46D7-BEDF-3ABF621DD1A9}" presName="linearFlow" presStyleCnt="0">
        <dgm:presLayoutVars>
          <dgm:resizeHandles val="exact"/>
        </dgm:presLayoutVars>
      </dgm:prSet>
      <dgm:spPr/>
    </dgm:pt>
    <dgm:pt modelId="{62C5FF4A-3A90-4459-8603-031CB55A2FCF}" type="pres">
      <dgm:prSet presAssocID="{326E394A-7504-4E90-8717-836A897C95A4}" presName="node" presStyleLbl="node1" presStyleIdx="0" presStyleCnt="3">
        <dgm:presLayoutVars>
          <dgm:bulletEnabled val="1"/>
        </dgm:presLayoutVars>
      </dgm:prSet>
      <dgm:spPr/>
    </dgm:pt>
    <dgm:pt modelId="{6F23AA24-8923-4B32-B609-992FE2DF02B4}" type="pres">
      <dgm:prSet presAssocID="{A4F89823-DF5A-45DC-8BD8-09600B327E64}" presName="sibTrans" presStyleLbl="sibTrans2D1" presStyleIdx="0" presStyleCnt="2"/>
      <dgm:spPr/>
    </dgm:pt>
    <dgm:pt modelId="{9FC01089-2969-48E7-B7D2-FAC9E31AD2E7}" type="pres">
      <dgm:prSet presAssocID="{A4F89823-DF5A-45DC-8BD8-09600B327E64}" presName="connectorText" presStyleLbl="sibTrans2D1" presStyleIdx="0" presStyleCnt="2"/>
      <dgm:spPr/>
    </dgm:pt>
    <dgm:pt modelId="{CF6BE12A-F767-42FC-AAC1-A94E3FB68446}" type="pres">
      <dgm:prSet presAssocID="{C2384BE6-1FB0-418A-A56B-5CC58CD9CC76}" presName="node" presStyleLbl="node1" presStyleIdx="1" presStyleCnt="3">
        <dgm:presLayoutVars>
          <dgm:bulletEnabled val="1"/>
        </dgm:presLayoutVars>
      </dgm:prSet>
      <dgm:spPr/>
    </dgm:pt>
    <dgm:pt modelId="{11589D0A-2B51-4EDF-8796-C3DBAE767DA4}" type="pres">
      <dgm:prSet presAssocID="{29ECC0D3-F120-4DFD-A0B1-215369BC51B2}" presName="sibTrans" presStyleLbl="sibTrans2D1" presStyleIdx="1" presStyleCnt="2"/>
      <dgm:spPr/>
    </dgm:pt>
    <dgm:pt modelId="{C3090AA1-6191-47EE-A053-D52DA5148F9B}" type="pres">
      <dgm:prSet presAssocID="{29ECC0D3-F120-4DFD-A0B1-215369BC51B2}" presName="connectorText" presStyleLbl="sibTrans2D1" presStyleIdx="1" presStyleCnt="2"/>
      <dgm:spPr/>
    </dgm:pt>
    <dgm:pt modelId="{91981A54-A355-407B-BA4C-B315C95AAFEC}" type="pres">
      <dgm:prSet presAssocID="{23E52EC2-6DB8-4F1E-99F8-624680F416FA}" presName="node" presStyleLbl="node1" presStyleIdx="2" presStyleCnt="3">
        <dgm:presLayoutVars>
          <dgm:bulletEnabled val="1"/>
        </dgm:presLayoutVars>
      </dgm:prSet>
      <dgm:spPr/>
    </dgm:pt>
  </dgm:ptLst>
  <dgm:cxnLst>
    <dgm:cxn modelId="{86ACB304-4287-473D-AF70-489B9F03B59C}" type="presOf" srcId="{29ECC0D3-F120-4DFD-A0B1-215369BC51B2}" destId="{C3090AA1-6191-47EE-A053-D52DA5148F9B}" srcOrd="1" destOrd="0" presId="urn:microsoft.com/office/officeart/2005/8/layout/process2"/>
    <dgm:cxn modelId="{EFF5911C-4C38-4AE0-B892-80588E6EB9F5}" type="presOf" srcId="{326E394A-7504-4E90-8717-836A897C95A4}" destId="{62C5FF4A-3A90-4459-8603-031CB55A2FCF}" srcOrd="0" destOrd="0" presId="urn:microsoft.com/office/officeart/2005/8/layout/process2"/>
    <dgm:cxn modelId="{F29FDD25-F563-414A-B989-EF29A4B2756E}" type="presOf" srcId="{C2384BE6-1FB0-418A-A56B-5CC58CD9CC76}" destId="{CF6BE12A-F767-42FC-AAC1-A94E3FB68446}" srcOrd="0" destOrd="0" presId="urn:microsoft.com/office/officeart/2005/8/layout/process2"/>
    <dgm:cxn modelId="{5860C03E-CCA6-4BAD-8ED7-C748137CA5A0}" type="presOf" srcId="{56D84FC1-F958-46D7-BEDF-3ABF621DD1A9}" destId="{D01CAA3C-9872-48A5-A204-4E4FB67015A0}" srcOrd="0" destOrd="0" presId="urn:microsoft.com/office/officeart/2005/8/layout/process2"/>
    <dgm:cxn modelId="{3AC7895F-BFC0-466A-BCCF-4301B04E031F}" srcId="{56D84FC1-F958-46D7-BEDF-3ABF621DD1A9}" destId="{23E52EC2-6DB8-4F1E-99F8-624680F416FA}" srcOrd="2" destOrd="0" parTransId="{FA080F2D-4DAA-4AA3-94CB-DF36DFE21123}" sibTransId="{8EE18A73-9F39-4A23-92A6-67D35B8E4EED}"/>
    <dgm:cxn modelId="{F8EC6F41-0F75-4544-B5D8-6D49E6456C38}" srcId="{56D84FC1-F958-46D7-BEDF-3ABF621DD1A9}" destId="{326E394A-7504-4E90-8717-836A897C95A4}" srcOrd="0" destOrd="0" parTransId="{438B7A69-7600-410F-A28A-B7682E24672E}" sibTransId="{A4F89823-DF5A-45DC-8BD8-09600B327E64}"/>
    <dgm:cxn modelId="{2529D7A6-3A91-490D-BC79-16E8D338D7CF}" srcId="{56D84FC1-F958-46D7-BEDF-3ABF621DD1A9}" destId="{C2384BE6-1FB0-418A-A56B-5CC58CD9CC76}" srcOrd="1" destOrd="0" parTransId="{CEF5496C-64AF-4604-89FB-69A63B29671E}" sibTransId="{29ECC0D3-F120-4DFD-A0B1-215369BC51B2}"/>
    <dgm:cxn modelId="{CFCEA8AF-9144-4C43-B72B-D9CE2B731A96}" type="presOf" srcId="{29ECC0D3-F120-4DFD-A0B1-215369BC51B2}" destId="{11589D0A-2B51-4EDF-8796-C3DBAE767DA4}" srcOrd="0" destOrd="0" presId="urn:microsoft.com/office/officeart/2005/8/layout/process2"/>
    <dgm:cxn modelId="{53BB68D5-C63A-4323-85CD-AF394EEC6ECC}" type="presOf" srcId="{A4F89823-DF5A-45DC-8BD8-09600B327E64}" destId="{9FC01089-2969-48E7-B7D2-FAC9E31AD2E7}" srcOrd="1" destOrd="0" presId="urn:microsoft.com/office/officeart/2005/8/layout/process2"/>
    <dgm:cxn modelId="{0A4CB9D5-F5E4-4BD1-A5C6-5DA6AF080744}" type="presOf" srcId="{A4F89823-DF5A-45DC-8BD8-09600B327E64}" destId="{6F23AA24-8923-4B32-B609-992FE2DF02B4}" srcOrd="0" destOrd="0" presId="urn:microsoft.com/office/officeart/2005/8/layout/process2"/>
    <dgm:cxn modelId="{1BE9D3E1-C909-4F59-B623-4C9787A0884D}" type="presOf" srcId="{23E52EC2-6DB8-4F1E-99F8-624680F416FA}" destId="{91981A54-A355-407B-BA4C-B315C95AAFEC}" srcOrd="0" destOrd="0" presId="urn:microsoft.com/office/officeart/2005/8/layout/process2"/>
    <dgm:cxn modelId="{EF62493A-0161-4B87-A557-2C8B03093EAB}" type="presParOf" srcId="{D01CAA3C-9872-48A5-A204-4E4FB67015A0}" destId="{62C5FF4A-3A90-4459-8603-031CB55A2FCF}" srcOrd="0" destOrd="0" presId="urn:microsoft.com/office/officeart/2005/8/layout/process2"/>
    <dgm:cxn modelId="{A7A021DF-81CD-4DD1-817B-B759621A81A9}" type="presParOf" srcId="{D01CAA3C-9872-48A5-A204-4E4FB67015A0}" destId="{6F23AA24-8923-4B32-B609-992FE2DF02B4}" srcOrd="1" destOrd="0" presId="urn:microsoft.com/office/officeart/2005/8/layout/process2"/>
    <dgm:cxn modelId="{C410C1AE-BFB4-411A-B996-53B1611636F7}" type="presParOf" srcId="{6F23AA24-8923-4B32-B609-992FE2DF02B4}" destId="{9FC01089-2969-48E7-B7D2-FAC9E31AD2E7}" srcOrd="0" destOrd="0" presId="urn:microsoft.com/office/officeart/2005/8/layout/process2"/>
    <dgm:cxn modelId="{419CFD26-E152-467A-A311-EF6FE30F3D17}" type="presParOf" srcId="{D01CAA3C-9872-48A5-A204-4E4FB67015A0}" destId="{CF6BE12A-F767-42FC-AAC1-A94E3FB68446}" srcOrd="2" destOrd="0" presId="urn:microsoft.com/office/officeart/2005/8/layout/process2"/>
    <dgm:cxn modelId="{262F0B65-FB49-4E26-A0B0-16B6FA484C7F}" type="presParOf" srcId="{D01CAA3C-9872-48A5-A204-4E4FB67015A0}" destId="{11589D0A-2B51-4EDF-8796-C3DBAE767DA4}" srcOrd="3" destOrd="0" presId="urn:microsoft.com/office/officeart/2005/8/layout/process2"/>
    <dgm:cxn modelId="{CD07EBF8-1321-4DC1-BACA-312498BFFA1A}" type="presParOf" srcId="{11589D0A-2B51-4EDF-8796-C3DBAE767DA4}" destId="{C3090AA1-6191-47EE-A053-D52DA5148F9B}" srcOrd="0" destOrd="0" presId="urn:microsoft.com/office/officeart/2005/8/layout/process2"/>
    <dgm:cxn modelId="{7663A41F-0F66-4B75-9934-BFF9BB090433}" type="presParOf" srcId="{D01CAA3C-9872-48A5-A204-4E4FB67015A0}" destId="{91981A54-A355-407B-BA4C-B315C95AAFEC}" srcOrd="4" destOrd="0" presId="urn:microsoft.com/office/officeart/2005/8/layout/process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2B14F4-ECA5-4619-B375-2042592D24F0}" type="doc">
      <dgm:prSet loTypeId="urn:microsoft.com/office/officeart/2005/8/layout/hierarchy2" loCatId="hierarchy" qsTypeId="urn:microsoft.com/office/officeart/2005/8/quickstyle/simple5" qsCatId="simple" csTypeId="urn:microsoft.com/office/officeart/2005/8/colors/colorful5" csCatId="colorful" phldr="1"/>
      <dgm:spPr/>
      <dgm:t>
        <a:bodyPr/>
        <a:lstStyle/>
        <a:p>
          <a:endParaRPr lang="en-US"/>
        </a:p>
      </dgm:t>
    </dgm:pt>
    <dgm:pt modelId="{B9DCA219-B8AE-4322-93DE-B2FE4DBC6819}">
      <dgm:prSet custT="1"/>
      <dgm:spPr/>
      <dgm:t>
        <a:bodyPr/>
        <a:lstStyle/>
        <a:p>
          <a:r>
            <a:rPr lang="en-US" sz="2400" b="1" u="sng" dirty="0"/>
            <a:t>A Municipal Comprehensive Plan</a:t>
          </a:r>
          <a:r>
            <a:rPr lang="en-US" sz="1600" dirty="0"/>
            <a:t>:</a:t>
          </a:r>
        </a:p>
      </dgm:t>
    </dgm:pt>
    <dgm:pt modelId="{E6347A90-72ED-4187-8E0E-4114FC61F4F1}" type="parTrans" cxnId="{90E9E0A3-0C80-4841-ADBA-6DF6121D0379}">
      <dgm:prSet/>
      <dgm:spPr/>
      <dgm:t>
        <a:bodyPr/>
        <a:lstStyle/>
        <a:p>
          <a:endParaRPr lang="en-US"/>
        </a:p>
      </dgm:t>
    </dgm:pt>
    <dgm:pt modelId="{3486EB32-6864-4729-9127-0E60F1E96CC0}" type="sibTrans" cxnId="{90E9E0A3-0C80-4841-ADBA-6DF6121D0379}">
      <dgm:prSet/>
      <dgm:spPr/>
      <dgm:t>
        <a:bodyPr/>
        <a:lstStyle/>
        <a:p>
          <a:endParaRPr lang="en-US"/>
        </a:p>
      </dgm:t>
    </dgm:pt>
    <dgm:pt modelId="{7B15FF82-A3A8-4012-8F95-F854092E3679}">
      <dgm:prSet custT="1"/>
      <dgm:spPr/>
      <dgm:t>
        <a:bodyPr/>
        <a:lstStyle/>
        <a:p>
          <a:r>
            <a:rPr lang="en-US" sz="1800" dirty="0"/>
            <a:t> 1) </a:t>
          </a:r>
          <a:r>
            <a:rPr lang="en-US" sz="2000" dirty="0"/>
            <a:t>Has the legal authority to act as the vehicle for guiding community development</a:t>
          </a:r>
        </a:p>
      </dgm:t>
    </dgm:pt>
    <dgm:pt modelId="{5384302F-1BD3-44E4-879E-75E0029B6BFE}" type="parTrans" cxnId="{8747A554-51A7-4C5C-9E0F-F16877BC0B4B}">
      <dgm:prSet/>
      <dgm:spPr/>
      <dgm:t>
        <a:bodyPr/>
        <a:lstStyle/>
        <a:p>
          <a:endParaRPr lang="en-US"/>
        </a:p>
      </dgm:t>
    </dgm:pt>
    <dgm:pt modelId="{93DC137E-720D-439D-B657-90C7FE810CF3}" type="sibTrans" cxnId="{8747A554-51A7-4C5C-9E0F-F16877BC0B4B}">
      <dgm:prSet/>
      <dgm:spPr/>
      <dgm:t>
        <a:bodyPr/>
        <a:lstStyle/>
        <a:p>
          <a:endParaRPr lang="en-US"/>
        </a:p>
      </dgm:t>
    </dgm:pt>
    <dgm:pt modelId="{18934264-92F0-43F5-80FE-FB521ED8CFD5}">
      <dgm:prSet custT="1"/>
      <dgm:spPr/>
      <dgm:t>
        <a:bodyPr/>
        <a:lstStyle/>
        <a:p>
          <a:pPr>
            <a:buNone/>
          </a:pPr>
          <a:r>
            <a:rPr lang="en-US" sz="1800" dirty="0"/>
            <a:t>2) </a:t>
          </a:r>
          <a:r>
            <a:rPr lang="en-US" sz="2000" dirty="0"/>
            <a:t>The scope to cover the necessary functions and processes to achieve community goals</a:t>
          </a:r>
          <a:endParaRPr lang="en-US" sz="1800" dirty="0"/>
        </a:p>
      </dgm:t>
    </dgm:pt>
    <dgm:pt modelId="{4E8527A0-1A81-4BA5-AE2D-D3FF6E74A7C5}" type="parTrans" cxnId="{466598B5-EF01-40E0-8478-3A95D357235F}">
      <dgm:prSet/>
      <dgm:spPr/>
      <dgm:t>
        <a:bodyPr/>
        <a:lstStyle/>
        <a:p>
          <a:endParaRPr lang="en-US"/>
        </a:p>
      </dgm:t>
    </dgm:pt>
    <dgm:pt modelId="{71E12366-0951-404A-8F85-F4EA4B68BC99}" type="sibTrans" cxnId="{466598B5-EF01-40E0-8478-3A95D357235F}">
      <dgm:prSet/>
      <dgm:spPr/>
      <dgm:t>
        <a:bodyPr/>
        <a:lstStyle/>
        <a:p>
          <a:endParaRPr lang="en-US"/>
        </a:p>
      </dgm:t>
    </dgm:pt>
    <dgm:pt modelId="{FDF79876-5C26-4D11-9A76-C6B2BAC1A953}">
      <dgm:prSet custT="1"/>
      <dgm:spPr/>
      <dgm:t>
        <a:bodyPr/>
        <a:lstStyle/>
        <a:p>
          <a:r>
            <a:rPr lang="en-US" sz="1800" dirty="0"/>
            <a:t> 4) </a:t>
          </a:r>
          <a:r>
            <a:rPr lang="en-US" sz="2000" dirty="0"/>
            <a:t>The history of practice to inspire public acceptance of its policies.</a:t>
          </a:r>
        </a:p>
      </dgm:t>
    </dgm:pt>
    <dgm:pt modelId="{3CBADB19-B93A-406A-8755-084D4D053C40}" type="parTrans" cxnId="{C42AC627-F09D-4A32-9759-8F9EB01CDEE6}">
      <dgm:prSet/>
      <dgm:spPr/>
      <dgm:t>
        <a:bodyPr/>
        <a:lstStyle/>
        <a:p>
          <a:endParaRPr lang="en-US"/>
        </a:p>
      </dgm:t>
    </dgm:pt>
    <dgm:pt modelId="{77F76EC3-769F-4C33-98D6-4A9D9D66F47D}" type="sibTrans" cxnId="{C42AC627-F09D-4A32-9759-8F9EB01CDEE6}">
      <dgm:prSet/>
      <dgm:spPr/>
      <dgm:t>
        <a:bodyPr/>
        <a:lstStyle/>
        <a:p>
          <a:endParaRPr lang="en-US"/>
        </a:p>
      </dgm:t>
    </dgm:pt>
    <dgm:pt modelId="{B9D953B3-A015-4008-ABBD-C0BAF4888B5E}">
      <dgm:prSet/>
      <dgm:spPr/>
      <dgm:t>
        <a:bodyPr/>
        <a:lstStyle/>
        <a:p>
          <a:pPr>
            <a:buNone/>
          </a:pPr>
          <a:r>
            <a:rPr lang="en-US" dirty="0"/>
            <a:t>3) Has the advantage of being able to coordinate other policies, plans, and programs into a single accessible document.</a:t>
          </a:r>
        </a:p>
      </dgm:t>
    </dgm:pt>
    <dgm:pt modelId="{8E165483-1332-4878-AB47-90C1595F9A1A}" type="parTrans" cxnId="{DEE8F17A-EFFC-4107-84F4-B0DDCBC9E8A6}">
      <dgm:prSet/>
      <dgm:spPr/>
      <dgm:t>
        <a:bodyPr/>
        <a:lstStyle/>
        <a:p>
          <a:endParaRPr lang="en-US"/>
        </a:p>
      </dgm:t>
    </dgm:pt>
    <dgm:pt modelId="{6A559CFB-4A07-41DE-92CD-052B3D686046}" type="sibTrans" cxnId="{DEE8F17A-EFFC-4107-84F4-B0DDCBC9E8A6}">
      <dgm:prSet/>
      <dgm:spPr/>
      <dgm:t>
        <a:bodyPr/>
        <a:lstStyle/>
        <a:p>
          <a:endParaRPr lang="en-US"/>
        </a:p>
      </dgm:t>
    </dgm:pt>
    <dgm:pt modelId="{CCDCCFC0-AACF-435E-A5D0-668BEF1EC8CD}" type="pres">
      <dgm:prSet presAssocID="{842B14F4-ECA5-4619-B375-2042592D24F0}" presName="diagram" presStyleCnt="0">
        <dgm:presLayoutVars>
          <dgm:chPref val="1"/>
          <dgm:dir/>
          <dgm:animOne val="branch"/>
          <dgm:animLvl val="lvl"/>
          <dgm:resizeHandles val="exact"/>
        </dgm:presLayoutVars>
      </dgm:prSet>
      <dgm:spPr/>
    </dgm:pt>
    <dgm:pt modelId="{FF884257-64F1-4AF0-9D60-FBF19814A1B0}" type="pres">
      <dgm:prSet presAssocID="{B9DCA219-B8AE-4322-93DE-B2FE4DBC6819}" presName="root1" presStyleCnt="0"/>
      <dgm:spPr/>
    </dgm:pt>
    <dgm:pt modelId="{D463FBB1-674D-4724-B5BE-844D19A5EA3A}" type="pres">
      <dgm:prSet presAssocID="{B9DCA219-B8AE-4322-93DE-B2FE4DBC6819}" presName="LevelOneTextNode" presStyleLbl="node0" presStyleIdx="0" presStyleCnt="3">
        <dgm:presLayoutVars>
          <dgm:chPref val="3"/>
        </dgm:presLayoutVars>
      </dgm:prSet>
      <dgm:spPr/>
    </dgm:pt>
    <dgm:pt modelId="{52E79CD9-D762-49E0-BC1B-D51D8F653E6C}" type="pres">
      <dgm:prSet presAssocID="{B9DCA219-B8AE-4322-93DE-B2FE4DBC6819}" presName="level2hierChild" presStyleCnt="0"/>
      <dgm:spPr/>
    </dgm:pt>
    <dgm:pt modelId="{F9B88663-7A62-428E-A375-FF93A1696960}" type="pres">
      <dgm:prSet presAssocID="{7B15FF82-A3A8-4012-8F95-F854092E3679}" presName="root1" presStyleCnt="0"/>
      <dgm:spPr/>
    </dgm:pt>
    <dgm:pt modelId="{34CF3D20-8E80-4D33-B83B-2F3DFD0CAF6D}" type="pres">
      <dgm:prSet presAssocID="{7B15FF82-A3A8-4012-8F95-F854092E3679}" presName="LevelOneTextNode" presStyleLbl="node0" presStyleIdx="1" presStyleCnt="3">
        <dgm:presLayoutVars>
          <dgm:chPref val="3"/>
        </dgm:presLayoutVars>
      </dgm:prSet>
      <dgm:spPr/>
    </dgm:pt>
    <dgm:pt modelId="{FA6370FA-93BE-476C-81E0-3B6E06448653}" type="pres">
      <dgm:prSet presAssocID="{7B15FF82-A3A8-4012-8F95-F854092E3679}" presName="level2hierChild" presStyleCnt="0"/>
      <dgm:spPr/>
    </dgm:pt>
    <dgm:pt modelId="{A14B59D6-92FA-4554-B21C-560A8C396CF8}" type="pres">
      <dgm:prSet presAssocID="{4E8527A0-1A81-4BA5-AE2D-D3FF6E74A7C5}" presName="conn2-1" presStyleLbl="parChTrans1D2" presStyleIdx="0" presStyleCnt="2"/>
      <dgm:spPr/>
    </dgm:pt>
    <dgm:pt modelId="{7BA1C0E1-DD8D-409E-8133-F2B9BEDA6A26}" type="pres">
      <dgm:prSet presAssocID="{4E8527A0-1A81-4BA5-AE2D-D3FF6E74A7C5}" presName="connTx" presStyleLbl="parChTrans1D2" presStyleIdx="0" presStyleCnt="2"/>
      <dgm:spPr/>
    </dgm:pt>
    <dgm:pt modelId="{D197CC0D-826C-481D-BD46-53DC416CF22A}" type="pres">
      <dgm:prSet presAssocID="{18934264-92F0-43F5-80FE-FB521ED8CFD5}" presName="root2" presStyleCnt="0"/>
      <dgm:spPr/>
    </dgm:pt>
    <dgm:pt modelId="{8C81ECFF-3B30-420F-B2C0-436D9E090276}" type="pres">
      <dgm:prSet presAssocID="{18934264-92F0-43F5-80FE-FB521ED8CFD5}" presName="LevelTwoTextNode" presStyleLbl="node2" presStyleIdx="0" presStyleCnt="2" custLinFactNeighborX="-19876" custLinFactNeighborY="-3819">
        <dgm:presLayoutVars>
          <dgm:chPref val="3"/>
        </dgm:presLayoutVars>
      </dgm:prSet>
      <dgm:spPr/>
    </dgm:pt>
    <dgm:pt modelId="{F80A4F77-D733-484B-8C43-3B666D280704}" type="pres">
      <dgm:prSet presAssocID="{18934264-92F0-43F5-80FE-FB521ED8CFD5}" presName="level3hierChild" presStyleCnt="0"/>
      <dgm:spPr/>
    </dgm:pt>
    <dgm:pt modelId="{FF2B75E7-BAC5-4144-B768-DE47E1ADB787}" type="pres">
      <dgm:prSet presAssocID="{8E165483-1332-4878-AB47-90C1595F9A1A}" presName="conn2-1" presStyleLbl="parChTrans1D2" presStyleIdx="1" presStyleCnt="2"/>
      <dgm:spPr/>
    </dgm:pt>
    <dgm:pt modelId="{0C16468D-83AA-4B8D-A61A-18A257B13ABA}" type="pres">
      <dgm:prSet presAssocID="{8E165483-1332-4878-AB47-90C1595F9A1A}" presName="connTx" presStyleLbl="parChTrans1D2" presStyleIdx="1" presStyleCnt="2"/>
      <dgm:spPr/>
    </dgm:pt>
    <dgm:pt modelId="{9D40A7E9-E0F8-43E6-B3C0-67191752F48F}" type="pres">
      <dgm:prSet presAssocID="{B9D953B3-A015-4008-ABBD-C0BAF4888B5E}" presName="root2" presStyleCnt="0"/>
      <dgm:spPr/>
    </dgm:pt>
    <dgm:pt modelId="{7431DDAB-5674-443E-B866-0469893C3DA7}" type="pres">
      <dgm:prSet presAssocID="{B9D953B3-A015-4008-ABBD-C0BAF4888B5E}" presName="LevelTwoTextNode" presStyleLbl="node2" presStyleIdx="1" presStyleCnt="2" custLinFactNeighborX="-19876" custLinFactNeighborY="6786">
        <dgm:presLayoutVars>
          <dgm:chPref val="3"/>
        </dgm:presLayoutVars>
      </dgm:prSet>
      <dgm:spPr/>
    </dgm:pt>
    <dgm:pt modelId="{F787689E-ED93-4B59-91E5-EB7E00DCB4BA}" type="pres">
      <dgm:prSet presAssocID="{B9D953B3-A015-4008-ABBD-C0BAF4888B5E}" presName="level3hierChild" presStyleCnt="0"/>
      <dgm:spPr/>
    </dgm:pt>
    <dgm:pt modelId="{53A2EB5F-24B3-4913-AD46-084612E3470A}" type="pres">
      <dgm:prSet presAssocID="{FDF79876-5C26-4D11-9A76-C6B2BAC1A953}" presName="root1" presStyleCnt="0"/>
      <dgm:spPr/>
    </dgm:pt>
    <dgm:pt modelId="{C8C3A6B4-1465-417C-B8CD-A4F08EAB5564}" type="pres">
      <dgm:prSet presAssocID="{FDF79876-5C26-4D11-9A76-C6B2BAC1A953}" presName="LevelOneTextNode" presStyleLbl="node0" presStyleIdx="2" presStyleCnt="3">
        <dgm:presLayoutVars>
          <dgm:chPref val="3"/>
        </dgm:presLayoutVars>
      </dgm:prSet>
      <dgm:spPr/>
    </dgm:pt>
    <dgm:pt modelId="{08AC21C3-BCF0-4FDA-B5CD-5AC605CE09DA}" type="pres">
      <dgm:prSet presAssocID="{FDF79876-5C26-4D11-9A76-C6B2BAC1A953}" presName="level2hierChild" presStyleCnt="0"/>
      <dgm:spPr/>
    </dgm:pt>
  </dgm:ptLst>
  <dgm:cxnLst>
    <dgm:cxn modelId="{BBCD3908-B999-4E6E-85F6-1F2B64D5F07F}" type="presOf" srcId="{8E165483-1332-4878-AB47-90C1595F9A1A}" destId="{0C16468D-83AA-4B8D-A61A-18A257B13ABA}" srcOrd="1" destOrd="0" presId="urn:microsoft.com/office/officeart/2005/8/layout/hierarchy2"/>
    <dgm:cxn modelId="{C42AC627-F09D-4A32-9759-8F9EB01CDEE6}" srcId="{842B14F4-ECA5-4619-B375-2042592D24F0}" destId="{FDF79876-5C26-4D11-9A76-C6B2BAC1A953}" srcOrd="2" destOrd="0" parTransId="{3CBADB19-B93A-406A-8755-084D4D053C40}" sibTransId="{77F76EC3-769F-4C33-98D6-4A9D9D66F47D}"/>
    <dgm:cxn modelId="{DD982D3F-1E2C-48E6-AFDB-7E8767E7C006}" type="presOf" srcId="{18934264-92F0-43F5-80FE-FB521ED8CFD5}" destId="{8C81ECFF-3B30-420F-B2C0-436D9E090276}" srcOrd="0" destOrd="0" presId="urn:microsoft.com/office/officeart/2005/8/layout/hierarchy2"/>
    <dgm:cxn modelId="{6C574972-EF91-4403-83BD-0AABA435A387}" type="presOf" srcId="{8E165483-1332-4878-AB47-90C1595F9A1A}" destId="{FF2B75E7-BAC5-4144-B768-DE47E1ADB787}" srcOrd="0" destOrd="0" presId="urn:microsoft.com/office/officeart/2005/8/layout/hierarchy2"/>
    <dgm:cxn modelId="{8747A554-51A7-4C5C-9E0F-F16877BC0B4B}" srcId="{842B14F4-ECA5-4619-B375-2042592D24F0}" destId="{7B15FF82-A3A8-4012-8F95-F854092E3679}" srcOrd="1" destOrd="0" parTransId="{5384302F-1BD3-44E4-879E-75E0029B6BFE}" sibTransId="{93DC137E-720D-439D-B657-90C7FE810CF3}"/>
    <dgm:cxn modelId="{FF3FB956-D828-4C2F-B4BE-884853BD9A9A}" type="presOf" srcId="{4E8527A0-1A81-4BA5-AE2D-D3FF6E74A7C5}" destId="{7BA1C0E1-DD8D-409E-8133-F2B9BEDA6A26}" srcOrd="1" destOrd="0" presId="urn:microsoft.com/office/officeart/2005/8/layout/hierarchy2"/>
    <dgm:cxn modelId="{DEE8F17A-EFFC-4107-84F4-B0DDCBC9E8A6}" srcId="{7B15FF82-A3A8-4012-8F95-F854092E3679}" destId="{B9D953B3-A015-4008-ABBD-C0BAF4888B5E}" srcOrd="1" destOrd="0" parTransId="{8E165483-1332-4878-AB47-90C1595F9A1A}" sibTransId="{6A559CFB-4A07-41DE-92CD-052B3D686046}"/>
    <dgm:cxn modelId="{90E9E0A3-0C80-4841-ADBA-6DF6121D0379}" srcId="{842B14F4-ECA5-4619-B375-2042592D24F0}" destId="{B9DCA219-B8AE-4322-93DE-B2FE4DBC6819}" srcOrd="0" destOrd="0" parTransId="{E6347A90-72ED-4187-8E0E-4114FC61F4F1}" sibTransId="{3486EB32-6864-4729-9127-0E60F1E96CC0}"/>
    <dgm:cxn modelId="{942F4DA4-D72B-4BC9-8733-7E68D18CC930}" type="presOf" srcId="{4E8527A0-1A81-4BA5-AE2D-D3FF6E74A7C5}" destId="{A14B59D6-92FA-4554-B21C-560A8C396CF8}" srcOrd="0" destOrd="0" presId="urn:microsoft.com/office/officeart/2005/8/layout/hierarchy2"/>
    <dgm:cxn modelId="{098C4BA8-CC09-485E-B9DE-6BFA0F0C3931}" type="presOf" srcId="{FDF79876-5C26-4D11-9A76-C6B2BAC1A953}" destId="{C8C3A6B4-1465-417C-B8CD-A4F08EAB5564}" srcOrd="0" destOrd="0" presId="urn:microsoft.com/office/officeart/2005/8/layout/hierarchy2"/>
    <dgm:cxn modelId="{5A16FAAA-CEE7-44D0-9BF9-0DB78D88D332}" type="presOf" srcId="{B9DCA219-B8AE-4322-93DE-B2FE4DBC6819}" destId="{D463FBB1-674D-4724-B5BE-844D19A5EA3A}" srcOrd="0" destOrd="0" presId="urn:microsoft.com/office/officeart/2005/8/layout/hierarchy2"/>
    <dgm:cxn modelId="{466598B5-EF01-40E0-8478-3A95D357235F}" srcId="{7B15FF82-A3A8-4012-8F95-F854092E3679}" destId="{18934264-92F0-43F5-80FE-FB521ED8CFD5}" srcOrd="0" destOrd="0" parTransId="{4E8527A0-1A81-4BA5-AE2D-D3FF6E74A7C5}" sibTransId="{71E12366-0951-404A-8F85-F4EA4B68BC99}"/>
    <dgm:cxn modelId="{87FDA6E1-0A05-4F6C-82F2-995E590CC29B}" type="presOf" srcId="{7B15FF82-A3A8-4012-8F95-F854092E3679}" destId="{34CF3D20-8E80-4D33-B83B-2F3DFD0CAF6D}" srcOrd="0" destOrd="0" presId="urn:microsoft.com/office/officeart/2005/8/layout/hierarchy2"/>
    <dgm:cxn modelId="{AB36E9F6-0543-4024-9995-F103B954D43C}" type="presOf" srcId="{B9D953B3-A015-4008-ABBD-C0BAF4888B5E}" destId="{7431DDAB-5674-443E-B866-0469893C3DA7}" srcOrd="0" destOrd="0" presId="urn:microsoft.com/office/officeart/2005/8/layout/hierarchy2"/>
    <dgm:cxn modelId="{ABA705FB-BE3A-42B3-9FBD-1B65537536CD}" type="presOf" srcId="{842B14F4-ECA5-4619-B375-2042592D24F0}" destId="{CCDCCFC0-AACF-435E-A5D0-668BEF1EC8CD}" srcOrd="0" destOrd="0" presId="urn:microsoft.com/office/officeart/2005/8/layout/hierarchy2"/>
    <dgm:cxn modelId="{69177708-2BC8-49F3-88F5-658A7DCAB3CB}" type="presParOf" srcId="{CCDCCFC0-AACF-435E-A5D0-668BEF1EC8CD}" destId="{FF884257-64F1-4AF0-9D60-FBF19814A1B0}" srcOrd="0" destOrd="0" presId="urn:microsoft.com/office/officeart/2005/8/layout/hierarchy2"/>
    <dgm:cxn modelId="{4E05906E-C929-4EDC-964E-8E6E91D6DF12}" type="presParOf" srcId="{FF884257-64F1-4AF0-9D60-FBF19814A1B0}" destId="{D463FBB1-674D-4724-B5BE-844D19A5EA3A}" srcOrd="0" destOrd="0" presId="urn:microsoft.com/office/officeart/2005/8/layout/hierarchy2"/>
    <dgm:cxn modelId="{49173806-3F29-413C-AB1B-DC384E0AC155}" type="presParOf" srcId="{FF884257-64F1-4AF0-9D60-FBF19814A1B0}" destId="{52E79CD9-D762-49E0-BC1B-D51D8F653E6C}" srcOrd="1" destOrd="0" presId="urn:microsoft.com/office/officeart/2005/8/layout/hierarchy2"/>
    <dgm:cxn modelId="{E4AE46CF-1CD8-44DB-892E-5FA546A5694A}" type="presParOf" srcId="{CCDCCFC0-AACF-435E-A5D0-668BEF1EC8CD}" destId="{F9B88663-7A62-428E-A375-FF93A1696960}" srcOrd="1" destOrd="0" presId="urn:microsoft.com/office/officeart/2005/8/layout/hierarchy2"/>
    <dgm:cxn modelId="{F9ADC285-2E53-49A3-9827-2A93A10AE7E1}" type="presParOf" srcId="{F9B88663-7A62-428E-A375-FF93A1696960}" destId="{34CF3D20-8E80-4D33-B83B-2F3DFD0CAF6D}" srcOrd="0" destOrd="0" presId="urn:microsoft.com/office/officeart/2005/8/layout/hierarchy2"/>
    <dgm:cxn modelId="{EBAFC775-D763-4407-B41A-A47C358CEEFE}" type="presParOf" srcId="{F9B88663-7A62-428E-A375-FF93A1696960}" destId="{FA6370FA-93BE-476C-81E0-3B6E06448653}" srcOrd="1" destOrd="0" presId="urn:microsoft.com/office/officeart/2005/8/layout/hierarchy2"/>
    <dgm:cxn modelId="{282C90CB-737E-40A8-BBE4-277B2F2C6B64}" type="presParOf" srcId="{FA6370FA-93BE-476C-81E0-3B6E06448653}" destId="{A14B59D6-92FA-4554-B21C-560A8C396CF8}" srcOrd="0" destOrd="0" presId="urn:microsoft.com/office/officeart/2005/8/layout/hierarchy2"/>
    <dgm:cxn modelId="{2BF71A0C-3FE7-4227-95F3-3C6924632D8F}" type="presParOf" srcId="{A14B59D6-92FA-4554-B21C-560A8C396CF8}" destId="{7BA1C0E1-DD8D-409E-8133-F2B9BEDA6A26}" srcOrd="0" destOrd="0" presId="urn:microsoft.com/office/officeart/2005/8/layout/hierarchy2"/>
    <dgm:cxn modelId="{3012CBB8-4DEF-424F-A82F-C8BE53947EE1}" type="presParOf" srcId="{FA6370FA-93BE-476C-81E0-3B6E06448653}" destId="{D197CC0D-826C-481D-BD46-53DC416CF22A}" srcOrd="1" destOrd="0" presId="urn:microsoft.com/office/officeart/2005/8/layout/hierarchy2"/>
    <dgm:cxn modelId="{0D67CE0B-8333-41A0-87D5-2C27EA2E63B5}" type="presParOf" srcId="{D197CC0D-826C-481D-BD46-53DC416CF22A}" destId="{8C81ECFF-3B30-420F-B2C0-436D9E090276}" srcOrd="0" destOrd="0" presId="urn:microsoft.com/office/officeart/2005/8/layout/hierarchy2"/>
    <dgm:cxn modelId="{54762791-5B09-4187-BCB0-ABCDC9752A50}" type="presParOf" srcId="{D197CC0D-826C-481D-BD46-53DC416CF22A}" destId="{F80A4F77-D733-484B-8C43-3B666D280704}" srcOrd="1" destOrd="0" presId="urn:microsoft.com/office/officeart/2005/8/layout/hierarchy2"/>
    <dgm:cxn modelId="{6EA77A46-2E9F-459C-932A-F97A4C62BCBB}" type="presParOf" srcId="{FA6370FA-93BE-476C-81E0-3B6E06448653}" destId="{FF2B75E7-BAC5-4144-B768-DE47E1ADB787}" srcOrd="2" destOrd="0" presId="urn:microsoft.com/office/officeart/2005/8/layout/hierarchy2"/>
    <dgm:cxn modelId="{3403A36C-E4CC-41E1-826D-380051C4F70A}" type="presParOf" srcId="{FF2B75E7-BAC5-4144-B768-DE47E1ADB787}" destId="{0C16468D-83AA-4B8D-A61A-18A257B13ABA}" srcOrd="0" destOrd="0" presId="urn:microsoft.com/office/officeart/2005/8/layout/hierarchy2"/>
    <dgm:cxn modelId="{5DDDCBAD-8EB6-4A06-A765-000CF3BE4F25}" type="presParOf" srcId="{FA6370FA-93BE-476C-81E0-3B6E06448653}" destId="{9D40A7E9-E0F8-43E6-B3C0-67191752F48F}" srcOrd="3" destOrd="0" presId="urn:microsoft.com/office/officeart/2005/8/layout/hierarchy2"/>
    <dgm:cxn modelId="{52BF7A2F-281E-45D1-89FF-398FB62F1FDD}" type="presParOf" srcId="{9D40A7E9-E0F8-43E6-B3C0-67191752F48F}" destId="{7431DDAB-5674-443E-B866-0469893C3DA7}" srcOrd="0" destOrd="0" presId="urn:microsoft.com/office/officeart/2005/8/layout/hierarchy2"/>
    <dgm:cxn modelId="{6DFE56E6-F3A3-4988-8D00-7ACBE4463720}" type="presParOf" srcId="{9D40A7E9-E0F8-43E6-B3C0-67191752F48F}" destId="{F787689E-ED93-4B59-91E5-EB7E00DCB4BA}" srcOrd="1" destOrd="0" presId="urn:microsoft.com/office/officeart/2005/8/layout/hierarchy2"/>
    <dgm:cxn modelId="{17C3629A-AC26-475C-90E8-870FB3E7A5E7}" type="presParOf" srcId="{CCDCCFC0-AACF-435E-A5D0-668BEF1EC8CD}" destId="{53A2EB5F-24B3-4913-AD46-084612E3470A}" srcOrd="2" destOrd="0" presId="urn:microsoft.com/office/officeart/2005/8/layout/hierarchy2"/>
    <dgm:cxn modelId="{34DBF650-C7F3-4B4E-9E13-AC56B33F6B5A}" type="presParOf" srcId="{53A2EB5F-24B3-4913-AD46-084612E3470A}" destId="{C8C3A6B4-1465-417C-B8CD-A4F08EAB5564}" srcOrd="0" destOrd="0" presId="urn:microsoft.com/office/officeart/2005/8/layout/hierarchy2"/>
    <dgm:cxn modelId="{B2B83BE9-0FBF-4F36-B2E7-4F2BC05C403F}" type="presParOf" srcId="{53A2EB5F-24B3-4913-AD46-084612E3470A}" destId="{08AC21C3-BCF0-4FDA-B5CD-5AC605CE09D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CCABBE-53ED-427B-B087-A80608B1F021}"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5723AC48-6ED6-408F-B19D-9C9B1C22B9DB}">
      <dgm:prSet custT="1"/>
      <dgm:spPr/>
      <dgm:t>
        <a:bodyPr/>
        <a:lstStyle/>
        <a:p>
          <a:r>
            <a:rPr lang="en-US" sz="2000" dirty="0"/>
            <a:t>This requirement is meant to help, not hinder municipal planners</a:t>
          </a:r>
        </a:p>
      </dgm:t>
    </dgm:pt>
    <dgm:pt modelId="{C91C7F47-9F13-47A2-B83D-41D85D21FA0E}" type="parTrans" cxnId="{036DB5CF-183A-4B1B-9397-192CF51034A2}">
      <dgm:prSet/>
      <dgm:spPr/>
      <dgm:t>
        <a:bodyPr/>
        <a:lstStyle/>
        <a:p>
          <a:endParaRPr lang="en-US"/>
        </a:p>
      </dgm:t>
    </dgm:pt>
    <dgm:pt modelId="{61A2DF78-7C96-486A-AD55-13C38802E388}" type="sibTrans" cxnId="{036DB5CF-183A-4B1B-9397-192CF51034A2}">
      <dgm:prSet/>
      <dgm:spPr/>
      <dgm:t>
        <a:bodyPr/>
        <a:lstStyle/>
        <a:p>
          <a:endParaRPr lang="en-US"/>
        </a:p>
      </dgm:t>
    </dgm:pt>
    <dgm:pt modelId="{9CE03EF6-92E8-4ED3-A830-25687E6B511F}">
      <dgm:prSet custT="1"/>
      <dgm:spPr/>
      <dgm:t>
        <a:bodyPr/>
        <a:lstStyle/>
        <a:p>
          <a:r>
            <a:rPr lang="en-US" sz="2400" dirty="0"/>
            <a:t>Keep Comprehensive Plans “Alive”</a:t>
          </a:r>
        </a:p>
      </dgm:t>
    </dgm:pt>
    <dgm:pt modelId="{FC518650-3E05-4208-A8DD-4ED34A208C4A}" type="parTrans" cxnId="{FF581507-9A41-421A-A793-B8402AAD944C}">
      <dgm:prSet/>
      <dgm:spPr/>
      <dgm:t>
        <a:bodyPr/>
        <a:lstStyle/>
        <a:p>
          <a:endParaRPr lang="en-US"/>
        </a:p>
      </dgm:t>
    </dgm:pt>
    <dgm:pt modelId="{4D2DF840-75FC-4983-A3DF-40AD16058A0A}" type="sibTrans" cxnId="{FF581507-9A41-421A-A793-B8402AAD944C}">
      <dgm:prSet/>
      <dgm:spPr/>
      <dgm:t>
        <a:bodyPr/>
        <a:lstStyle/>
        <a:p>
          <a:endParaRPr lang="en-US"/>
        </a:p>
      </dgm:t>
    </dgm:pt>
    <dgm:pt modelId="{32958BFE-C7E4-4961-A5A9-9E837C8ADAB3}">
      <dgm:prSet custT="1"/>
      <dgm:spPr/>
      <dgm:t>
        <a:bodyPr/>
        <a:lstStyle/>
        <a:p>
          <a:r>
            <a:rPr lang="en-US" sz="2000" dirty="0"/>
            <a:t>Track Implementation to see where communities have successes and where they struggle</a:t>
          </a:r>
        </a:p>
      </dgm:t>
    </dgm:pt>
    <dgm:pt modelId="{039E5FA2-ED39-47B4-9029-BA0A391B4A6C}" type="parTrans" cxnId="{EE4DDD60-3171-4F9C-AE3F-03C3CA0890EC}">
      <dgm:prSet/>
      <dgm:spPr/>
      <dgm:t>
        <a:bodyPr/>
        <a:lstStyle/>
        <a:p>
          <a:endParaRPr lang="en-US"/>
        </a:p>
      </dgm:t>
    </dgm:pt>
    <dgm:pt modelId="{910092BA-D2A8-4041-B2D6-898931462188}" type="sibTrans" cxnId="{EE4DDD60-3171-4F9C-AE3F-03C3CA0890EC}">
      <dgm:prSet/>
      <dgm:spPr/>
      <dgm:t>
        <a:bodyPr/>
        <a:lstStyle/>
        <a:p>
          <a:endParaRPr lang="en-US"/>
        </a:p>
      </dgm:t>
    </dgm:pt>
    <dgm:pt modelId="{FF62212B-3FFB-4DDC-AADA-E81440EACEAA}">
      <dgm:prSet custT="1"/>
      <dgm:spPr/>
      <dgm:t>
        <a:bodyPr/>
        <a:lstStyle/>
        <a:p>
          <a:r>
            <a:rPr lang="en-US" sz="2000" dirty="0"/>
            <a:t>Feedback will shape the types of technical assistance provided by Statewide Planning</a:t>
          </a:r>
        </a:p>
      </dgm:t>
    </dgm:pt>
    <dgm:pt modelId="{D5182482-52D1-45D6-8665-CEFD6EC9243C}" type="parTrans" cxnId="{13D8D552-D9AD-4944-B806-FD8FB4E890F5}">
      <dgm:prSet/>
      <dgm:spPr/>
      <dgm:t>
        <a:bodyPr/>
        <a:lstStyle/>
        <a:p>
          <a:endParaRPr lang="en-US"/>
        </a:p>
      </dgm:t>
    </dgm:pt>
    <dgm:pt modelId="{D8FE8865-C658-40CA-B180-EDF73581C67B}" type="sibTrans" cxnId="{13D8D552-D9AD-4944-B806-FD8FB4E890F5}">
      <dgm:prSet/>
      <dgm:spPr/>
      <dgm:t>
        <a:bodyPr/>
        <a:lstStyle/>
        <a:p>
          <a:endParaRPr lang="en-US"/>
        </a:p>
      </dgm:t>
    </dgm:pt>
    <dgm:pt modelId="{D609302A-FFAA-44CE-9A6F-112B60AA3643}">
      <dgm:prSet custT="1"/>
      <dgm:spPr/>
      <dgm:t>
        <a:bodyPr/>
        <a:lstStyle/>
        <a:p>
          <a:r>
            <a:rPr lang="en-US" sz="2000" dirty="0"/>
            <a:t>Help focus local planning efforts and continue to maintain the importance of Comprehensive Plan consistency in all development reviews</a:t>
          </a:r>
        </a:p>
      </dgm:t>
    </dgm:pt>
    <dgm:pt modelId="{1B437E13-041A-4264-9521-E6995683A3B1}" type="parTrans" cxnId="{C26E01C1-79EB-499A-A57A-84B80DDF651F}">
      <dgm:prSet/>
      <dgm:spPr/>
      <dgm:t>
        <a:bodyPr/>
        <a:lstStyle/>
        <a:p>
          <a:endParaRPr lang="en-US"/>
        </a:p>
      </dgm:t>
    </dgm:pt>
    <dgm:pt modelId="{0C967676-DB07-4E72-9B42-4BF07CF903A2}" type="sibTrans" cxnId="{C26E01C1-79EB-499A-A57A-84B80DDF651F}">
      <dgm:prSet/>
      <dgm:spPr/>
      <dgm:t>
        <a:bodyPr/>
        <a:lstStyle/>
        <a:p>
          <a:endParaRPr lang="en-US"/>
        </a:p>
      </dgm:t>
    </dgm:pt>
    <dgm:pt modelId="{553925F7-725C-4EF5-B6DF-C1EF33548A75}" type="pres">
      <dgm:prSet presAssocID="{C7CCABBE-53ED-427B-B087-A80608B1F021}" presName="Name0" presStyleCnt="0">
        <dgm:presLayoutVars>
          <dgm:dir/>
          <dgm:resizeHandles val="exact"/>
        </dgm:presLayoutVars>
      </dgm:prSet>
      <dgm:spPr/>
    </dgm:pt>
    <dgm:pt modelId="{FE7BB618-D38F-4FA3-9B61-442266AF8EF6}" type="pres">
      <dgm:prSet presAssocID="{5723AC48-6ED6-408F-B19D-9C9B1C22B9DB}" presName="node" presStyleLbl="node1" presStyleIdx="0" presStyleCnt="5">
        <dgm:presLayoutVars>
          <dgm:bulletEnabled val="1"/>
        </dgm:presLayoutVars>
      </dgm:prSet>
      <dgm:spPr/>
    </dgm:pt>
    <dgm:pt modelId="{68D12198-4CA5-4517-9A7C-A38703CC9A00}" type="pres">
      <dgm:prSet presAssocID="{61A2DF78-7C96-486A-AD55-13C38802E388}" presName="sibTrans" presStyleLbl="sibTrans1D1" presStyleIdx="0" presStyleCnt="4"/>
      <dgm:spPr/>
    </dgm:pt>
    <dgm:pt modelId="{0941CD9B-0C84-4853-9CDB-E4E6680095FA}" type="pres">
      <dgm:prSet presAssocID="{61A2DF78-7C96-486A-AD55-13C38802E388}" presName="connectorText" presStyleLbl="sibTrans1D1" presStyleIdx="0" presStyleCnt="4"/>
      <dgm:spPr/>
    </dgm:pt>
    <dgm:pt modelId="{DAAC40D9-FDF4-452F-B70D-FFBBB0C88272}" type="pres">
      <dgm:prSet presAssocID="{9CE03EF6-92E8-4ED3-A830-25687E6B511F}" presName="node" presStyleLbl="node1" presStyleIdx="1" presStyleCnt="5">
        <dgm:presLayoutVars>
          <dgm:bulletEnabled val="1"/>
        </dgm:presLayoutVars>
      </dgm:prSet>
      <dgm:spPr/>
    </dgm:pt>
    <dgm:pt modelId="{178AF216-A7FB-4F9A-80F0-CB5297BEBCF0}" type="pres">
      <dgm:prSet presAssocID="{4D2DF840-75FC-4983-A3DF-40AD16058A0A}" presName="sibTrans" presStyleLbl="sibTrans1D1" presStyleIdx="1" presStyleCnt="4"/>
      <dgm:spPr/>
    </dgm:pt>
    <dgm:pt modelId="{993A5D07-33A0-413A-BEBD-2B6A8C21BCB1}" type="pres">
      <dgm:prSet presAssocID="{4D2DF840-75FC-4983-A3DF-40AD16058A0A}" presName="connectorText" presStyleLbl="sibTrans1D1" presStyleIdx="1" presStyleCnt="4"/>
      <dgm:spPr/>
    </dgm:pt>
    <dgm:pt modelId="{16B30C3A-1DBF-4388-AFE7-1140C1CAED9D}" type="pres">
      <dgm:prSet presAssocID="{32958BFE-C7E4-4961-A5A9-9E837C8ADAB3}" presName="node" presStyleLbl="node1" presStyleIdx="2" presStyleCnt="5">
        <dgm:presLayoutVars>
          <dgm:bulletEnabled val="1"/>
        </dgm:presLayoutVars>
      </dgm:prSet>
      <dgm:spPr/>
    </dgm:pt>
    <dgm:pt modelId="{CF2C0524-671F-4972-AE7E-6C6FCDA4B4F3}" type="pres">
      <dgm:prSet presAssocID="{910092BA-D2A8-4041-B2D6-898931462188}" presName="sibTrans" presStyleLbl="sibTrans1D1" presStyleIdx="2" presStyleCnt="4"/>
      <dgm:spPr/>
    </dgm:pt>
    <dgm:pt modelId="{99C7DE9D-8282-469E-A9C8-E5DB17E1ABBC}" type="pres">
      <dgm:prSet presAssocID="{910092BA-D2A8-4041-B2D6-898931462188}" presName="connectorText" presStyleLbl="sibTrans1D1" presStyleIdx="2" presStyleCnt="4"/>
      <dgm:spPr/>
    </dgm:pt>
    <dgm:pt modelId="{5245A28E-791C-40EB-949E-C34B53A22488}" type="pres">
      <dgm:prSet presAssocID="{FF62212B-3FFB-4DDC-AADA-E81440EACEAA}" presName="node" presStyleLbl="node1" presStyleIdx="3" presStyleCnt="5">
        <dgm:presLayoutVars>
          <dgm:bulletEnabled val="1"/>
        </dgm:presLayoutVars>
      </dgm:prSet>
      <dgm:spPr/>
    </dgm:pt>
    <dgm:pt modelId="{395FED1A-F160-4936-8A22-73339D1F38F2}" type="pres">
      <dgm:prSet presAssocID="{D8FE8865-C658-40CA-B180-EDF73581C67B}" presName="sibTrans" presStyleLbl="sibTrans1D1" presStyleIdx="3" presStyleCnt="4"/>
      <dgm:spPr/>
    </dgm:pt>
    <dgm:pt modelId="{BD30CF6E-16D5-4603-BD1F-ACD3FEAB8D1E}" type="pres">
      <dgm:prSet presAssocID="{D8FE8865-C658-40CA-B180-EDF73581C67B}" presName="connectorText" presStyleLbl="sibTrans1D1" presStyleIdx="3" presStyleCnt="4"/>
      <dgm:spPr/>
    </dgm:pt>
    <dgm:pt modelId="{AB037CC3-BD50-4600-AF71-59DA9CCC19C6}" type="pres">
      <dgm:prSet presAssocID="{D609302A-FFAA-44CE-9A6F-112B60AA3643}" presName="node" presStyleLbl="node1" presStyleIdx="4" presStyleCnt="5" custScaleX="131972">
        <dgm:presLayoutVars>
          <dgm:bulletEnabled val="1"/>
        </dgm:presLayoutVars>
      </dgm:prSet>
      <dgm:spPr/>
    </dgm:pt>
  </dgm:ptLst>
  <dgm:cxnLst>
    <dgm:cxn modelId="{FF581507-9A41-421A-A793-B8402AAD944C}" srcId="{C7CCABBE-53ED-427B-B087-A80608B1F021}" destId="{9CE03EF6-92E8-4ED3-A830-25687E6B511F}" srcOrd="1" destOrd="0" parTransId="{FC518650-3E05-4208-A8DD-4ED34A208C4A}" sibTransId="{4D2DF840-75FC-4983-A3DF-40AD16058A0A}"/>
    <dgm:cxn modelId="{6781BB1C-9CD7-4649-90D4-0CB371A28F4A}" type="presOf" srcId="{4D2DF840-75FC-4983-A3DF-40AD16058A0A}" destId="{178AF216-A7FB-4F9A-80F0-CB5297BEBCF0}" srcOrd="0" destOrd="0" presId="urn:microsoft.com/office/officeart/2016/7/layout/RepeatingBendingProcessNew"/>
    <dgm:cxn modelId="{B3843624-AFD2-4BC6-B47B-A3B9660197BE}" type="presOf" srcId="{C7CCABBE-53ED-427B-B087-A80608B1F021}" destId="{553925F7-725C-4EF5-B6DF-C1EF33548A75}" srcOrd="0" destOrd="0" presId="urn:microsoft.com/office/officeart/2016/7/layout/RepeatingBendingProcessNew"/>
    <dgm:cxn modelId="{EE4DDD60-3171-4F9C-AE3F-03C3CA0890EC}" srcId="{C7CCABBE-53ED-427B-B087-A80608B1F021}" destId="{32958BFE-C7E4-4961-A5A9-9E837C8ADAB3}" srcOrd="2" destOrd="0" parTransId="{039E5FA2-ED39-47B4-9029-BA0A391B4A6C}" sibTransId="{910092BA-D2A8-4041-B2D6-898931462188}"/>
    <dgm:cxn modelId="{6078EA64-28E7-4B86-9F77-F3CFAB8F9C25}" type="presOf" srcId="{61A2DF78-7C96-486A-AD55-13C38802E388}" destId="{68D12198-4CA5-4517-9A7C-A38703CC9A00}" srcOrd="0" destOrd="0" presId="urn:microsoft.com/office/officeart/2016/7/layout/RepeatingBendingProcessNew"/>
    <dgm:cxn modelId="{915D9F4D-E0CB-40D0-8B64-1D4C3F96DDD7}" type="presOf" srcId="{32958BFE-C7E4-4961-A5A9-9E837C8ADAB3}" destId="{16B30C3A-1DBF-4388-AFE7-1140C1CAED9D}" srcOrd="0" destOrd="0" presId="urn:microsoft.com/office/officeart/2016/7/layout/RepeatingBendingProcessNew"/>
    <dgm:cxn modelId="{011E0772-F428-4DA3-AD0F-C74B1817AD2A}" type="presOf" srcId="{FF62212B-3FFB-4DDC-AADA-E81440EACEAA}" destId="{5245A28E-791C-40EB-949E-C34B53A22488}" srcOrd="0" destOrd="0" presId="urn:microsoft.com/office/officeart/2016/7/layout/RepeatingBendingProcessNew"/>
    <dgm:cxn modelId="{13D8D552-D9AD-4944-B806-FD8FB4E890F5}" srcId="{C7CCABBE-53ED-427B-B087-A80608B1F021}" destId="{FF62212B-3FFB-4DDC-AADA-E81440EACEAA}" srcOrd="3" destOrd="0" parTransId="{D5182482-52D1-45D6-8665-CEFD6EC9243C}" sibTransId="{D8FE8865-C658-40CA-B180-EDF73581C67B}"/>
    <dgm:cxn modelId="{B508A08C-F751-4C00-9A9B-E09F90C5D9E9}" type="presOf" srcId="{910092BA-D2A8-4041-B2D6-898931462188}" destId="{99C7DE9D-8282-469E-A9C8-E5DB17E1ABBC}" srcOrd="1" destOrd="0" presId="urn:microsoft.com/office/officeart/2016/7/layout/RepeatingBendingProcessNew"/>
    <dgm:cxn modelId="{2D9D3D8E-7DF3-43FE-BEB6-386546ED49FB}" type="presOf" srcId="{5723AC48-6ED6-408F-B19D-9C9B1C22B9DB}" destId="{FE7BB618-D38F-4FA3-9B61-442266AF8EF6}" srcOrd="0" destOrd="0" presId="urn:microsoft.com/office/officeart/2016/7/layout/RepeatingBendingProcessNew"/>
    <dgm:cxn modelId="{C05A5FA3-C2D7-44AA-8F1E-9BA8B3FF510D}" type="presOf" srcId="{61A2DF78-7C96-486A-AD55-13C38802E388}" destId="{0941CD9B-0C84-4853-9CDB-E4E6680095FA}" srcOrd="1" destOrd="0" presId="urn:microsoft.com/office/officeart/2016/7/layout/RepeatingBendingProcessNew"/>
    <dgm:cxn modelId="{1276E3A8-AE2C-49DB-8CF7-5AF041BFCDEC}" type="presOf" srcId="{910092BA-D2A8-4041-B2D6-898931462188}" destId="{CF2C0524-671F-4972-AE7E-6C6FCDA4B4F3}" srcOrd="0" destOrd="0" presId="urn:microsoft.com/office/officeart/2016/7/layout/RepeatingBendingProcessNew"/>
    <dgm:cxn modelId="{C26E01C1-79EB-499A-A57A-84B80DDF651F}" srcId="{C7CCABBE-53ED-427B-B087-A80608B1F021}" destId="{D609302A-FFAA-44CE-9A6F-112B60AA3643}" srcOrd="4" destOrd="0" parTransId="{1B437E13-041A-4264-9521-E6995683A3B1}" sibTransId="{0C967676-DB07-4E72-9B42-4BF07CF903A2}"/>
    <dgm:cxn modelId="{558A3DC6-100D-42D7-803F-5C88A135676F}" type="presOf" srcId="{D8FE8865-C658-40CA-B180-EDF73581C67B}" destId="{BD30CF6E-16D5-4603-BD1F-ACD3FEAB8D1E}" srcOrd="1" destOrd="0" presId="urn:microsoft.com/office/officeart/2016/7/layout/RepeatingBendingProcessNew"/>
    <dgm:cxn modelId="{036DB5CF-183A-4B1B-9397-192CF51034A2}" srcId="{C7CCABBE-53ED-427B-B087-A80608B1F021}" destId="{5723AC48-6ED6-408F-B19D-9C9B1C22B9DB}" srcOrd="0" destOrd="0" parTransId="{C91C7F47-9F13-47A2-B83D-41D85D21FA0E}" sibTransId="{61A2DF78-7C96-486A-AD55-13C38802E388}"/>
    <dgm:cxn modelId="{398471D2-0EB2-4224-96BE-4A23E161E671}" type="presOf" srcId="{4D2DF840-75FC-4983-A3DF-40AD16058A0A}" destId="{993A5D07-33A0-413A-BEBD-2B6A8C21BCB1}" srcOrd="1" destOrd="0" presId="urn:microsoft.com/office/officeart/2016/7/layout/RepeatingBendingProcessNew"/>
    <dgm:cxn modelId="{633340DB-BDFF-4A6E-B08C-01F4CB895E35}" type="presOf" srcId="{D8FE8865-C658-40CA-B180-EDF73581C67B}" destId="{395FED1A-F160-4936-8A22-73339D1F38F2}" srcOrd="0" destOrd="0" presId="urn:microsoft.com/office/officeart/2016/7/layout/RepeatingBendingProcessNew"/>
    <dgm:cxn modelId="{F4C40AE2-B1BE-4180-8E95-FFACFFD79FA8}" type="presOf" srcId="{9CE03EF6-92E8-4ED3-A830-25687E6B511F}" destId="{DAAC40D9-FDF4-452F-B70D-FFBBB0C88272}" srcOrd="0" destOrd="0" presId="urn:microsoft.com/office/officeart/2016/7/layout/RepeatingBendingProcessNew"/>
    <dgm:cxn modelId="{622740E3-15B7-4DA8-BB26-2570E6D73803}" type="presOf" srcId="{D609302A-FFAA-44CE-9A6F-112B60AA3643}" destId="{AB037CC3-BD50-4600-AF71-59DA9CCC19C6}" srcOrd="0" destOrd="0" presId="urn:microsoft.com/office/officeart/2016/7/layout/RepeatingBendingProcessNew"/>
    <dgm:cxn modelId="{262A387F-36A9-46F0-9F59-4307CB9D34E1}" type="presParOf" srcId="{553925F7-725C-4EF5-B6DF-C1EF33548A75}" destId="{FE7BB618-D38F-4FA3-9B61-442266AF8EF6}" srcOrd="0" destOrd="0" presId="urn:microsoft.com/office/officeart/2016/7/layout/RepeatingBendingProcessNew"/>
    <dgm:cxn modelId="{05610638-1EFB-4E99-9199-6E54216BE423}" type="presParOf" srcId="{553925F7-725C-4EF5-B6DF-C1EF33548A75}" destId="{68D12198-4CA5-4517-9A7C-A38703CC9A00}" srcOrd="1" destOrd="0" presId="urn:microsoft.com/office/officeart/2016/7/layout/RepeatingBendingProcessNew"/>
    <dgm:cxn modelId="{0A2E007E-C6CE-4DD9-9BC3-BDB056FE64C4}" type="presParOf" srcId="{68D12198-4CA5-4517-9A7C-A38703CC9A00}" destId="{0941CD9B-0C84-4853-9CDB-E4E6680095FA}" srcOrd="0" destOrd="0" presId="urn:microsoft.com/office/officeart/2016/7/layout/RepeatingBendingProcessNew"/>
    <dgm:cxn modelId="{72DDD921-9891-4AB5-BB3E-7424C9CA315A}" type="presParOf" srcId="{553925F7-725C-4EF5-B6DF-C1EF33548A75}" destId="{DAAC40D9-FDF4-452F-B70D-FFBBB0C88272}" srcOrd="2" destOrd="0" presId="urn:microsoft.com/office/officeart/2016/7/layout/RepeatingBendingProcessNew"/>
    <dgm:cxn modelId="{B3E1AA87-7E3C-483A-9CDA-F28E80A8F7FC}" type="presParOf" srcId="{553925F7-725C-4EF5-B6DF-C1EF33548A75}" destId="{178AF216-A7FB-4F9A-80F0-CB5297BEBCF0}" srcOrd="3" destOrd="0" presId="urn:microsoft.com/office/officeart/2016/7/layout/RepeatingBendingProcessNew"/>
    <dgm:cxn modelId="{99074BAD-8C70-44C5-986F-F78D13D07192}" type="presParOf" srcId="{178AF216-A7FB-4F9A-80F0-CB5297BEBCF0}" destId="{993A5D07-33A0-413A-BEBD-2B6A8C21BCB1}" srcOrd="0" destOrd="0" presId="urn:microsoft.com/office/officeart/2016/7/layout/RepeatingBendingProcessNew"/>
    <dgm:cxn modelId="{31C9E0E5-5001-4A8D-BD83-B6B64252FAB2}" type="presParOf" srcId="{553925F7-725C-4EF5-B6DF-C1EF33548A75}" destId="{16B30C3A-1DBF-4388-AFE7-1140C1CAED9D}" srcOrd="4" destOrd="0" presId="urn:microsoft.com/office/officeart/2016/7/layout/RepeatingBendingProcessNew"/>
    <dgm:cxn modelId="{D9CF2FD6-47DF-421C-8983-F6CA06C6B91C}" type="presParOf" srcId="{553925F7-725C-4EF5-B6DF-C1EF33548A75}" destId="{CF2C0524-671F-4972-AE7E-6C6FCDA4B4F3}" srcOrd="5" destOrd="0" presId="urn:microsoft.com/office/officeart/2016/7/layout/RepeatingBendingProcessNew"/>
    <dgm:cxn modelId="{340932A2-71E7-485E-B6CC-913F22B17CC4}" type="presParOf" srcId="{CF2C0524-671F-4972-AE7E-6C6FCDA4B4F3}" destId="{99C7DE9D-8282-469E-A9C8-E5DB17E1ABBC}" srcOrd="0" destOrd="0" presId="urn:microsoft.com/office/officeart/2016/7/layout/RepeatingBendingProcessNew"/>
    <dgm:cxn modelId="{768975D6-9D79-421D-B910-E861D4FBB368}" type="presParOf" srcId="{553925F7-725C-4EF5-B6DF-C1EF33548A75}" destId="{5245A28E-791C-40EB-949E-C34B53A22488}" srcOrd="6" destOrd="0" presId="urn:microsoft.com/office/officeart/2016/7/layout/RepeatingBendingProcessNew"/>
    <dgm:cxn modelId="{B152C724-178F-4C22-884D-AA40455A8466}" type="presParOf" srcId="{553925F7-725C-4EF5-B6DF-C1EF33548A75}" destId="{395FED1A-F160-4936-8A22-73339D1F38F2}" srcOrd="7" destOrd="0" presId="urn:microsoft.com/office/officeart/2016/7/layout/RepeatingBendingProcessNew"/>
    <dgm:cxn modelId="{11E3E9DD-79F6-48D4-89B9-EB05BA176CD8}" type="presParOf" srcId="{395FED1A-F160-4936-8A22-73339D1F38F2}" destId="{BD30CF6E-16D5-4603-BD1F-ACD3FEAB8D1E}" srcOrd="0" destOrd="0" presId="urn:microsoft.com/office/officeart/2016/7/layout/RepeatingBendingProcessNew"/>
    <dgm:cxn modelId="{7443BC38-7902-49ED-BBC2-1B25EBF20EB0}" type="presParOf" srcId="{553925F7-725C-4EF5-B6DF-C1EF33548A75}" destId="{AB037CC3-BD50-4600-AF71-59DA9CCC19C6}"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269C428-0D99-4AF7-BCA6-1E1DEB9462E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26B4E596-A149-492B-B6BC-6CF439B51F15}">
      <dgm:prSet phldrT="[Text]" custT="1"/>
      <dgm:spPr>
        <a:solidFill>
          <a:srgbClr val="37639D"/>
        </a:solidFill>
      </dgm:spPr>
      <dgm:t>
        <a:bodyPr/>
        <a:lstStyle/>
        <a:p>
          <a:r>
            <a:rPr lang="en-US" sz="4400" b="1" dirty="0"/>
            <a:t>Government</a:t>
          </a:r>
        </a:p>
      </dgm:t>
    </dgm:pt>
    <dgm:pt modelId="{ECC07C84-521D-4F36-83E0-117CE39886E7}" type="parTrans" cxnId="{AD90CA96-D5B9-41D8-AAB2-F467D14FD5A8}">
      <dgm:prSet/>
      <dgm:spPr/>
      <dgm:t>
        <a:bodyPr/>
        <a:lstStyle/>
        <a:p>
          <a:endParaRPr lang="en-US"/>
        </a:p>
      </dgm:t>
    </dgm:pt>
    <dgm:pt modelId="{E783ABA6-4560-4B26-BD51-75F1D8D8DBE1}" type="sibTrans" cxnId="{AD90CA96-D5B9-41D8-AAB2-F467D14FD5A8}">
      <dgm:prSet/>
      <dgm:spPr/>
      <dgm:t>
        <a:bodyPr/>
        <a:lstStyle/>
        <a:p>
          <a:endParaRPr lang="en-US"/>
        </a:p>
      </dgm:t>
    </dgm:pt>
    <dgm:pt modelId="{B92A22F0-9753-4919-BFDD-427D01B0E853}">
      <dgm:prSet phldrT="[Text]" custT="1"/>
      <dgm:spPr>
        <a:ln w="19050">
          <a:solidFill>
            <a:srgbClr val="C2E2F5"/>
          </a:solidFill>
        </a:ln>
      </dgm:spPr>
      <dgm:t>
        <a:bodyPr/>
        <a:lstStyle/>
        <a:p>
          <a:pPr>
            <a:buFont typeface="Arial" panose="020B0604020202020204" pitchFamily="34" charset="0"/>
            <a:buChar char="•"/>
          </a:pPr>
          <a:r>
            <a:rPr lang="en-US" sz="2800" dirty="0"/>
            <a:t>Initial exploration into incorporating equity into projects and plans</a:t>
          </a:r>
        </a:p>
      </dgm:t>
    </dgm:pt>
    <dgm:pt modelId="{FC3E2F8D-E54C-471D-923C-2776161AD3B5}" type="parTrans" cxnId="{A2E7721A-3BA3-4500-9DC4-FBF3185D5FE3}">
      <dgm:prSet/>
      <dgm:spPr/>
      <dgm:t>
        <a:bodyPr/>
        <a:lstStyle/>
        <a:p>
          <a:endParaRPr lang="en-US"/>
        </a:p>
      </dgm:t>
    </dgm:pt>
    <dgm:pt modelId="{C5EA7E4B-1E07-422D-BBDA-14F4B634A826}" type="sibTrans" cxnId="{A2E7721A-3BA3-4500-9DC4-FBF3185D5FE3}">
      <dgm:prSet/>
      <dgm:spPr/>
      <dgm:t>
        <a:bodyPr/>
        <a:lstStyle/>
        <a:p>
          <a:endParaRPr lang="en-US"/>
        </a:p>
      </dgm:t>
    </dgm:pt>
    <dgm:pt modelId="{E1F5DC28-C2A5-463F-BFE3-62D8A6743173}">
      <dgm:prSet phldrT="[Text]" custT="1"/>
      <dgm:spPr>
        <a:solidFill>
          <a:srgbClr val="37639D"/>
        </a:solidFill>
      </dgm:spPr>
      <dgm:t>
        <a:bodyPr/>
        <a:lstStyle/>
        <a:p>
          <a:r>
            <a:rPr lang="en-US" sz="4000" b="1" dirty="0"/>
            <a:t>Community Organizations</a:t>
          </a:r>
        </a:p>
      </dgm:t>
    </dgm:pt>
    <dgm:pt modelId="{00508C74-150F-4604-AE35-0EF137139687}" type="parTrans" cxnId="{17484A5D-C593-4BE7-92C9-BA286F5FB9A7}">
      <dgm:prSet/>
      <dgm:spPr/>
      <dgm:t>
        <a:bodyPr/>
        <a:lstStyle/>
        <a:p>
          <a:endParaRPr lang="en-US"/>
        </a:p>
      </dgm:t>
    </dgm:pt>
    <dgm:pt modelId="{1B330C83-2564-49B5-A9EB-96E9DC1E6F95}" type="sibTrans" cxnId="{17484A5D-C593-4BE7-92C9-BA286F5FB9A7}">
      <dgm:prSet/>
      <dgm:spPr/>
      <dgm:t>
        <a:bodyPr/>
        <a:lstStyle/>
        <a:p>
          <a:endParaRPr lang="en-US"/>
        </a:p>
      </dgm:t>
    </dgm:pt>
    <dgm:pt modelId="{155DBD44-CCCD-444D-8A67-F972D53C6347}">
      <dgm:prSet phldrT="[Text]" custT="1"/>
      <dgm:spPr>
        <a:ln w="19050">
          <a:solidFill>
            <a:srgbClr val="C2E2F5"/>
          </a:solidFill>
        </a:ln>
      </dgm:spPr>
      <dgm:t>
        <a:bodyPr/>
        <a:lstStyle/>
        <a:p>
          <a:pPr>
            <a:buFont typeface="Arial" panose="020B0604020202020204" pitchFamily="34" charset="0"/>
            <a:buChar char="•"/>
          </a:pPr>
          <a:r>
            <a:rPr lang="en-US" sz="2800"/>
            <a:t>Communication and grants</a:t>
          </a:r>
          <a:endParaRPr lang="en-US" sz="2800" dirty="0"/>
        </a:p>
      </dgm:t>
    </dgm:pt>
    <dgm:pt modelId="{FB974B25-CE53-44AB-AA0F-07311B43DBFD}" type="parTrans" cxnId="{614167F2-D16E-40FE-A500-ACEF18C5C3FA}">
      <dgm:prSet/>
      <dgm:spPr/>
      <dgm:t>
        <a:bodyPr/>
        <a:lstStyle/>
        <a:p>
          <a:endParaRPr lang="en-US"/>
        </a:p>
      </dgm:t>
    </dgm:pt>
    <dgm:pt modelId="{6B075AE1-E950-4609-A693-85BD0B2C5F96}" type="sibTrans" cxnId="{614167F2-D16E-40FE-A500-ACEF18C5C3FA}">
      <dgm:prSet/>
      <dgm:spPr/>
      <dgm:t>
        <a:bodyPr/>
        <a:lstStyle/>
        <a:p>
          <a:endParaRPr lang="en-US"/>
        </a:p>
      </dgm:t>
    </dgm:pt>
    <dgm:pt modelId="{C6E34A4D-BEE1-4784-AAD1-DC8CBFADC169}">
      <dgm:prSet custT="1"/>
      <dgm:spPr>
        <a:ln w="19050">
          <a:solidFill>
            <a:srgbClr val="C2E2F5"/>
          </a:solidFill>
        </a:ln>
      </dgm:spPr>
      <dgm:t>
        <a:bodyPr/>
        <a:lstStyle/>
        <a:p>
          <a:r>
            <a:rPr lang="en-US" sz="2800" dirty="0"/>
            <a:t>Community engagement research</a:t>
          </a:r>
        </a:p>
      </dgm:t>
    </dgm:pt>
    <dgm:pt modelId="{7534E84A-293B-4118-903C-B46B26628608}" type="parTrans" cxnId="{331FCBD7-42C7-4176-972C-DCA36B2BDF5E}">
      <dgm:prSet/>
      <dgm:spPr/>
      <dgm:t>
        <a:bodyPr/>
        <a:lstStyle/>
        <a:p>
          <a:endParaRPr lang="en-US"/>
        </a:p>
      </dgm:t>
    </dgm:pt>
    <dgm:pt modelId="{A5151331-643A-4BD4-AA62-F6B543C3BC89}" type="sibTrans" cxnId="{331FCBD7-42C7-4176-972C-DCA36B2BDF5E}">
      <dgm:prSet/>
      <dgm:spPr/>
      <dgm:t>
        <a:bodyPr/>
        <a:lstStyle/>
        <a:p>
          <a:endParaRPr lang="en-US"/>
        </a:p>
      </dgm:t>
    </dgm:pt>
    <dgm:pt modelId="{7940E0B8-26FA-4F57-80B0-AA55DB8F144B}">
      <dgm:prSet custT="1"/>
      <dgm:spPr>
        <a:ln w="19050">
          <a:solidFill>
            <a:srgbClr val="C2E2F5"/>
          </a:solidFill>
        </a:ln>
      </dgm:spPr>
      <dgm:t>
        <a:bodyPr/>
        <a:lstStyle/>
        <a:p>
          <a:r>
            <a:rPr lang="en-US" sz="2800"/>
            <a:t>Building the case for funding the work being done</a:t>
          </a:r>
          <a:endParaRPr lang="en-US" sz="2800" dirty="0"/>
        </a:p>
      </dgm:t>
    </dgm:pt>
    <dgm:pt modelId="{B7673A38-13FC-4937-B949-41DB84836AE4}" type="parTrans" cxnId="{A1A4CC50-3BAF-41A2-A97D-7BD852D70799}">
      <dgm:prSet/>
      <dgm:spPr/>
      <dgm:t>
        <a:bodyPr/>
        <a:lstStyle/>
        <a:p>
          <a:endParaRPr lang="en-US"/>
        </a:p>
      </dgm:t>
    </dgm:pt>
    <dgm:pt modelId="{A95B6696-8C17-4974-B772-82FC782C5498}" type="sibTrans" cxnId="{A1A4CC50-3BAF-41A2-A97D-7BD852D70799}">
      <dgm:prSet/>
      <dgm:spPr/>
      <dgm:t>
        <a:bodyPr/>
        <a:lstStyle/>
        <a:p>
          <a:endParaRPr lang="en-US"/>
        </a:p>
      </dgm:t>
    </dgm:pt>
    <dgm:pt modelId="{442BC25F-83B4-40A1-A51D-B4E365E660CF}" type="pres">
      <dgm:prSet presAssocID="{3269C428-0D99-4AF7-BCA6-1E1DEB9462E6}" presName="diagram" presStyleCnt="0">
        <dgm:presLayoutVars>
          <dgm:chPref val="1"/>
          <dgm:dir/>
          <dgm:animOne val="branch"/>
          <dgm:animLvl val="lvl"/>
          <dgm:resizeHandles/>
        </dgm:presLayoutVars>
      </dgm:prSet>
      <dgm:spPr/>
    </dgm:pt>
    <dgm:pt modelId="{518F30BE-5FCB-49CD-8B8D-B4B83F789A3E}" type="pres">
      <dgm:prSet presAssocID="{26B4E596-A149-492B-B6BC-6CF439B51F15}" presName="root" presStyleCnt="0"/>
      <dgm:spPr/>
    </dgm:pt>
    <dgm:pt modelId="{2957347A-3027-4202-83D3-CDA866EC5760}" type="pres">
      <dgm:prSet presAssocID="{26B4E596-A149-492B-B6BC-6CF439B51F15}" presName="rootComposite" presStyleCnt="0"/>
      <dgm:spPr/>
    </dgm:pt>
    <dgm:pt modelId="{4243972D-BF26-4176-A5DD-14AF3F6A039A}" type="pres">
      <dgm:prSet presAssocID="{26B4E596-A149-492B-B6BC-6CF439B51F15}" presName="rootText" presStyleLbl="node1" presStyleIdx="0" presStyleCnt="2" custScaleX="135518"/>
      <dgm:spPr/>
    </dgm:pt>
    <dgm:pt modelId="{35F87406-BB17-4E51-ACB5-58B580EDA7FC}" type="pres">
      <dgm:prSet presAssocID="{26B4E596-A149-492B-B6BC-6CF439B51F15}" presName="rootConnector" presStyleLbl="node1" presStyleIdx="0" presStyleCnt="2"/>
      <dgm:spPr/>
    </dgm:pt>
    <dgm:pt modelId="{0B0054CE-2A7E-449B-BECA-9A3BE8D6C49E}" type="pres">
      <dgm:prSet presAssocID="{26B4E596-A149-492B-B6BC-6CF439B51F15}" presName="childShape" presStyleCnt="0"/>
      <dgm:spPr/>
    </dgm:pt>
    <dgm:pt modelId="{5D48EF0F-0568-4668-B6BE-E300C7227D59}" type="pres">
      <dgm:prSet presAssocID="{FC3E2F8D-E54C-471D-923C-2776161AD3B5}" presName="Name13" presStyleLbl="parChTrans1D2" presStyleIdx="0" presStyleCnt="4"/>
      <dgm:spPr/>
    </dgm:pt>
    <dgm:pt modelId="{FDB7872C-37EE-4508-996C-5440F588289E}" type="pres">
      <dgm:prSet presAssocID="{B92A22F0-9753-4919-BFDD-427D01B0E853}" presName="childText" presStyleLbl="bgAcc1" presStyleIdx="0" presStyleCnt="4" custScaleX="180422">
        <dgm:presLayoutVars>
          <dgm:bulletEnabled val="1"/>
        </dgm:presLayoutVars>
      </dgm:prSet>
      <dgm:spPr/>
    </dgm:pt>
    <dgm:pt modelId="{F3587250-5F85-46F4-85C3-3B0329AC1424}" type="pres">
      <dgm:prSet presAssocID="{7534E84A-293B-4118-903C-B46B26628608}" presName="Name13" presStyleLbl="parChTrans1D2" presStyleIdx="1" presStyleCnt="4"/>
      <dgm:spPr/>
    </dgm:pt>
    <dgm:pt modelId="{738BF729-604F-43A4-88DD-B98487D1E9E1}" type="pres">
      <dgm:prSet presAssocID="{C6E34A4D-BEE1-4784-AAD1-DC8CBFADC169}" presName="childText" presStyleLbl="bgAcc1" presStyleIdx="1" presStyleCnt="4" custScaleX="180422">
        <dgm:presLayoutVars>
          <dgm:bulletEnabled val="1"/>
        </dgm:presLayoutVars>
      </dgm:prSet>
      <dgm:spPr/>
    </dgm:pt>
    <dgm:pt modelId="{7E47F021-DB63-4FD8-B29E-B8ADF14690EC}" type="pres">
      <dgm:prSet presAssocID="{E1F5DC28-C2A5-463F-BFE3-62D8A6743173}" presName="root" presStyleCnt="0"/>
      <dgm:spPr/>
    </dgm:pt>
    <dgm:pt modelId="{FF3945B1-C934-4507-B008-BE09315755BA}" type="pres">
      <dgm:prSet presAssocID="{E1F5DC28-C2A5-463F-BFE3-62D8A6743173}" presName="rootComposite" presStyleCnt="0"/>
      <dgm:spPr/>
    </dgm:pt>
    <dgm:pt modelId="{CF385B78-840D-42ED-A540-C47D2E557AD0}" type="pres">
      <dgm:prSet presAssocID="{E1F5DC28-C2A5-463F-BFE3-62D8A6743173}" presName="rootText" presStyleLbl="node1" presStyleIdx="1" presStyleCnt="2" custScaleX="135518"/>
      <dgm:spPr/>
    </dgm:pt>
    <dgm:pt modelId="{2375510A-F914-4A80-8633-A0CB9A2BCC26}" type="pres">
      <dgm:prSet presAssocID="{E1F5DC28-C2A5-463F-BFE3-62D8A6743173}" presName="rootConnector" presStyleLbl="node1" presStyleIdx="1" presStyleCnt="2"/>
      <dgm:spPr/>
    </dgm:pt>
    <dgm:pt modelId="{1B9729F7-266D-4516-ADF4-F95F4DCB8C37}" type="pres">
      <dgm:prSet presAssocID="{E1F5DC28-C2A5-463F-BFE3-62D8A6743173}" presName="childShape" presStyleCnt="0"/>
      <dgm:spPr/>
    </dgm:pt>
    <dgm:pt modelId="{88E75528-63A8-43C5-9261-58DC38ECBAE9}" type="pres">
      <dgm:prSet presAssocID="{FB974B25-CE53-44AB-AA0F-07311B43DBFD}" presName="Name13" presStyleLbl="parChTrans1D2" presStyleIdx="2" presStyleCnt="4"/>
      <dgm:spPr/>
    </dgm:pt>
    <dgm:pt modelId="{353D5CDA-2338-4F6F-851B-4711D471A8EE}" type="pres">
      <dgm:prSet presAssocID="{155DBD44-CCCD-444D-8A67-F972D53C6347}" presName="childText" presStyleLbl="bgAcc1" presStyleIdx="2" presStyleCnt="4" custScaleX="180422">
        <dgm:presLayoutVars>
          <dgm:bulletEnabled val="1"/>
        </dgm:presLayoutVars>
      </dgm:prSet>
      <dgm:spPr/>
    </dgm:pt>
    <dgm:pt modelId="{2C338004-3E72-457C-83A0-B630C4992987}" type="pres">
      <dgm:prSet presAssocID="{B7673A38-13FC-4937-B949-41DB84836AE4}" presName="Name13" presStyleLbl="parChTrans1D2" presStyleIdx="3" presStyleCnt="4"/>
      <dgm:spPr/>
    </dgm:pt>
    <dgm:pt modelId="{909FEBAA-4830-4723-A398-75571C012BC2}" type="pres">
      <dgm:prSet presAssocID="{7940E0B8-26FA-4F57-80B0-AA55DB8F144B}" presName="childText" presStyleLbl="bgAcc1" presStyleIdx="3" presStyleCnt="4" custScaleX="180422">
        <dgm:presLayoutVars>
          <dgm:bulletEnabled val="1"/>
        </dgm:presLayoutVars>
      </dgm:prSet>
      <dgm:spPr/>
    </dgm:pt>
  </dgm:ptLst>
  <dgm:cxnLst>
    <dgm:cxn modelId="{E1411718-1356-4A69-86B7-4169FCDF46F7}" type="presOf" srcId="{B92A22F0-9753-4919-BFDD-427D01B0E853}" destId="{FDB7872C-37EE-4508-996C-5440F588289E}" srcOrd="0" destOrd="0" presId="urn:microsoft.com/office/officeart/2005/8/layout/hierarchy3"/>
    <dgm:cxn modelId="{A2E7721A-3BA3-4500-9DC4-FBF3185D5FE3}" srcId="{26B4E596-A149-492B-B6BC-6CF439B51F15}" destId="{B92A22F0-9753-4919-BFDD-427D01B0E853}" srcOrd="0" destOrd="0" parTransId="{FC3E2F8D-E54C-471D-923C-2776161AD3B5}" sibTransId="{C5EA7E4B-1E07-422D-BBDA-14F4B634A826}"/>
    <dgm:cxn modelId="{5FFBA91C-E6CC-4847-9B1C-3149F569CFC3}" type="presOf" srcId="{E1F5DC28-C2A5-463F-BFE3-62D8A6743173}" destId="{CF385B78-840D-42ED-A540-C47D2E557AD0}" srcOrd="0" destOrd="0" presId="urn:microsoft.com/office/officeart/2005/8/layout/hierarchy3"/>
    <dgm:cxn modelId="{17484A5D-C593-4BE7-92C9-BA286F5FB9A7}" srcId="{3269C428-0D99-4AF7-BCA6-1E1DEB9462E6}" destId="{E1F5DC28-C2A5-463F-BFE3-62D8A6743173}" srcOrd="1" destOrd="0" parTransId="{00508C74-150F-4604-AE35-0EF137139687}" sibTransId="{1B330C83-2564-49B5-A9EB-96E9DC1E6F95}"/>
    <dgm:cxn modelId="{7AC38A46-AB4A-443D-8D6D-0122E7387BBE}" type="presOf" srcId="{7940E0B8-26FA-4F57-80B0-AA55DB8F144B}" destId="{909FEBAA-4830-4723-A398-75571C012BC2}" srcOrd="0" destOrd="0" presId="urn:microsoft.com/office/officeart/2005/8/layout/hierarchy3"/>
    <dgm:cxn modelId="{ED8DB067-3712-4389-8D53-270F2F11F60B}" type="presOf" srcId="{26B4E596-A149-492B-B6BC-6CF439B51F15}" destId="{4243972D-BF26-4176-A5DD-14AF3F6A039A}" srcOrd="0" destOrd="0" presId="urn:microsoft.com/office/officeart/2005/8/layout/hierarchy3"/>
    <dgm:cxn modelId="{465E264A-807C-4362-9420-48418C5644CF}" type="presOf" srcId="{7534E84A-293B-4118-903C-B46B26628608}" destId="{F3587250-5F85-46F4-85C3-3B0329AC1424}" srcOrd="0" destOrd="0" presId="urn:microsoft.com/office/officeart/2005/8/layout/hierarchy3"/>
    <dgm:cxn modelId="{A1A4CC50-3BAF-41A2-A97D-7BD852D70799}" srcId="{E1F5DC28-C2A5-463F-BFE3-62D8A6743173}" destId="{7940E0B8-26FA-4F57-80B0-AA55DB8F144B}" srcOrd="1" destOrd="0" parTransId="{B7673A38-13FC-4937-B949-41DB84836AE4}" sibTransId="{A95B6696-8C17-4974-B772-82FC782C5498}"/>
    <dgm:cxn modelId="{07C90E79-56F3-4273-9A6B-57D6105DD919}" type="presOf" srcId="{155DBD44-CCCD-444D-8A67-F972D53C6347}" destId="{353D5CDA-2338-4F6F-851B-4711D471A8EE}" srcOrd="0" destOrd="0" presId="urn:microsoft.com/office/officeart/2005/8/layout/hierarchy3"/>
    <dgm:cxn modelId="{6B78E15A-CC37-4E90-BF5D-0D9754875F58}" type="presOf" srcId="{FB974B25-CE53-44AB-AA0F-07311B43DBFD}" destId="{88E75528-63A8-43C5-9261-58DC38ECBAE9}" srcOrd="0" destOrd="0" presId="urn:microsoft.com/office/officeart/2005/8/layout/hierarchy3"/>
    <dgm:cxn modelId="{79F48F7E-205C-4375-94E2-6DBA0E1A0E6B}" type="presOf" srcId="{C6E34A4D-BEE1-4784-AAD1-DC8CBFADC169}" destId="{738BF729-604F-43A4-88DD-B98487D1E9E1}" srcOrd="0" destOrd="0" presId="urn:microsoft.com/office/officeart/2005/8/layout/hierarchy3"/>
    <dgm:cxn modelId="{ECAD018E-AE59-41FA-91C5-81AC29FB47B8}" type="presOf" srcId="{26B4E596-A149-492B-B6BC-6CF439B51F15}" destId="{35F87406-BB17-4E51-ACB5-58B580EDA7FC}" srcOrd="1" destOrd="0" presId="urn:microsoft.com/office/officeart/2005/8/layout/hierarchy3"/>
    <dgm:cxn modelId="{AD90CA96-D5B9-41D8-AAB2-F467D14FD5A8}" srcId="{3269C428-0D99-4AF7-BCA6-1E1DEB9462E6}" destId="{26B4E596-A149-492B-B6BC-6CF439B51F15}" srcOrd="0" destOrd="0" parTransId="{ECC07C84-521D-4F36-83E0-117CE39886E7}" sibTransId="{E783ABA6-4560-4B26-BD51-75F1D8D8DBE1}"/>
    <dgm:cxn modelId="{0BC2EDBD-2816-4F51-917B-FE8F542888AA}" type="presOf" srcId="{3269C428-0D99-4AF7-BCA6-1E1DEB9462E6}" destId="{442BC25F-83B4-40A1-A51D-B4E365E660CF}" srcOrd="0" destOrd="0" presId="urn:microsoft.com/office/officeart/2005/8/layout/hierarchy3"/>
    <dgm:cxn modelId="{A6DE1FCD-51C1-4127-9576-93378495B983}" type="presOf" srcId="{E1F5DC28-C2A5-463F-BFE3-62D8A6743173}" destId="{2375510A-F914-4A80-8633-A0CB9A2BCC26}" srcOrd="1" destOrd="0" presId="urn:microsoft.com/office/officeart/2005/8/layout/hierarchy3"/>
    <dgm:cxn modelId="{4D8CFFCD-420C-4210-B96F-13A264DDB99C}" type="presOf" srcId="{B7673A38-13FC-4937-B949-41DB84836AE4}" destId="{2C338004-3E72-457C-83A0-B630C4992987}" srcOrd="0" destOrd="0" presId="urn:microsoft.com/office/officeart/2005/8/layout/hierarchy3"/>
    <dgm:cxn modelId="{331FCBD7-42C7-4176-972C-DCA36B2BDF5E}" srcId="{26B4E596-A149-492B-B6BC-6CF439B51F15}" destId="{C6E34A4D-BEE1-4784-AAD1-DC8CBFADC169}" srcOrd="1" destOrd="0" parTransId="{7534E84A-293B-4118-903C-B46B26628608}" sibTransId="{A5151331-643A-4BD4-AA62-F6B543C3BC89}"/>
    <dgm:cxn modelId="{52133CEC-9B83-413C-A2AE-6ED96A048A79}" type="presOf" srcId="{FC3E2F8D-E54C-471D-923C-2776161AD3B5}" destId="{5D48EF0F-0568-4668-B6BE-E300C7227D59}" srcOrd="0" destOrd="0" presId="urn:microsoft.com/office/officeart/2005/8/layout/hierarchy3"/>
    <dgm:cxn modelId="{614167F2-D16E-40FE-A500-ACEF18C5C3FA}" srcId="{E1F5DC28-C2A5-463F-BFE3-62D8A6743173}" destId="{155DBD44-CCCD-444D-8A67-F972D53C6347}" srcOrd="0" destOrd="0" parTransId="{FB974B25-CE53-44AB-AA0F-07311B43DBFD}" sibTransId="{6B075AE1-E950-4609-A693-85BD0B2C5F96}"/>
    <dgm:cxn modelId="{5FEB276A-20F8-4E07-97FC-C3A2E1A9C218}" type="presParOf" srcId="{442BC25F-83B4-40A1-A51D-B4E365E660CF}" destId="{518F30BE-5FCB-49CD-8B8D-B4B83F789A3E}" srcOrd="0" destOrd="0" presId="urn:microsoft.com/office/officeart/2005/8/layout/hierarchy3"/>
    <dgm:cxn modelId="{28DF8958-FC0D-4D7E-9869-B77C7F11E068}" type="presParOf" srcId="{518F30BE-5FCB-49CD-8B8D-B4B83F789A3E}" destId="{2957347A-3027-4202-83D3-CDA866EC5760}" srcOrd="0" destOrd="0" presId="urn:microsoft.com/office/officeart/2005/8/layout/hierarchy3"/>
    <dgm:cxn modelId="{AC196EF5-5554-48E1-81A1-0A7F1C38FCCC}" type="presParOf" srcId="{2957347A-3027-4202-83D3-CDA866EC5760}" destId="{4243972D-BF26-4176-A5DD-14AF3F6A039A}" srcOrd="0" destOrd="0" presId="urn:microsoft.com/office/officeart/2005/8/layout/hierarchy3"/>
    <dgm:cxn modelId="{2310DF56-2468-450D-A721-4748533FB250}" type="presParOf" srcId="{2957347A-3027-4202-83D3-CDA866EC5760}" destId="{35F87406-BB17-4E51-ACB5-58B580EDA7FC}" srcOrd="1" destOrd="0" presId="urn:microsoft.com/office/officeart/2005/8/layout/hierarchy3"/>
    <dgm:cxn modelId="{B56F5E81-0DEB-4538-B390-5C129336303B}" type="presParOf" srcId="{518F30BE-5FCB-49CD-8B8D-B4B83F789A3E}" destId="{0B0054CE-2A7E-449B-BECA-9A3BE8D6C49E}" srcOrd="1" destOrd="0" presId="urn:microsoft.com/office/officeart/2005/8/layout/hierarchy3"/>
    <dgm:cxn modelId="{C2C3F628-E700-4731-9587-369E47E61A29}" type="presParOf" srcId="{0B0054CE-2A7E-449B-BECA-9A3BE8D6C49E}" destId="{5D48EF0F-0568-4668-B6BE-E300C7227D59}" srcOrd="0" destOrd="0" presId="urn:microsoft.com/office/officeart/2005/8/layout/hierarchy3"/>
    <dgm:cxn modelId="{EDC68D06-8F63-4085-839D-8D4D8BBCC153}" type="presParOf" srcId="{0B0054CE-2A7E-449B-BECA-9A3BE8D6C49E}" destId="{FDB7872C-37EE-4508-996C-5440F588289E}" srcOrd="1" destOrd="0" presId="urn:microsoft.com/office/officeart/2005/8/layout/hierarchy3"/>
    <dgm:cxn modelId="{F697F54B-9867-4AE6-B7FE-76250874FA7D}" type="presParOf" srcId="{0B0054CE-2A7E-449B-BECA-9A3BE8D6C49E}" destId="{F3587250-5F85-46F4-85C3-3B0329AC1424}" srcOrd="2" destOrd="0" presId="urn:microsoft.com/office/officeart/2005/8/layout/hierarchy3"/>
    <dgm:cxn modelId="{13476E41-2247-4742-8341-1CA2EFF7498F}" type="presParOf" srcId="{0B0054CE-2A7E-449B-BECA-9A3BE8D6C49E}" destId="{738BF729-604F-43A4-88DD-B98487D1E9E1}" srcOrd="3" destOrd="0" presId="urn:microsoft.com/office/officeart/2005/8/layout/hierarchy3"/>
    <dgm:cxn modelId="{D0F2B474-865D-43A5-BE4A-44EA3DDAB433}" type="presParOf" srcId="{442BC25F-83B4-40A1-A51D-B4E365E660CF}" destId="{7E47F021-DB63-4FD8-B29E-B8ADF14690EC}" srcOrd="1" destOrd="0" presId="urn:microsoft.com/office/officeart/2005/8/layout/hierarchy3"/>
    <dgm:cxn modelId="{7D57E9D3-F224-455D-BCD3-A90560BB3F95}" type="presParOf" srcId="{7E47F021-DB63-4FD8-B29E-B8ADF14690EC}" destId="{FF3945B1-C934-4507-B008-BE09315755BA}" srcOrd="0" destOrd="0" presId="urn:microsoft.com/office/officeart/2005/8/layout/hierarchy3"/>
    <dgm:cxn modelId="{3E3C6BA0-272F-4A31-A3C9-E31EAA9D235B}" type="presParOf" srcId="{FF3945B1-C934-4507-B008-BE09315755BA}" destId="{CF385B78-840D-42ED-A540-C47D2E557AD0}" srcOrd="0" destOrd="0" presId="urn:microsoft.com/office/officeart/2005/8/layout/hierarchy3"/>
    <dgm:cxn modelId="{D58653AE-007C-4634-8748-729A6229D25D}" type="presParOf" srcId="{FF3945B1-C934-4507-B008-BE09315755BA}" destId="{2375510A-F914-4A80-8633-A0CB9A2BCC26}" srcOrd="1" destOrd="0" presId="urn:microsoft.com/office/officeart/2005/8/layout/hierarchy3"/>
    <dgm:cxn modelId="{221B0070-A499-430C-9857-743E92F8E612}" type="presParOf" srcId="{7E47F021-DB63-4FD8-B29E-B8ADF14690EC}" destId="{1B9729F7-266D-4516-ADF4-F95F4DCB8C37}" srcOrd="1" destOrd="0" presId="urn:microsoft.com/office/officeart/2005/8/layout/hierarchy3"/>
    <dgm:cxn modelId="{7B5DE4E7-0674-4587-B1B5-E86C1BE5EA8D}" type="presParOf" srcId="{1B9729F7-266D-4516-ADF4-F95F4DCB8C37}" destId="{88E75528-63A8-43C5-9261-58DC38ECBAE9}" srcOrd="0" destOrd="0" presId="urn:microsoft.com/office/officeart/2005/8/layout/hierarchy3"/>
    <dgm:cxn modelId="{1FD3007F-94CA-40E8-A4C9-359B9A76DBEF}" type="presParOf" srcId="{1B9729F7-266D-4516-ADF4-F95F4DCB8C37}" destId="{353D5CDA-2338-4F6F-851B-4711D471A8EE}" srcOrd="1" destOrd="0" presId="urn:microsoft.com/office/officeart/2005/8/layout/hierarchy3"/>
    <dgm:cxn modelId="{FC803F92-0E7B-46E3-9750-79CAFD3EA42B}" type="presParOf" srcId="{1B9729F7-266D-4516-ADF4-F95F4DCB8C37}" destId="{2C338004-3E72-457C-83A0-B630C4992987}" srcOrd="2" destOrd="0" presId="urn:microsoft.com/office/officeart/2005/8/layout/hierarchy3"/>
    <dgm:cxn modelId="{B574ECD1-2916-4AF8-913D-81AFA8D34CD4}" type="presParOf" srcId="{1B9729F7-266D-4516-ADF4-F95F4DCB8C37}" destId="{909FEBAA-4830-4723-A398-75571C012BC2}" srcOrd="3" destOrd="0" presId="urn:microsoft.com/office/officeart/2005/8/layout/hierarchy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B40C4A2-966A-423F-BAC8-959484FDD273}" type="doc">
      <dgm:prSet loTypeId="urn:microsoft.com/office/officeart/2005/8/layout/hProcess9" loCatId="process" qsTypeId="urn:microsoft.com/office/officeart/2005/8/quickstyle/simple1" qsCatId="simple" csTypeId="urn:microsoft.com/office/officeart/2005/8/colors/accent1_2" csCatId="accent1" phldr="1"/>
      <dgm:spPr/>
    </dgm:pt>
    <dgm:pt modelId="{1616E79D-C4E7-4AD9-AAEF-C92CB40DB5BE}">
      <dgm:prSet phldrT="[Text]" custT="1"/>
      <dgm:spPr>
        <a:solidFill>
          <a:srgbClr val="37639D"/>
        </a:solidFill>
      </dgm:spPr>
      <dgm:t>
        <a:bodyPr/>
        <a:lstStyle/>
        <a:p>
          <a:r>
            <a:rPr lang="en-US" sz="2800" b="1" dirty="0">
              <a:latin typeface="Aptos Narrow" panose="020B0004020202020204" pitchFamily="34" charset="0"/>
            </a:rPr>
            <a:t>14</a:t>
          </a:r>
          <a:r>
            <a:rPr lang="en-US" sz="2800" dirty="0">
              <a:latin typeface="Aptos Narrow" panose="020B0004020202020204" pitchFamily="34" charset="0"/>
            </a:rPr>
            <a:t> indicators added</a:t>
          </a:r>
        </a:p>
      </dgm:t>
    </dgm:pt>
    <dgm:pt modelId="{36E8BE8A-B19A-43FE-88C3-2103DBB0F26B}" type="parTrans" cxnId="{E1A03814-41EC-48AE-9F41-D2A58C8A8699}">
      <dgm:prSet/>
      <dgm:spPr/>
      <dgm:t>
        <a:bodyPr/>
        <a:lstStyle/>
        <a:p>
          <a:endParaRPr lang="en-US" sz="1000"/>
        </a:p>
      </dgm:t>
    </dgm:pt>
    <dgm:pt modelId="{BBEACA93-E3A3-4C66-B272-6EB1CBB9AAEC}" type="sibTrans" cxnId="{E1A03814-41EC-48AE-9F41-D2A58C8A8699}">
      <dgm:prSet/>
      <dgm:spPr/>
      <dgm:t>
        <a:bodyPr/>
        <a:lstStyle/>
        <a:p>
          <a:endParaRPr lang="en-US" sz="1000"/>
        </a:p>
      </dgm:t>
    </dgm:pt>
    <dgm:pt modelId="{18D4ED2E-9B52-4F78-B093-AAB9E91CBA62}">
      <dgm:prSet phldrT="[Text]" custT="1"/>
      <dgm:spPr>
        <a:solidFill>
          <a:srgbClr val="37639D"/>
        </a:solidFill>
      </dgm:spPr>
      <dgm:t>
        <a:bodyPr/>
        <a:lstStyle/>
        <a:p>
          <a:r>
            <a:rPr lang="en-US" sz="2800" dirty="0">
              <a:latin typeface="Aptos Narrow" panose="020B0004020202020204" pitchFamily="34" charset="0"/>
            </a:rPr>
            <a:t>Link to </a:t>
          </a:r>
          <a:r>
            <a:rPr lang="en-US" sz="2800" b="1" dirty="0">
              <a:latin typeface="Aptos Narrow" panose="020B0004020202020204" pitchFamily="34" charset="0"/>
            </a:rPr>
            <a:t>10</a:t>
          </a:r>
          <a:r>
            <a:rPr lang="en-US" sz="2800" dirty="0">
              <a:latin typeface="Aptos Narrow" panose="020B0004020202020204" pitchFamily="34" charset="0"/>
            </a:rPr>
            <a:t> off-platform resources</a:t>
          </a:r>
        </a:p>
      </dgm:t>
    </dgm:pt>
    <dgm:pt modelId="{3ECF4407-EF65-4B21-AD95-827DBCCBB973}" type="parTrans" cxnId="{7F954C3A-4E68-48DF-9EE0-9E8AA9D8EE48}">
      <dgm:prSet/>
      <dgm:spPr/>
      <dgm:t>
        <a:bodyPr/>
        <a:lstStyle/>
        <a:p>
          <a:endParaRPr lang="en-US" sz="1000"/>
        </a:p>
      </dgm:t>
    </dgm:pt>
    <dgm:pt modelId="{99F2173A-433A-4D0E-984D-625909BAC0A1}" type="sibTrans" cxnId="{7F954C3A-4E68-48DF-9EE0-9E8AA9D8EE48}">
      <dgm:prSet/>
      <dgm:spPr/>
      <dgm:t>
        <a:bodyPr/>
        <a:lstStyle/>
        <a:p>
          <a:endParaRPr lang="en-US" sz="1000"/>
        </a:p>
      </dgm:t>
    </dgm:pt>
    <dgm:pt modelId="{1FD6D6ED-9411-4964-831E-A0E732F63900}">
      <dgm:prSet phldrT="[Text]" custT="1"/>
      <dgm:spPr>
        <a:solidFill>
          <a:srgbClr val="37639D"/>
        </a:solidFill>
      </dgm:spPr>
      <dgm:t>
        <a:bodyPr/>
        <a:lstStyle/>
        <a:p>
          <a:r>
            <a:rPr lang="en-US" sz="2800" dirty="0">
              <a:latin typeface="Aptos Narrow" panose="020B0004020202020204" pitchFamily="34" charset="0"/>
            </a:rPr>
            <a:t>Added </a:t>
          </a:r>
          <a:r>
            <a:rPr lang="en-US" sz="2800" b="1" dirty="0">
              <a:latin typeface="Aptos Narrow" panose="020B0004020202020204" pitchFamily="34" charset="0"/>
            </a:rPr>
            <a:t>6</a:t>
          </a:r>
          <a:r>
            <a:rPr lang="en-US" sz="2800" dirty="0">
              <a:latin typeface="Aptos Narrow" panose="020B0004020202020204" pitchFamily="34" charset="0"/>
            </a:rPr>
            <a:t> Platform features</a:t>
          </a:r>
        </a:p>
      </dgm:t>
    </dgm:pt>
    <dgm:pt modelId="{9C84ECBB-24AD-4954-B5CF-666C2D6BB328}" type="parTrans" cxnId="{B02D5502-C042-495A-A4AA-C0413C479CE3}">
      <dgm:prSet/>
      <dgm:spPr/>
      <dgm:t>
        <a:bodyPr/>
        <a:lstStyle/>
        <a:p>
          <a:endParaRPr lang="en-US" sz="1000"/>
        </a:p>
      </dgm:t>
    </dgm:pt>
    <dgm:pt modelId="{E3AB2A2B-B857-42AA-AFD5-1589E7232EB0}" type="sibTrans" cxnId="{B02D5502-C042-495A-A4AA-C0413C479CE3}">
      <dgm:prSet/>
      <dgm:spPr/>
      <dgm:t>
        <a:bodyPr/>
        <a:lstStyle/>
        <a:p>
          <a:endParaRPr lang="en-US" sz="1000"/>
        </a:p>
      </dgm:t>
    </dgm:pt>
    <dgm:pt modelId="{D88FCA6F-1C40-420C-AE28-F4D8AF56D5AB}" type="pres">
      <dgm:prSet presAssocID="{EB40C4A2-966A-423F-BAC8-959484FDD273}" presName="CompostProcess" presStyleCnt="0">
        <dgm:presLayoutVars>
          <dgm:dir/>
          <dgm:resizeHandles val="exact"/>
        </dgm:presLayoutVars>
      </dgm:prSet>
      <dgm:spPr/>
    </dgm:pt>
    <dgm:pt modelId="{D08FDAAC-7C44-4938-A889-7EE88DED8BCC}" type="pres">
      <dgm:prSet presAssocID="{EB40C4A2-966A-423F-BAC8-959484FDD273}" presName="arrow" presStyleLbl="bgShp" presStyleIdx="0" presStyleCnt="1"/>
      <dgm:spPr>
        <a:solidFill>
          <a:srgbClr val="C2E2F5"/>
        </a:solidFill>
      </dgm:spPr>
    </dgm:pt>
    <dgm:pt modelId="{B8FE6B2D-A535-4941-9BB8-C5F259D08C81}" type="pres">
      <dgm:prSet presAssocID="{EB40C4A2-966A-423F-BAC8-959484FDD273}" presName="linearProcess" presStyleCnt="0"/>
      <dgm:spPr/>
    </dgm:pt>
    <dgm:pt modelId="{4F8DF4C1-6CC7-4F66-956A-E5710B906463}" type="pres">
      <dgm:prSet presAssocID="{1616E79D-C4E7-4AD9-AAEF-C92CB40DB5BE}" presName="textNode" presStyleLbl="node1" presStyleIdx="0" presStyleCnt="3" custLinFactNeighborX="-14946" custLinFactNeighborY="-1944">
        <dgm:presLayoutVars>
          <dgm:bulletEnabled val="1"/>
        </dgm:presLayoutVars>
      </dgm:prSet>
      <dgm:spPr/>
    </dgm:pt>
    <dgm:pt modelId="{D0C45ABB-7F4C-476B-BE07-7F659C17CED9}" type="pres">
      <dgm:prSet presAssocID="{BBEACA93-E3A3-4C66-B272-6EB1CBB9AAEC}" presName="sibTrans" presStyleCnt="0"/>
      <dgm:spPr/>
    </dgm:pt>
    <dgm:pt modelId="{D41319EC-7691-4604-A29A-0F8AE10DAF46}" type="pres">
      <dgm:prSet presAssocID="{18D4ED2E-9B52-4F78-B093-AAB9E91CBA62}" presName="textNode" presStyleLbl="node1" presStyleIdx="1" presStyleCnt="3" custLinFactNeighborX="-14946" custLinFactNeighborY="-1944">
        <dgm:presLayoutVars>
          <dgm:bulletEnabled val="1"/>
        </dgm:presLayoutVars>
      </dgm:prSet>
      <dgm:spPr/>
    </dgm:pt>
    <dgm:pt modelId="{D16EF87E-A92D-4310-BBAD-EBDFE2570C7C}" type="pres">
      <dgm:prSet presAssocID="{99F2173A-433A-4D0E-984D-625909BAC0A1}" presName="sibTrans" presStyleCnt="0"/>
      <dgm:spPr/>
    </dgm:pt>
    <dgm:pt modelId="{6FA913C7-D013-4B37-8406-EE758BDA285F}" type="pres">
      <dgm:prSet presAssocID="{1FD6D6ED-9411-4964-831E-A0E732F63900}" presName="textNode" presStyleLbl="node1" presStyleIdx="2" presStyleCnt="3" custLinFactNeighborX="-60082" custLinFactNeighborY="-1944">
        <dgm:presLayoutVars>
          <dgm:bulletEnabled val="1"/>
        </dgm:presLayoutVars>
      </dgm:prSet>
      <dgm:spPr/>
    </dgm:pt>
  </dgm:ptLst>
  <dgm:cxnLst>
    <dgm:cxn modelId="{B02D5502-C042-495A-A4AA-C0413C479CE3}" srcId="{EB40C4A2-966A-423F-BAC8-959484FDD273}" destId="{1FD6D6ED-9411-4964-831E-A0E732F63900}" srcOrd="2" destOrd="0" parTransId="{9C84ECBB-24AD-4954-B5CF-666C2D6BB328}" sibTransId="{E3AB2A2B-B857-42AA-AFD5-1589E7232EB0}"/>
    <dgm:cxn modelId="{5E86BB09-141A-4FFF-B37F-B9CE5465B2D6}" type="presOf" srcId="{EB40C4A2-966A-423F-BAC8-959484FDD273}" destId="{D88FCA6F-1C40-420C-AE28-F4D8AF56D5AB}" srcOrd="0" destOrd="0" presId="urn:microsoft.com/office/officeart/2005/8/layout/hProcess9"/>
    <dgm:cxn modelId="{E1A03814-41EC-48AE-9F41-D2A58C8A8699}" srcId="{EB40C4A2-966A-423F-BAC8-959484FDD273}" destId="{1616E79D-C4E7-4AD9-AAEF-C92CB40DB5BE}" srcOrd="0" destOrd="0" parTransId="{36E8BE8A-B19A-43FE-88C3-2103DBB0F26B}" sibTransId="{BBEACA93-E3A3-4C66-B272-6EB1CBB9AAEC}"/>
    <dgm:cxn modelId="{7F954C3A-4E68-48DF-9EE0-9E8AA9D8EE48}" srcId="{EB40C4A2-966A-423F-BAC8-959484FDD273}" destId="{18D4ED2E-9B52-4F78-B093-AAB9E91CBA62}" srcOrd="1" destOrd="0" parTransId="{3ECF4407-EF65-4B21-AD95-827DBCCBB973}" sibTransId="{99F2173A-433A-4D0E-984D-625909BAC0A1}"/>
    <dgm:cxn modelId="{19588563-F283-4861-B2F7-0B45686D2B08}" type="presOf" srcId="{18D4ED2E-9B52-4F78-B093-AAB9E91CBA62}" destId="{D41319EC-7691-4604-A29A-0F8AE10DAF46}" srcOrd="0" destOrd="0" presId="urn:microsoft.com/office/officeart/2005/8/layout/hProcess9"/>
    <dgm:cxn modelId="{D51C2D9F-41F3-4CC2-80F2-AE59EDA8CA30}" type="presOf" srcId="{1616E79D-C4E7-4AD9-AAEF-C92CB40DB5BE}" destId="{4F8DF4C1-6CC7-4F66-956A-E5710B906463}" srcOrd="0" destOrd="0" presId="urn:microsoft.com/office/officeart/2005/8/layout/hProcess9"/>
    <dgm:cxn modelId="{9B66E8EE-B14E-4343-81DE-D0EC9034A980}" type="presOf" srcId="{1FD6D6ED-9411-4964-831E-A0E732F63900}" destId="{6FA913C7-D013-4B37-8406-EE758BDA285F}" srcOrd="0" destOrd="0" presId="urn:microsoft.com/office/officeart/2005/8/layout/hProcess9"/>
    <dgm:cxn modelId="{9BDD8014-8FBB-4C0A-970E-1FCA85D9D55A}" type="presParOf" srcId="{D88FCA6F-1C40-420C-AE28-F4D8AF56D5AB}" destId="{D08FDAAC-7C44-4938-A889-7EE88DED8BCC}" srcOrd="0" destOrd="0" presId="urn:microsoft.com/office/officeart/2005/8/layout/hProcess9"/>
    <dgm:cxn modelId="{6A5E7753-00AB-4C54-A9E7-486D87169AC9}" type="presParOf" srcId="{D88FCA6F-1C40-420C-AE28-F4D8AF56D5AB}" destId="{B8FE6B2D-A535-4941-9BB8-C5F259D08C81}" srcOrd="1" destOrd="0" presId="urn:microsoft.com/office/officeart/2005/8/layout/hProcess9"/>
    <dgm:cxn modelId="{261F41F3-999D-4B2D-AAA8-8E70EC2CB089}" type="presParOf" srcId="{B8FE6B2D-A535-4941-9BB8-C5F259D08C81}" destId="{4F8DF4C1-6CC7-4F66-956A-E5710B906463}" srcOrd="0" destOrd="0" presId="urn:microsoft.com/office/officeart/2005/8/layout/hProcess9"/>
    <dgm:cxn modelId="{F7455DF8-8346-414B-91E4-72C1F35F36BE}" type="presParOf" srcId="{B8FE6B2D-A535-4941-9BB8-C5F259D08C81}" destId="{D0C45ABB-7F4C-476B-BE07-7F659C17CED9}" srcOrd="1" destOrd="0" presId="urn:microsoft.com/office/officeart/2005/8/layout/hProcess9"/>
    <dgm:cxn modelId="{932BF46C-54F7-4AD9-97C2-304C46BECC4E}" type="presParOf" srcId="{B8FE6B2D-A535-4941-9BB8-C5F259D08C81}" destId="{D41319EC-7691-4604-A29A-0F8AE10DAF46}" srcOrd="2" destOrd="0" presId="urn:microsoft.com/office/officeart/2005/8/layout/hProcess9"/>
    <dgm:cxn modelId="{79FD4ECC-A8C0-4E35-ADE1-A728D6FE4DD6}" type="presParOf" srcId="{B8FE6B2D-A535-4941-9BB8-C5F259D08C81}" destId="{D16EF87E-A92D-4310-BBAD-EBDFE2570C7C}" srcOrd="3" destOrd="0" presId="urn:microsoft.com/office/officeart/2005/8/layout/hProcess9"/>
    <dgm:cxn modelId="{D551BE21-B361-445D-85A1-D82206D01895}" type="presParOf" srcId="{B8FE6B2D-A535-4941-9BB8-C5F259D08C81}" destId="{6FA913C7-D013-4B37-8406-EE758BDA285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5FF4A-3A90-4459-8603-031CB55A2FCF}">
      <dsp:nvSpPr>
        <dsp:cNvPr id="0" name=""/>
        <dsp:cNvSpPr/>
      </dsp:nvSpPr>
      <dsp:spPr>
        <a:xfrm>
          <a:off x="1699845" y="0"/>
          <a:ext cx="2190824" cy="1217124"/>
        </a:xfrm>
        <a:prstGeom prst="roundRect">
          <a:avLst>
            <a:gd name="adj" fmla="val 10000"/>
          </a:avLst>
        </a:prstGeom>
        <a:solidFill>
          <a:schemeClr val="accent5">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Light" panose="020F0302020204030204"/>
            </a:rPr>
            <a:t> Long-Range Plans</a:t>
          </a:r>
          <a:endParaRPr lang="en-US" sz="2200" kern="1200"/>
        </a:p>
      </dsp:txBody>
      <dsp:txXfrm>
        <a:off x="1735493" y="35648"/>
        <a:ext cx="2119528" cy="1145828"/>
      </dsp:txXfrm>
    </dsp:sp>
    <dsp:sp modelId="{6F23AA24-8923-4B32-B609-992FE2DF02B4}">
      <dsp:nvSpPr>
        <dsp:cNvPr id="0" name=""/>
        <dsp:cNvSpPr/>
      </dsp:nvSpPr>
      <dsp:spPr>
        <a:xfrm rot="5400000">
          <a:off x="2567046" y="1247553"/>
          <a:ext cx="456421" cy="547706"/>
        </a:xfrm>
        <a:prstGeom prst="rightArrow">
          <a:avLst>
            <a:gd name="adj1" fmla="val 60000"/>
            <a:gd name="adj2" fmla="val 50000"/>
          </a:avLst>
        </a:prstGeom>
        <a:solidFill>
          <a:schemeClr val="accent5">
            <a:hueOff val="0"/>
            <a:satOff val="0"/>
            <a:lumOff val="0"/>
            <a:alphaOff val="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2630945" y="1293195"/>
        <a:ext cx="328624" cy="319495"/>
      </dsp:txXfrm>
    </dsp:sp>
    <dsp:sp modelId="{CF6BE12A-F767-42FC-AAC1-A94E3FB68446}">
      <dsp:nvSpPr>
        <dsp:cNvPr id="0" name=""/>
        <dsp:cNvSpPr/>
      </dsp:nvSpPr>
      <dsp:spPr>
        <a:xfrm>
          <a:off x="1699845" y="1825687"/>
          <a:ext cx="2190824" cy="1217124"/>
        </a:xfrm>
        <a:prstGeom prst="roundRect">
          <a:avLst>
            <a:gd name="adj" fmla="val 10000"/>
          </a:avLst>
        </a:prstGeom>
        <a:solidFill>
          <a:schemeClr val="accent5">
            <a:hueOff val="-3379271"/>
            <a:satOff val="-8710"/>
            <a:lumOff val="-5883"/>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Light" panose="020F0302020204030204"/>
            </a:rPr>
            <a:t> Implementation Plans/Programs</a:t>
          </a:r>
          <a:endParaRPr lang="en-US" sz="2200" kern="1200"/>
        </a:p>
      </dsp:txBody>
      <dsp:txXfrm>
        <a:off x="1735493" y="1861335"/>
        <a:ext cx="2119528" cy="1145828"/>
      </dsp:txXfrm>
    </dsp:sp>
    <dsp:sp modelId="{11589D0A-2B51-4EDF-8796-C3DBAE767DA4}">
      <dsp:nvSpPr>
        <dsp:cNvPr id="0" name=""/>
        <dsp:cNvSpPr/>
      </dsp:nvSpPr>
      <dsp:spPr>
        <a:xfrm rot="5400000">
          <a:off x="2567046" y="3073240"/>
          <a:ext cx="456421" cy="547706"/>
        </a:xfrm>
        <a:prstGeom prst="rightArrow">
          <a:avLst>
            <a:gd name="adj1" fmla="val 60000"/>
            <a:gd name="adj2" fmla="val 50000"/>
          </a:avLst>
        </a:prstGeom>
        <a:solidFill>
          <a:schemeClr val="accent5">
            <a:hueOff val="-6758543"/>
            <a:satOff val="-17419"/>
            <a:lumOff val="-11765"/>
            <a:alphaOff val="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2630945" y="3118882"/>
        <a:ext cx="328624" cy="319495"/>
      </dsp:txXfrm>
    </dsp:sp>
    <dsp:sp modelId="{91981A54-A355-407B-BA4C-B315C95AAFEC}">
      <dsp:nvSpPr>
        <dsp:cNvPr id="0" name=""/>
        <dsp:cNvSpPr/>
      </dsp:nvSpPr>
      <dsp:spPr>
        <a:xfrm>
          <a:off x="1699845" y="3651375"/>
          <a:ext cx="2190824" cy="1217124"/>
        </a:xfrm>
        <a:prstGeom prst="roundRect">
          <a:avLst>
            <a:gd name="adj" fmla="val 10000"/>
          </a:avLst>
        </a:prstGeom>
        <a:solidFill>
          <a:schemeClr val="accent5">
            <a:hueOff val="-6758543"/>
            <a:satOff val="-17419"/>
            <a:lumOff val="-11765"/>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Calibri Light" panose="020F0302020204030204"/>
            </a:rPr>
            <a:t> Short Term Goals/Objectives</a:t>
          </a:r>
          <a:endParaRPr lang="en-US" sz="2200" kern="1200"/>
        </a:p>
      </dsp:txBody>
      <dsp:txXfrm>
        <a:off x="1735493" y="3687023"/>
        <a:ext cx="2119528" cy="11458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5FF4A-3A90-4459-8603-031CB55A2FCF}">
      <dsp:nvSpPr>
        <dsp:cNvPr id="0" name=""/>
        <dsp:cNvSpPr/>
      </dsp:nvSpPr>
      <dsp:spPr>
        <a:xfrm>
          <a:off x="1699845" y="0"/>
          <a:ext cx="2190824" cy="1217124"/>
        </a:xfrm>
        <a:prstGeom prst="roundRect">
          <a:avLst>
            <a:gd name="adj" fmla="val 10000"/>
          </a:avLst>
        </a:prstGeom>
        <a:solidFill>
          <a:schemeClr val="accent6">
            <a:shade val="50000"/>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Calibri Light" panose="020F0302020204030204"/>
            </a:rPr>
            <a:t> State Guide Plan Elements</a:t>
          </a:r>
          <a:endParaRPr lang="en-US" sz="2300" kern="1200"/>
        </a:p>
      </dsp:txBody>
      <dsp:txXfrm>
        <a:off x="1735493" y="35648"/>
        <a:ext cx="2119528" cy="1145828"/>
      </dsp:txXfrm>
    </dsp:sp>
    <dsp:sp modelId="{6F23AA24-8923-4B32-B609-992FE2DF02B4}">
      <dsp:nvSpPr>
        <dsp:cNvPr id="0" name=""/>
        <dsp:cNvSpPr/>
      </dsp:nvSpPr>
      <dsp:spPr>
        <a:xfrm rot="5400000">
          <a:off x="2567046" y="1247553"/>
          <a:ext cx="456421" cy="547706"/>
        </a:xfrm>
        <a:prstGeom prst="rightArrow">
          <a:avLst>
            <a:gd name="adj1" fmla="val 60000"/>
            <a:gd name="adj2" fmla="val 50000"/>
          </a:avLst>
        </a:prstGeom>
        <a:solidFill>
          <a:schemeClr val="accent6">
            <a:shade val="90000"/>
            <a:hueOff val="0"/>
            <a:satOff val="0"/>
            <a:lumOff val="0"/>
            <a:alphaOff val="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2630945" y="1293195"/>
        <a:ext cx="328624" cy="319495"/>
      </dsp:txXfrm>
    </dsp:sp>
    <dsp:sp modelId="{CF6BE12A-F767-42FC-AAC1-A94E3FB68446}">
      <dsp:nvSpPr>
        <dsp:cNvPr id="0" name=""/>
        <dsp:cNvSpPr/>
      </dsp:nvSpPr>
      <dsp:spPr>
        <a:xfrm>
          <a:off x="1699845" y="1825687"/>
          <a:ext cx="2190824" cy="1217124"/>
        </a:xfrm>
        <a:prstGeom prst="roundRect">
          <a:avLst>
            <a:gd name="adj" fmla="val 10000"/>
          </a:avLst>
        </a:prstGeom>
        <a:solidFill>
          <a:schemeClr val="accent6">
            <a:shade val="50000"/>
            <a:hueOff val="245616"/>
            <a:satOff val="-10737"/>
            <a:lumOff val="2930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Calibri Light" panose="020F0302020204030204"/>
            </a:rPr>
            <a:t> Local Comprehensive Plans</a:t>
          </a:r>
          <a:endParaRPr lang="en-US" sz="2300" kern="1200" dirty="0"/>
        </a:p>
      </dsp:txBody>
      <dsp:txXfrm>
        <a:off x="1735493" y="1861335"/>
        <a:ext cx="2119528" cy="1145828"/>
      </dsp:txXfrm>
    </dsp:sp>
    <dsp:sp modelId="{11589D0A-2B51-4EDF-8796-C3DBAE767DA4}">
      <dsp:nvSpPr>
        <dsp:cNvPr id="0" name=""/>
        <dsp:cNvSpPr/>
      </dsp:nvSpPr>
      <dsp:spPr>
        <a:xfrm rot="5400000">
          <a:off x="2567046" y="3073240"/>
          <a:ext cx="456421" cy="547706"/>
        </a:xfrm>
        <a:prstGeom prst="rightArrow">
          <a:avLst>
            <a:gd name="adj1" fmla="val 60000"/>
            <a:gd name="adj2" fmla="val 50000"/>
          </a:avLst>
        </a:prstGeom>
        <a:solidFill>
          <a:schemeClr val="accent6">
            <a:shade val="90000"/>
            <a:hueOff val="379870"/>
            <a:satOff val="-15173"/>
            <a:lumOff val="35191"/>
            <a:alphaOff val="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2630945" y="3118882"/>
        <a:ext cx="328624" cy="319495"/>
      </dsp:txXfrm>
    </dsp:sp>
    <dsp:sp modelId="{91981A54-A355-407B-BA4C-B315C95AAFEC}">
      <dsp:nvSpPr>
        <dsp:cNvPr id="0" name=""/>
        <dsp:cNvSpPr/>
      </dsp:nvSpPr>
      <dsp:spPr>
        <a:xfrm>
          <a:off x="1699845" y="3651375"/>
          <a:ext cx="2190824" cy="1217124"/>
        </a:xfrm>
        <a:prstGeom prst="roundRect">
          <a:avLst>
            <a:gd name="adj" fmla="val 10000"/>
          </a:avLst>
        </a:prstGeom>
        <a:solidFill>
          <a:schemeClr val="accent6">
            <a:shade val="50000"/>
            <a:hueOff val="245616"/>
            <a:satOff val="-10737"/>
            <a:lumOff val="2930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Calibri Light" panose="020F0302020204030204"/>
            </a:rPr>
            <a:t> Goals and Objectives</a:t>
          </a:r>
          <a:endParaRPr lang="en-US" sz="2300" kern="1200" dirty="0"/>
        </a:p>
      </dsp:txBody>
      <dsp:txXfrm>
        <a:off x="1735493" y="3687023"/>
        <a:ext cx="2119528" cy="11458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5FF4A-3A90-4459-8603-031CB55A2FCF}">
      <dsp:nvSpPr>
        <dsp:cNvPr id="0" name=""/>
        <dsp:cNvSpPr/>
      </dsp:nvSpPr>
      <dsp:spPr>
        <a:xfrm>
          <a:off x="1699845" y="0"/>
          <a:ext cx="2190824" cy="1217124"/>
        </a:xfrm>
        <a:prstGeom prst="roundRect">
          <a:avLst>
            <a:gd name="adj" fmla="val 10000"/>
          </a:avLst>
        </a:prstGeom>
        <a:solidFill>
          <a:schemeClr val="accent2">
            <a:alpha val="90000"/>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a:latin typeface="Calibri Light" panose="020F0302020204030204"/>
            </a:rPr>
            <a:t> 10,000 Foot View</a:t>
          </a:r>
          <a:endParaRPr lang="en-US" sz="2900" kern="1200"/>
        </a:p>
      </dsp:txBody>
      <dsp:txXfrm>
        <a:off x="1735493" y="35648"/>
        <a:ext cx="2119528" cy="1145828"/>
      </dsp:txXfrm>
    </dsp:sp>
    <dsp:sp modelId="{6F23AA24-8923-4B32-B609-992FE2DF02B4}">
      <dsp:nvSpPr>
        <dsp:cNvPr id="0" name=""/>
        <dsp:cNvSpPr/>
      </dsp:nvSpPr>
      <dsp:spPr>
        <a:xfrm rot="5400000">
          <a:off x="2567046" y="1247553"/>
          <a:ext cx="456421" cy="547706"/>
        </a:xfrm>
        <a:prstGeom prst="rightArrow">
          <a:avLst>
            <a:gd name="adj1" fmla="val 60000"/>
            <a:gd name="adj2" fmla="val 50000"/>
          </a:avLst>
        </a:prstGeom>
        <a:solidFill>
          <a:schemeClr val="accent2">
            <a:shade val="90000"/>
            <a:hueOff val="0"/>
            <a:satOff val="0"/>
            <a:lumOff val="0"/>
            <a:alphaOff val="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5400000">
        <a:off x="2630945" y="1293195"/>
        <a:ext cx="328624" cy="319495"/>
      </dsp:txXfrm>
    </dsp:sp>
    <dsp:sp modelId="{CF6BE12A-F767-42FC-AAC1-A94E3FB68446}">
      <dsp:nvSpPr>
        <dsp:cNvPr id="0" name=""/>
        <dsp:cNvSpPr/>
      </dsp:nvSpPr>
      <dsp:spPr>
        <a:xfrm>
          <a:off x="1699845" y="1825687"/>
          <a:ext cx="2190824" cy="1217124"/>
        </a:xfrm>
        <a:prstGeom prst="roundRect">
          <a:avLst>
            <a:gd name="adj" fmla="val 10000"/>
          </a:avLst>
        </a:prstGeom>
        <a:solidFill>
          <a:schemeClr val="accent2">
            <a:alpha val="90000"/>
            <a:hueOff val="0"/>
            <a:satOff val="0"/>
            <a:lumOff val="0"/>
            <a:alphaOff val="-2000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dirty="0">
              <a:latin typeface="Calibri Light" panose="020F0302020204030204"/>
            </a:rPr>
            <a:t> </a:t>
          </a:r>
          <a:r>
            <a:rPr lang="en-US" sz="2900" kern="1200">
              <a:latin typeface="Calibri Light" panose="020F0302020204030204"/>
            </a:rPr>
            <a:t>A Closer Look</a:t>
          </a:r>
          <a:endParaRPr lang="en-US" sz="2900" kern="1200"/>
        </a:p>
      </dsp:txBody>
      <dsp:txXfrm>
        <a:off x="1735493" y="1861335"/>
        <a:ext cx="2119528" cy="1145828"/>
      </dsp:txXfrm>
    </dsp:sp>
    <dsp:sp modelId="{11589D0A-2B51-4EDF-8796-C3DBAE767DA4}">
      <dsp:nvSpPr>
        <dsp:cNvPr id="0" name=""/>
        <dsp:cNvSpPr/>
      </dsp:nvSpPr>
      <dsp:spPr>
        <a:xfrm rot="5400000">
          <a:off x="2567046" y="3073240"/>
          <a:ext cx="456421" cy="547706"/>
        </a:xfrm>
        <a:prstGeom prst="rightArrow">
          <a:avLst>
            <a:gd name="adj1" fmla="val 60000"/>
            <a:gd name="adj2" fmla="val 50000"/>
          </a:avLst>
        </a:prstGeom>
        <a:solidFill>
          <a:schemeClr val="accent2">
            <a:shade val="90000"/>
            <a:hueOff val="-574681"/>
            <a:satOff val="409"/>
            <a:lumOff val="32114"/>
            <a:alphaOff val="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5400000">
        <a:off x="2630945" y="3118882"/>
        <a:ext cx="328624" cy="319495"/>
      </dsp:txXfrm>
    </dsp:sp>
    <dsp:sp modelId="{91981A54-A355-407B-BA4C-B315C95AAFEC}">
      <dsp:nvSpPr>
        <dsp:cNvPr id="0" name=""/>
        <dsp:cNvSpPr/>
      </dsp:nvSpPr>
      <dsp:spPr>
        <a:xfrm>
          <a:off x="1699845" y="3651375"/>
          <a:ext cx="2190824" cy="1217124"/>
        </a:xfrm>
        <a:prstGeom prst="roundRect">
          <a:avLst>
            <a:gd name="adj" fmla="val 10000"/>
          </a:avLst>
        </a:prstGeom>
        <a:solidFill>
          <a:schemeClr val="accent2">
            <a:alpha val="90000"/>
            <a:hueOff val="0"/>
            <a:satOff val="0"/>
            <a:lumOff val="0"/>
            <a:alphaOff val="-4000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a:latin typeface="Calibri Light" panose="020F0302020204030204"/>
            </a:rPr>
            <a:t> Measurable Steps</a:t>
          </a:r>
          <a:endParaRPr lang="en-US" sz="2900" kern="1200"/>
        </a:p>
      </dsp:txBody>
      <dsp:txXfrm>
        <a:off x="1735493" y="3687023"/>
        <a:ext cx="2119528" cy="11458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3FBB1-674D-4724-B5BE-844D19A5EA3A}">
      <dsp:nvSpPr>
        <dsp:cNvPr id="0" name=""/>
        <dsp:cNvSpPr/>
      </dsp:nvSpPr>
      <dsp:spPr>
        <a:xfrm>
          <a:off x="5041" y="15574"/>
          <a:ext cx="3229987" cy="1614993"/>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u="sng" kern="1200" dirty="0"/>
            <a:t>A Municipal Comprehensive Plan</a:t>
          </a:r>
          <a:r>
            <a:rPr lang="en-US" sz="1600" kern="1200" dirty="0"/>
            <a:t>:</a:t>
          </a:r>
        </a:p>
      </dsp:txBody>
      <dsp:txXfrm>
        <a:off x="52343" y="62876"/>
        <a:ext cx="3135383" cy="1520389"/>
      </dsp:txXfrm>
    </dsp:sp>
    <dsp:sp modelId="{34CF3D20-8E80-4D33-B83B-2F3DFD0CAF6D}">
      <dsp:nvSpPr>
        <dsp:cNvPr id="0" name=""/>
        <dsp:cNvSpPr/>
      </dsp:nvSpPr>
      <dsp:spPr>
        <a:xfrm>
          <a:off x="5041" y="1872816"/>
          <a:ext cx="3229987" cy="1614993"/>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 1) </a:t>
          </a:r>
          <a:r>
            <a:rPr lang="en-US" sz="2000" kern="1200" dirty="0"/>
            <a:t>Has the legal authority to act as the vehicle for guiding community development</a:t>
          </a:r>
        </a:p>
      </dsp:txBody>
      <dsp:txXfrm>
        <a:off x="52343" y="1920118"/>
        <a:ext cx="3135383" cy="1520389"/>
      </dsp:txXfrm>
    </dsp:sp>
    <dsp:sp modelId="{A14B59D6-92FA-4554-B21C-560A8C396CF8}">
      <dsp:nvSpPr>
        <dsp:cNvPr id="0" name=""/>
        <dsp:cNvSpPr/>
      </dsp:nvSpPr>
      <dsp:spPr>
        <a:xfrm rot="18196783">
          <a:off x="2967747" y="2158050"/>
          <a:ext cx="1184564" cy="54228"/>
        </a:xfrm>
        <a:custGeom>
          <a:avLst/>
          <a:gdLst/>
          <a:ahLst/>
          <a:cxnLst/>
          <a:rect l="0" t="0" r="0" b="0"/>
          <a:pathLst>
            <a:path>
              <a:moveTo>
                <a:pt x="0" y="27114"/>
              </a:moveTo>
              <a:lnTo>
                <a:pt x="1184564" y="271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30415" y="2155550"/>
        <a:ext cx="59228" cy="59228"/>
      </dsp:txXfrm>
    </dsp:sp>
    <dsp:sp modelId="{8C81ECFF-3B30-420F-B2C0-436D9E090276}">
      <dsp:nvSpPr>
        <dsp:cNvPr id="0" name=""/>
        <dsp:cNvSpPr/>
      </dsp:nvSpPr>
      <dsp:spPr>
        <a:xfrm>
          <a:off x="3885031" y="882518"/>
          <a:ext cx="3229987" cy="1614993"/>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2) </a:t>
          </a:r>
          <a:r>
            <a:rPr lang="en-US" sz="2000" kern="1200" dirty="0"/>
            <a:t>The scope to cover the necessary functions and processes to achieve community goals</a:t>
          </a:r>
          <a:endParaRPr lang="en-US" sz="1800" kern="1200" dirty="0"/>
        </a:p>
      </dsp:txBody>
      <dsp:txXfrm>
        <a:off x="3932333" y="929820"/>
        <a:ext cx="3135383" cy="1520389"/>
      </dsp:txXfrm>
    </dsp:sp>
    <dsp:sp modelId="{FF2B75E7-BAC5-4144-B768-DE47E1ADB787}">
      <dsp:nvSpPr>
        <dsp:cNvPr id="0" name=""/>
        <dsp:cNvSpPr/>
      </dsp:nvSpPr>
      <dsp:spPr>
        <a:xfrm rot="3477015">
          <a:off x="2947577" y="3172306"/>
          <a:ext cx="1224905" cy="54228"/>
        </a:xfrm>
        <a:custGeom>
          <a:avLst/>
          <a:gdLst/>
          <a:ahLst/>
          <a:cxnLst/>
          <a:rect l="0" t="0" r="0" b="0"/>
          <a:pathLst>
            <a:path>
              <a:moveTo>
                <a:pt x="0" y="27114"/>
              </a:moveTo>
              <a:lnTo>
                <a:pt x="1224905" y="271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29407" y="3168798"/>
        <a:ext cx="61245" cy="61245"/>
      </dsp:txXfrm>
    </dsp:sp>
    <dsp:sp modelId="{7431DDAB-5674-443E-B866-0469893C3DA7}">
      <dsp:nvSpPr>
        <dsp:cNvPr id="0" name=""/>
        <dsp:cNvSpPr/>
      </dsp:nvSpPr>
      <dsp:spPr>
        <a:xfrm>
          <a:off x="3885031" y="2911031"/>
          <a:ext cx="3229987" cy="1614993"/>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3) Has the advantage of being able to coordinate other policies, plans, and programs into a single accessible document.</a:t>
          </a:r>
        </a:p>
      </dsp:txBody>
      <dsp:txXfrm>
        <a:off x="3932333" y="2958333"/>
        <a:ext cx="3135383" cy="1520389"/>
      </dsp:txXfrm>
    </dsp:sp>
    <dsp:sp modelId="{C8C3A6B4-1465-417C-B8CD-A4F08EAB5564}">
      <dsp:nvSpPr>
        <dsp:cNvPr id="0" name=""/>
        <dsp:cNvSpPr/>
      </dsp:nvSpPr>
      <dsp:spPr>
        <a:xfrm>
          <a:off x="5041" y="3730059"/>
          <a:ext cx="3229987" cy="1614993"/>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 4) </a:t>
          </a:r>
          <a:r>
            <a:rPr lang="en-US" sz="2000" kern="1200" dirty="0"/>
            <a:t>The history of practice to inspire public acceptance of its policies.</a:t>
          </a:r>
        </a:p>
      </dsp:txBody>
      <dsp:txXfrm>
        <a:off x="52343" y="3777361"/>
        <a:ext cx="3135383" cy="15203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D12198-4CA5-4517-9A7C-A38703CC9A00}">
      <dsp:nvSpPr>
        <dsp:cNvPr id="0" name=""/>
        <dsp:cNvSpPr/>
      </dsp:nvSpPr>
      <dsp:spPr>
        <a:xfrm>
          <a:off x="3708459" y="785180"/>
          <a:ext cx="602832" cy="91440"/>
        </a:xfrm>
        <a:custGeom>
          <a:avLst/>
          <a:gdLst/>
          <a:ahLst/>
          <a:cxnLst/>
          <a:rect l="0" t="0" r="0" b="0"/>
          <a:pathLst>
            <a:path>
              <a:moveTo>
                <a:pt x="0" y="45720"/>
              </a:moveTo>
              <a:lnTo>
                <a:pt x="60283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94040" y="827730"/>
        <a:ext cx="31671" cy="6340"/>
      </dsp:txXfrm>
    </dsp:sp>
    <dsp:sp modelId="{FE7BB618-D38F-4FA3-9B61-442266AF8EF6}">
      <dsp:nvSpPr>
        <dsp:cNvPr id="0" name=""/>
        <dsp:cNvSpPr/>
      </dsp:nvSpPr>
      <dsp:spPr>
        <a:xfrm>
          <a:off x="956203" y="4684"/>
          <a:ext cx="2754056" cy="1652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951" tIns="141655" rIns="134951" bIns="141655" numCol="1" spcCol="1270" anchor="ctr" anchorCtr="0">
          <a:noAutofit/>
        </a:bodyPr>
        <a:lstStyle/>
        <a:p>
          <a:pPr marL="0" lvl="0" indent="0" algn="ctr" defTabSz="889000">
            <a:lnSpc>
              <a:spcPct val="90000"/>
            </a:lnSpc>
            <a:spcBef>
              <a:spcPct val="0"/>
            </a:spcBef>
            <a:spcAft>
              <a:spcPct val="35000"/>
            </a:spcAft>
            <a:buNone/>
          </a:pPr>
          <a:r>
            <a:rPr lang="en-US" sz="2000" kern="1200" dirty="0"/>
            <a:t>This requirement is meant to help, not hinder municipal planners</a:t>
          </a:r>
        </a:p>
      </dsp:txBody>
      <dsp:txXfrm>
        <a:off x="956203" y="4684"/>
        <a:ext cx="2754056" cy="1652433"/>
      </dsp:txXfrm>
    </dsp:sp>
    <dsp:sp modelId="{178AF216-A7FB-4F9A-80F0-CB5297BEBCF0}">
      <dsp:nvSpPr>
        <dsp:cNvPr id="0" name=""/>
        <dsp:cNvSpPr/>
      </dsp:nvSpPr>
      <dsp:spPr>
        <a:xfrm>
          <a:off x="2333231" y="1655317"/>
          <a:ext cx="3387488" cy="602832"/>
        </a:xfrm>
        <a:custGeom>
          <a:avLst/>
          <a:gdLst/>
          <a:ahLst/>
          <a:cxnLst/>
          <a:rect l="0" t="0" r="0" b="0"/>
          <a:pathLst>
            <a:path>
              <a:moveTo>
                <a:pt x="3387488" y="0"/>
              </a:moveTo>
              <a:lnTo>
                <a:pt x="3387488" y="318516"/>
              </a:lnTo>
              <a:lnTo>
                <a:pt x="0" y="318516"/>
              </a:lnTo>
              <a:lnTo>
                <a:pt x="0" y="602832"/>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40820" y="1953563"/>
        <a:ext cx="172310" cy="6340"/>
      </dsp:txXfrm>
    </dsp:sp>
    <dsp:sp modelId="{DAAC40D9-FDF4-452F-B70D-FFBBB0C88272}">
      <dsp:nvSpPr>
        <dsp:cNvPr id="0" name=""/>
        <dsp:cNvSpPr/>
      </dsp:nvSpPr>
      <dsp:spPr>
        <a:xfrm>
          <a:off x="4343692" y="4684"/>
          <a:ext cx="2754056" cy="1652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951" tIns="141655" rIns="134951" bIns="141655" numCol="1" spcCol="1270" anchor="ctr" anchorCtr="0">
          <a:noAutofit/>
        </a:bodyPr>
        <a:lstStyle/>
        <a:p>
          <a:pPr marL="0" lvl="0" indent="0" algn="ctr" defTabSz="1066800">
            <a:lnSpc>
              <a:spcPct val="90000"/>
            </a:lnSpc>
            <a:spcBef>
              <a:spcPct val="0"/>
            </a:spcBef>
            <a:spcAft>
              <a:spcPct val="35000"/>
            </a:spcAft>
            <a:buNone/>
          </a:pPr>
          <a:r>
            <a:rPr lang="en-US" sz="2400" kern="1200" dirty="0"/>
            <a:t>Keep Comprehensive Plans “Alive”</a:t>
          </a:r>
        </a:p>
      </dsp:txBody>
      <dsp:txXfrm>
        <a:off x="4343692" y="4684"/>
        <a:ext cx="2754056" cy="1652433"/>
      </dsp:txXfrm>
    </dsp:sp>
    <dsp:sp modelId="{CF2C0524-671F-4972-AE7E-6C6FCDA4B4F3}">
      <dsp:nvSpPr>
        <dsp:cNvPr id="0" name=""/>
        <dsp:cNvSpPr/>
      </dsp:nvSpPr>
      <dsp:spPr>
        <a:xfrm>
          <a:off x="3708459" y="3071047"/>
          <a:ext cx="602832" cy="91440"/>
        </a:xfrm>
        <a:custGeom>
          <a:avLst/>
          <a:gdLst/>
          <a:ahLst/>
          <a:cxnLst/>
          <a:rect l="0" t="0" r="0" b="0"/>
          <a:pathLst>
            <a:path>
              <a:moveTo>
                <a:pt x="0" y="45720"/>
              </a:moveTo>
              <a:lnTo>
                <a:pt x="602832"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94040" y="3113597"/>
        <a:ext cx="31671" cy="6340"/>
      </dsp:txXfrm>
    </dsp:sp>
    <dsp:sp modelId="{16B30C3A-1DBF-4388-AFE7-1140C1CAED9D}">
      <dsp:nvSpPr>
        <dsp:cNvPr id="0" name=""/>
        <dsp:cNvSpPr/>
      </dsp:nvSpPr>
      <dsp:spPr>
        <a:xfrm>
          <a:off x="956203" y="2290550"/>
          <a:ext cx="2754056" cy="16524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951" tIns="141655" rIns="134951" bIns="141655" numCol="1" spcCol="1270" anchor="ctr" anchorCtr="0">
          <a:noAutofit/>
        </a:bodyPr>
        <a:lstStyle/>
        <a:p>
          <a:pPr marL="0" lvl="0" indent="0" algn="ctr" defTabSz="889000">
            <a:lnSpc>
              <a:spcPct val="90000"/>
            </a:lnSpc>
            <a:spcBef>
              <a:spcPct val="0"/>
            </a:spcBef>
            <a:spcAft>
              <a:spcPct val="35000"/>
            </a:spcAft>
            <a:buNone/>
          </a:pPr>
          <a:r>
            <a:rPr lang="en-US" sz="2000" kern="1200" dirty="0"/>
            <a:t>Track Implementation to see where communities have successes and where they struggle</a:t>
          </a:r>
        </a:p>
      </dsp:txBody>
      <dsp:txXfrm>
        <a:off x="956203" y="2290550"/>
        <a:ext cx="2754056" cy="1652433"/>
      </dsp:txXfrm>
    </dsp:sp>
    <dsp:sp modelId="{395FED1A-F160-4936-8A22-73339D1F38F2}">
      <dsp:nvSpPr>
        <dsp:cNvPr id="0" name=""/>
        <dsp:cNvSpPr/>
      </dsp:nvSpPr>
      <dsp:spPr>
        <a:xfrm>
          <a:off x="2773494" y="3941184"/>
          <a:ext cx="2947225" cy="602832"/>
        </a:xfrm>
        <a:custGeom>
          <a:avLst/>
          <a:gdLst/>
          <a:ahLst/>
          <a:cxnLst/>
          <a:rect l="0" t="0" r="0" b="0"/>
          <a:pathLst>
            <a:path>
              <a:moveTo>
                <a:pt x="2947225" y="0"/>
              </a:moveTo>
              <a:lnTo>
                <a:pt x="2947225" y="318516"/>
              </a:lnTo>
              <a:lnTo>
                <a:pt x="0" y="318516"/>
              </a:lnTo>
              <a:lnTo>
                <a:pt x="0" y="602832"/>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71744" y="4239430"/>
        <a:ext cx="150726" cy="6340"/>
      </dsp:txXfrm>
    </dsp:sp>
    <dsp:sp modelId="{5245A28E-791C-40EB-949E-C34B53A22488}">
      <dsp:nvSpPr>
        <dsp:cNvPr id="0" name=""/>
        <dsp:cNvSpPr/>
      </dsp:nvSpPr>
      <dsp:spPr>
        <a:xfrm>
          <a:off x="4343692" y="2290550"/>
          <a:ext cx="2754056" cy="16524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951" tIns="141655" rIns="134951" bIns="141655" numCol="1" spcCol="1270" anchor="ctr" anchorCtr="0">
          <a:noAutofit/>
        </a:bodyPr>
        <a:lstStyle/>
        <a:p>
          <a:pPr marL="0" lvl="0" indent="0" algn="ctr" defTabSz="889000">
            <a:lnSpc>
              <a:spcPct val="90000"/>
            </a:lnSpc>
            <a:spcBef>
              <a:spcPct val="0"/>
            </a:spcBef>
            <a:spcAft>
              <a:spcPct val="35000"/>
            </a:spcAft>
            <a:buNone/>
          </a:pPr>
          <a:r>
            <a:rPr lang="en-US" sz="2000" kern="1200" dirty="0"/>
            <a:t>Feedback will shape the types of technical assistance provided by Statewide Planning</a:t>
          </a:r>
        </a:p>
      </dsp:txBody>
      <dsp:txXfrm>
        <a:off x="4343692" y="2290550"/>
        <a:ext cx="2754056" cy="1652433"/>
      </dsp:txXfrm>
    </dsp:sp>
    <dsp:sp modelId="{AB037CC3-BD50-4600-AF71-59DA9CCC19C6}">
      <dsp:nvSpPr>
        <dsp:cNvPr id="0" name=""/>
        <dsp:cNvSpPr/>
      </dsp:nvSpPr>
      <dsp:spPr>
        <a:xfrm>
          <a:off x="956203" y="4576417"/>
          <a:ext cx="3634582" cy="1652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951" tIns="141655" rIns="134951" bIns="141655" numCol="1" spcCol="1270" anchor="ctr" anchorCtr="0">
          <a:noAutofit/>
        </a:bodyPr>
        <a:lstStyle/>
        <a:p>
          <a:pPr marL="0" lvl="0" indent="0" algn="ctr" defTabSz="889000">
            <a:lnSpc>
              <a:spcPct val="90000"/>
            </a:lnSpc>
            <a:spcBef>
              <a:spcPct val="0"/>
            </a:spcBef>
            <a:spcAft>
              <a:spcPct val="35000"/>
            </a:spcAft>
            <a:buNone/>
          </a:pPr>
          <a:r>
            <a:rPr lang="en-US" sz="2000" kern="1200" dirty="0"/>
            <a:t>Help focus local planning efforts and continue to maintain the importance of Comprehensive Plan consistency in all development reviews</a:t>
          </a:r>
        </a:p>
      </dsp:txBody>
      <dsp:txXfrm>
        <a:off x="956203" y="4576417"/>
        <a:ext cx="3634582" cy="16524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3972D-BF26-4176-A5DD-14AF3F6A039A}">
      <dsp:nvSpPr>
        <dsp:cNvPr id="0" name=""/>
        <dsp:cNvSpPr/>
      </dsp:nvSpPr>
      <dsp:spPr>
        <a:xfrm>
          <a:off x="7386" y="6039"/>
          <a:ext cx="3610391" cy="1332070"/>
        </a:xfrm>
        <a:prstGeom prst="roundRect">
          <a:avLst>
            <a:gd name="adj" fmla="val 10000"/>
          </a:avLst>
        </a:prstGeom>
        <a:solidFill>
          <a:srgbClr val="3763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US" sz="4400" b="1" kern="1200" dirty="0"/>
            <a:t>Government</a:t>
          </a:r>
        </a:p>
      </dsp:txBody>
      <dsp:txXfrm>
        <a:off x="46401" y="45054"/>
        <a:ext cx="3532361" cy="1254040"/>
      </dsp:txXfrm>
    </dsp:sp>
    <dsp:sp modelId="{5D48EF0F-0568-4668-B6BE-E300C7227D59}">
      <dsp:nvSpPr>
        <dsp:cNvPr id="0" name=""/>
        <dsp:cNvSpPr/>
      </dsp:nvSpPr>
      <dsp:spPr>
        <a:xfrm>
          <a:off x="368425" y="1338110"/>
          <a:ext cx="361039" cy="999053"/>
        </a:xfrm>
        <a:custGeom>
          <a:avLst/>
          <a:gdLst/>
          <a:ahLst/>
          <a:cxnLst/>
          <a:rect l="0" t="0" r="0" b="0"/>
          <a:pathLst>
            <a:path>
              <a:moveTo>
                <a:pt x="0" y="0"/>
              </a:moveTo>
              <a:lnTo>
                <a:pt x="0" y="999053"/>
              </a:lnTo>
              <a:lnTo>
                <a:pt x="361039" y="9990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B7872C-37EE-4508-996C-5440F588289E}">
      <dsp:nvSpPr>
        <dsp:cNvPr id="0" name=""/>
        <dsp:cNvSpPr/>
      </dsp:nvSpPr>
      <dsp:spPr>
        <a:xfrm>
          <a:off x="729465" y="1671128"/>
          <a:ext cx="3845358" cy="1332070"/>
        </a:xfrm>
        <a:prstGeom prst="roundRect">
          <a:avLst>
            <a:gd name="adj" fmla="val 10000"/>
          </a:avLst>
        </a:prstGeom>
        <a:solidFill>
          <a:schemeClr val="lt1">
            <a:alpha val="90000"/>
            <a:hueOff val="0"/>
            <a:satOff val="0"/>
            <a:lumOff val="0"/>
            <a:alphaOff val="0"/>
          </a:schemeClr>
        </a:solidFill>
        <a:ln w="19050" cap="flat" cmpd="sng" algn="ctr">
          <a:solidFill>
            <a:srgbClr val="C2E2F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Font typeface="Arial" panose="020B0604020202020204" pitchFamily="34" charset="0"/>
            <a:buNone/>
          </a:pPr>
          <a:r>
            <a:rPr lang="en-US" sz="2800" kern="1200" dirty="0"/>
            <a:t>Initial exploration into incorporating equity into projects and plans</a:t>
          </a:r>
        </a:p>
      </dsp:txBody>
      <dsp:txXfrm>
        <a:off x="768480" y="1710143"/>
        <a:ext cx="3767328" cy="1254040"/>
      </dsp:txXfrm>
    </dsp:sp>
    <dsp:sp modelId="{F3587250-5F85-46F4-85C3-3B0329AC1424}">
      <dsp:nvSpPr>
        <dsp:cNvPr id="0" name=""/>
        <dsp:cNvSpPr/>
      </dsp:nvSpPr>
      <dsp:spPr>
        <a:xfrm>
          <a:off x="368425" y="1338110"/>
          <a:ext cx="361039" cy="2664141"/>
        </a:xfrm>
        <a:custGeom>
          <a:avLst/>
          <a:gdLst/>
          <a:ahLst/>
          <a:cxnLst/>
          <a:rect l="0" t="0" r="0" b="0"/>
          <a:pathLst>
            <a:path>
              <a:moveTo>
                <a:pt x="0" y="0"/>
              </a:moveTo>
              <a:lnTo>
                <a:pt x="0" y="2664141"/>
              </a:lnTo>
              <a:lnTo>
                <a:pt x="361039" y="26641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8BF729-604F-43A4-88DD-B98487D1E9E1}">
      <dsp:nvSpPr>
        <dsp:cNvPr id="0" name=""/>
        <dsp:cNvSpPr/>
      </dsp:nvSpPr>
      <dsp:spPr>
        <a:xfrm>
          <a:off x="729465" y="3336216"/>
          <a:ext cx="3845358" cy="1332070"/>
        </a:xfrm>
        <a:prstGeom prst="roundRect">
          <a:avLst>
            <a:gd name="adj" fmla="val 10000"/>
          </a:avLst>
        </a:prstGeom>
        <a:solidFill>
          <a:schemeClr val="lt1">
            <a:alpha val="90000"/>
            <a:hueOff val="0"/>
            <a:satOff val="0"/>
            <a:lumOff val="0"/>
            <a:alphaOff val="0"/>
          </a:schemeClr>
        </a:solidFill>
        <a:ln w="19050" cap="flat" cmpd="sng" algn="ctr">
          <a:solidFill>
            <a:srgbClr val="C2E2F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Community engagement research</a:t>
          </a:r>
        </a:p>
      </dsp:txBody>
      <dsp:txXfrm>
        <a:off x="768480" y="3375231"/>
        <a:ext cx="3767328" cy="1254040"/>
      </dsp:txXfrm>
    </dsp:sp>
    <dsp:sp modelId="{CF385B78-840D-42ED-A540-C47D2E557AD0}">
      <dsp:nvSpPr>
        <dsp:cNvPr id="0" name=""/>
        <dsp:cNvSpPr/>
      </dsp:nvSpPr>
      <dsp:spPr>
        <a:xfrm>
          <a:off x="4518780" y="6039"/>
          <a:ext cx="3610391" cy="1332070"/>
        </a:xfrm>
        <a:prstGeom prst="roundRect">
          <a:avLst>
            <a:gd name="adj" fmla="val 10000"/>
          </a:avLst>
        </a:prstGeom>
        <a:solidFill>
          <a:srgbClr val="3763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t>Community Organizations</a:t>
          </a:r>
        </a:p>
      </dsp:txBody>
      <dsp:txXfrm>
        <a:off x="4557795" y="45054"/>
        <a:ext cx="3532361" cy="1254040"/>
      </dsp:txXfrm>
    </dsp:sp>
    <dsp:sp modelId="{88E75528-63A8-43C5-9261-58DC38ECBAE9}">
      <dsp:nvSpPr>
        <dsp:cNvPr id="0" name=""/>
        <dsp:cNvSpPr/>
      </dsp:nvSpPr>
      <dsp:spPr>
        <a:xfrm>
          <a:off x="4879819" y="1338110"/>
          <a:ext cx="361039" cy="999053"/>
        </a:xfrm>
        <a:custGeom>
          <a:avLst/>
          <a:gdLst/>
          <a:ahLst/>
          <a:cxnLst/>
          <a:rect l="0" t="0" r="0" b="0"/>
          <a:pathLst>
            <a:path>
              <a:moveTo>
                <a:pt x="0" y="0"/>
              </a:moveTo>
              <a:lnTo>
                <a:pt x="0" y="999053"/>
              </a:lnTo>
              <a:lnTo>
                <a:pt x="361039" y="9990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3D5CDA-2338-4F6F-851B-4711D471A8EE}">
      <dsp:nvSpPr>
        <dsp:cNvPr id="0" name=""/>
        <dsp:cNvSpPr/>
      </dsp:nvSpPr>
      <dsp:spPr>
        <a:xfrm>
          <a:off x="5240858" y="1671128"/>
          <a:ext cx="3845358" cy="1332070"/>
        </a:xfrm>
        <a:prstGeom prst="roundRect">
          <a:avLst>
            <a:gd name="adj" fmla="val 10000"/>
          </a:avLst>
        </a:prstGeom>
        <a:solidFill>
          <a:schemeClr val="lt1">
            <a:alpha val="90000"/>
            <a:hueOff val="0"/>
            <a:satOff val="0"/>
            <a:lumOff val="0"/>
            <a:alphaOff val="0"/>
          </a:schemeClr>
        </a:solidFill>
        <a:ln w="19050" cap="flat" cmpd="sng" algn="ctr">
          <a:solidFill>
            <a:srgbClr val="C2E2F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Font typeface="Arial" panose="020B0604020202020204" pitchFamily="34" charset="0"/>
            <a:buNone/>
          </a:pPr>
          <a:r>
            <a:rPr lang="en-US" sz="2800" kern="1200"/>
            <a:t>Communication and grants</a:t>
          </a:r>
          <a:endParaRPr lang="en-US" sz="2800" kern="1200" dirty="0"/>
        </a:p>
      </dsp:txBody>
      <dsp:txXfrm>
        <a:off x="5279873" y="1710143"/>
        <a:ext cx="3767328" cy="1254040"/>
      </dsp:txXfrm>
    </dsp:sp>
    <dsp:sp modelId="{2C338004-3E72-457C-83A0-B630C4992987}">
      <dsp:nvSpPr>
        <dsp:cNvPr id="0" name=""/>
        <dsp:cNvSpPr/>
      </dsp:nvSpPr>
      <dsp:spPr>
        <a:xfrm>
          <a:off x="4879819" y="1338110"/>
          <a:ext cx="361039" cy="2664141"/>
        </a:xfrm>
        <a:custGeom>
          <a:avLst/>
          <a:gdLst/>
          <a:ahLst/>
          <a:cxnLst/>
          <a:rect l="0" t="0" r="0" b="0"/>
          <a:pathLst>
            <a:path>
              <a:moveTo>
                <a:pt x="0" y="0"/>
              </a:moveTo>
              <a:lnTo>
                <a:pt x="0" y="2664141"/>
              </a:lnTo>
              <a:lnTo>
                <a:pt x="361039" y="26641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9FEBAA-4830-4723-A398-75571C012BC2}">
      <dsp:nvSpPr>
        <dsp:cNvPr id="0" name=""/>
        <dsp:cNvSpPr/>
      </dsp:nvSpPr>
      <dsp:spPr>
        <a:xfrm>
          <a:off x="5240858" y="3336216"/>
          <a:ext cx="3845358" cy="1332070"/>
        </a:xfrm>
        <a:prstGeom prst="roundRect">
          <a:avLst>
            <a:gd name="adj" fmla="val 10000"/>
          </a:avLst>
        </a:prstGeom>
        <a:solidFill>
          <a:schemeClr val="lt1">
            <a:alpha val="90000"/>
            <a:hueOff val="0"/>
            <a:satOff val="0"/>
            <a:lumOff val="0"/>
            <a:alphaOff val="0"/>
          </a:schemeClr>
        </a:solidFill>
        <a:ln w="19050" cap="flat" cmpd="sng" algn="ctr">
          <a:solidFill>
            <a:srgbClr val="C2E2F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a:t>Building the case for funding the work being done</a:t>
          </a:r>
          <a:endParaRPr lang="en-US" sz="2800" kern="1200" dirty="0"/>
        </a:p>
      </dsp:txBody>
      <dsp:txXfrm>
        <a:off x="5279873" y="3375231"/>
        <a:ext cx="3767328" cy="12540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FDAAC-7C44-4938-A889-7EE88DED8BCC}">
      <dsp:nvSpPr>
        <dsp:cNvPr id="0" name=""/>
        <dsp:cNvSpPr/>
      </dsp:nvSpPr>
      <dsp:spPr>
        <a:xfrm>
          <a:off x="450565" y="0"/>
          <a:ext cx="5106409" cy="5285187"/>
        </a:xfrm>
        <a:prstGeom prst="rightArrow">
          <a:avLst/>
        </a:prstGeom>
        <a:solidFill>
          <a:srgbClr val="C2E2F5"/>
        </a:solidFill>
        <a:ln>
          <a:noFill/>
        </a:ln>
        <a:effectLst/>
      </dsp:spPr>
      <dsp:style>
        <a:lnRef idx="0">
          <a:scrgbClr r="0" g="0" b="0"/>
        </a:lnRef>
        <a:fillRef idx="1">
          <a:scrgbClr r="0" g="0" b="0"/>
        </a:fillRef>
        <a:effectRef idx="0">
          <a:scrgbClr r="0" g="0" b="0"/>
        </a:effectRef>
        <a:fontRef idx="minor"/>
      </dsp:style>
    </dsp:sp>
    <dsp:sp modelId="{4F8DF4C1-6CC7-4F66-956A-E5710B906463}">
      <dsp:nvSpPr>
        <dsp:cNvPr id="0" name=""/>
        <dsp:cNvSpPr/>
      </dsp:nvSpPr>
      <dsp:spPr>
        <a:xfrm>
          <a:off x="0" y="1544458"/>
          <a:ext cx="1802262" cy="2114074"/>
        </a:xfrm>
        <a:prstGeom prst="roundRect">
          <a:avLst/>
        </a:prstGeom>
        <a:solidFill>
          <a:srgbClr val="3763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Aptos Narrow" panose="020B0004020202020204" pitchFamily="34" charset="0"/>
            </a:rPr>
            <a:t>14</a:t>
          </a:r>
          <a:r>
            <a:rPr lang="en-US" sz="2800" kern="1200" dirty="0">
              <a:latin typeface="Aptos Narrow" panose="020B0004020202020204" pitchFamily="34" charset="0"/>
            </a:rPr>
            <a:t> indicators added</a:t>
          </a:r>
        </a:p>
      </dsp:txBody>
      <dsp:txXfrm>
        <a:off x="87979" y="1632437"/>
        <a:ext cx="1626304" cy="1938116"/>
      </dsp:txXfrm>
    </dsp:sp>
    <dsp:sp modelId="{D41319EC-7691-4604-A29A-0F8AE10DAF46}">
      <dsp:nvSpPr>
        <dsp:cNvPr id="0" name=""/>
        <dsp:cNvSpPr/>
      </dsp:nvSpPr>
      <dsp:spPr>
        <a:xfrm>
          <a:off x="2057744" y="1544458"/>
          <a:ext cx="1802262" cy="2114074"/>
        </a:xfrm>
        <a:prstGeom prst="roundRect">
          <a:avLst/>
        </a:prstGeom>
        <a:solidFill>
          <a:srgbClr val="3763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ptos Narrow" panose="020B0004020202020204" pitchFamily="34" charset="0"/>
            </a:rPr>
            <a:t>Link to </a:t>
          </a:r>
          <a:r>
            <a:rPr lang="en-US" sz="2800" b="1" kern="1200" dirty="0">
              <a:latin typeface="Aptos Narrow" panose="020B0004020202020204" pitchFamily="34" charset="0"/>
            </a:rPr>
            <a:t>10</a:t>
          </a:r>
          <a:r>
            <a:rPr lang="en-US" sz="2800" kern="1200" dirty="0">
              <a:latin typeface="Aptos Narrow" panose="020B0004020202020204" pitchFamily="34" charset="0"/>
            </a:rPr>
            <a:t> off-platform resources</a:t>
          </a:r>
        </a:p>
      </dsp:txBody>
      <dsp:txXfrm>
        <a:off x="2145723" y="1632437"/>
        <a:ext cx="1626304" cy="1938116"/>
      </dsp:txXfrm>
    </dsp:sp>
    <dsp:sp modelId="{6FA913C7-D013-4B37-8406-EE758BDA285F}">
      <dsp:nvSpPr>
        <dsp:cNvPr id="0" name=""/>
        <dsp:cNvSpPr/>
      </dsp:nvSpPr>
      <dsp:spPr>
        <a:xfrm>
          <a:off x="4024805" y="1544458"/>
          <a:ext cx="1802262" cy="2114074"/>
        </a:xfrm>
        <a:prstGeom prst="roundRect">
          <a:avLst/>
        </a:prstGeom>
        <a:solidFill>
          <a:srgbClr val="3763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ptos Narrow" panose="020B0004020202020204" pitchFamily="34" charset="0"/>
            </a:rPr>
            <a:t>Added </a:t>
          </a:r>
          <a:r>
            <a:rPr lang="en-US" sz="2800" b="1" kern="1200" dirty="0">
              <a:latin typeface="Aptos Narrow" panose="020B0004020202020204" pitchFamily="34" charset="0"/>
            </a:rPr>
            <a:t>6</a:t>
          </a:r>
          <a:r>
            <a:rPr lang="en-US" sz="2800" kern="1200" dirty="0">
              <a:latin typeface="Aptos Narrow" panose="020B0004020202020204" pitchFamily="34" charset="0"/>
            </a:rPr>
            <a:t> Platform features</a:t>
          </a:r>
        </a:p>
      </dsp:txBody>
      <dsp:txXfrm>
        <a:off x="4112784" y="1632437"/>
        <a:ext cx="1626304" cy="1938116"/>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2C3B7E2-94E6-47C3-9C97-4A52DB49FA1A}" type="datetimeFigureOut">
              <a:rPr lang="en-US" smtClean="0"/>
              <a:t>11/19/2024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7057F9CF-8547-43F2-843F-B7126834C3CF}" type="slidenum">
              <a:rPr lang="en-US" smtClean="0"/>
              <a:t>‹#›</a:t>
            </a:fld>
            <a:endParaRPr lang="en-US"/>
          </a:p>
        </p:txBody>
      </p:sp>
    </p:spTree>
    <p:extLst>
      <p:ext uri="{BB962C8B-B14F-4D97-AF65-F5344CB8AC3E}">
        <p14:creationId xmlns:p14="http://schemas.microsoft.com/office/powerpoint/2010/main" val="2279052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C976469-3EBC-4557-B803-0B6F0CE018E2}" type="slidenum">
              <a:rPr lang="en-US"/>
              <a:t>12</a:t>
            </a:fld>
            <a:endParaRPr lang="en-US"/>
          </a:p>
        </p:txBody>
      </p:sp>
    </p:spTree>
    <p:extLst>
      <p:ext uri="{BB962C8B-B14F-4D97-AF65-F5344CB8AC3E}">
        <p14:creationId xmlns:p14="http://schemas.microsoft.com/office/powerpoint/2010/main" val="174070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txBox="1">
            <a:spLocks noGrp="1"/>
          </p:cNvSpPr>
          <p:nvPr>
            <p:ph type="body" idx="1"/>
          </p:nvPr>
        </p:nvSpPr>
        <p:spPr>
          <a:xfrm>
            <a:off x="780267" y="4788578"/>
            <a:ext cx="6242240" cy="4536630"/>
          </a:xfrm>
          <a:prstGeom prst="rect">
            <a:avLst/>
          </a:prstGeom>
          <a:noFill/>
          <a:ln>
            <a:noFill/>
          </a:ln>
        </p:spPr>
        <p:txBody>
          <a:bodyPr lIns="96645" tIns="96645" rIns="96645" bIns="96645" anchor="ctr" anchorCtr="0">
            <a:noAutofit/>
          </a:bodyPr>
          <a:lstStyle/>
          <a:p>
            <a:endParaRPr lang="en-US" sz="1300"/>
          </a:p>
          <a:p>
            <a:r>
              <a:rPr lang="en-US" sz="1300"/>
              <a:t>Through the RIGIS Website…RIGIS is able to provide free access to, and downloads of, hundreds of spatial datasets across several thematic categories. </a:t>
            </a:r>
          </a:p>
          <a:p>
            <a:endParaRPr sz="1300"/>
          </a:p>
          <a:p>
            <a:r>
              <a:rPr lang="en-US" sz="1300"/>
              <a:t>The database is compiled from data submissions by many contributors across the state, including state agencies.   </a:t>
            </a:r>
          </a:p>
          <a:p>
            <a:endParaRPr sz="1300"/>
          </a:p>
          <a:p>
            <a:r>
              <a:rPr lang="en-US" sz="1300"/>
              <a:t>These data adhere to the RIGIS quality assurance and federal metadata standards, and are maintained by the data source providers. </a:t>
            </a:r>
          </a:p>
          <a:p>
            <a:endParaRPr sz="1300"/>
          </a:p>
          <a:p>
            <a:r>
              <a:rPr lang="en-US" sz="1300"/>
              <a:t>The RIGIS database and website is managed by the URI Geospatial Extension Specialists.</a:t>
            </a:r>
          </a:p>
          <a:p>
            <a:endParaRPr lang="en-US" sz="1300"/>
          </a:p>
          <a:p>
            <a:endParaRPr sz="1300"/>
          </a:p>
        </p:txBody>
      </p:sp>
      <p:sp>
        <p:nvSpPr>
          <p:cNvPr id="272" name="Shape 272"/>
          <p:cNvSpPr>
            <a:spLocks noGrp="1" noRot="1" noChangeAspect="1"/>
          </p:cNvSpPr>
          <p:nvPr>
            <p:ph type="sldImg" idx="2"/>
          </p:nvPr>
        </p:nvSpPr>
        <p:spPr>
          <a:xfrm>
            <a:off x="541338" y="757238"/>
            <a:ext cx="6719887" cy="377983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9205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So we were inspired by this flood of oodles of new equity data in 2022/23 and wanted to do something with it</a:t>
            </a:r>
          </a:p>
          <a:p>
            <a:pPr defTabSz="966612">
              <a:defRPr/>
            </a:pPr>
            <a:r>
              <a:rPr lang="en-US" dirty="0"/>
              <a:t>We started out staying in our lane and thought we might use some of this Justice40 data on </a:t>
            </a:r>
            <a:r>
              <a:rPr lang="en-US" dirty="0" err="1"/>
              <a:t>upating</a:t>
            </a:r>
            <a:r>
              <a:rPr lang="en-US" dirty="0"/>
              <a:t> our transportation equity analysis</a:t>
            </a:r>
          </a:p>
          <a:p>
            <a:pPr defTabSz="966612">
              <a:defRPr/>
            </a:pPr>
            <a:r>
              <a:rPr lang="en-US" dirty="0"/>
              <a:t>As part of that process we did end up talking with staff in other state departments and quickly saw the need to expand this work to more broadly working on aligning our equity data at the state, so we formed a working group to figure out how to do that.</a:t>
            </a:r>
          </a:p>
          <a:p>
            <a:pPr defTabSz="966612">
              <a:defRPr/>
            </a:pPr>
            <a:r>
              <a:rPr lang="en-US" dirty="0"/>
              <a:t>Finally, the working group decided to create a social equity data platform..</a:t>
            </a:r>
          </a:p>
          <a:p>
            <a:pPr defTabSz="966612">
              <a:defRPr/>
            </a:pPr>
            <a:endParaRPr lang="en-US" dirty="0"/>
          </a:p>
          <a:p>
            <a:endParaRPr lang="en-US" dirty="0"/>
          </a:p>
        </p:txBody>
      </p:sp>
      <p:sp>
        <p:nvSpPr>
          <p:cNvPr id="4" name="Slide Number Placeholder 3"/>
          <p:cNvSpPr>
            <a:spLocks noGrp="1"/>
          </p:cNvSpPr>
          <p:nvPr>
            <p:ph type="sldNum" sz="quarter" idx="5"/>
          </p:nvPr>
        </p:nvSpPr>
        <p:spPr/>
        <p:txBody>
          <a:bodyPr/>
          <a:lstStyle/>
          <a:p>
            <a:pPr defTabSz="966612"/>
            <a:fld id="{0C97222C-02D0-4313-84E8-97FB4B1BBB0D}" type="slidenum">
              <a:rPr lang="en-US">
                <a:solidFill>
                  <a:prstClr val="black"/>
                </a:solidFill>
                <a:latin typeface="Calibri" panose="020F0502020204030204"/>
              </a:rPr>
              <a:pPr defTabSz="966612"/>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3820975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r>
              <a:rPr lang="en-US" dirty="0"/>
              <a:t>Focused our engagement on stakeholders, who we saw as most likely end users of the platform as we had built it</a:t>
            </a:r>
          </a:p>
          <a:p>
            <a:pPr marL="181240" indent="-181240">
              <a:buFontTx/>
              <a:buChar char="-"/>
            </a:pPr>
            <a:r>
              <a:rPr lang="en-US" dirty="0"/>
              <a:t>Realistically, this isn’t likely to be something that tons of members of the general public are looking at, in its current format. In the future, we could consider some more spin-off projects that would be more oriented toward the general public, at which point we would do more of that type of engagement.</a:t>
            </a:r>
          </a:p>
        </p:txBody>
      </p:sp>
      <p:sp>
        <p:nvSpPr>
          <p:cNvPr id="4" name="Slide Number Placeholder 3"/>
          <p:cNvSpPr>
            <a:spLocks noGrp="1"/>
          </p:cNvSpPr>
          <p:nvPr>
            <p:ph type="sldNum" sz="quarter" idx="5"/>
          </p:nvPr>
        </p:nvSpPr>
        <p:spPr/>
        <p:txBody>
          <a:bodyPr/>
          <a:lstStyle/>
          <a:p>
            <a:pPr defTabSz="966612"/>
            <a:fld id="{0C97222C-02D0-4313-84E8-97FB4B1BBB0D}" type="slidenum">
              <a:rPr lang="en-US">
                <a:solidFill>
                  <a:prstClr val="black"/>
                </a:solidFill>
                <a:latin typeface="Calibri" panose="020F0502020204030204"/>
              </a:rPr>
              <a:pPr defTabSz="966612"/>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2699403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dirty="0"/>
          </a:p>
        </p:txBody>
      </p:sp>
      <p:sp>
        <p:nvSpPr>
          <p:cNvPr id="4" name="Slide Number Placeholder 3"/>
          <p:cNvSpPr>
            <a:spLocks noGrp="1"/>
          </p:cNvSpPr>
          <p:nvPr>
            <p:ph type="sldNum" sz="quarter" idx="5"/>
          </p:nvPr>
        </p:nvSpPr>
        <p:spPr/>
        <p:txBody>
          <a:bodyPr/>
          <a:lstStyle/>
          <a:p>
            <a:pPr defTabSz="966612"/>
            <a:fld id="{0C97222C-02D0-4313-84E8-97FB4B1BBB0D}" type="slidenum">
              <a:rPr lang="en-US">
                <a:solidFill>
                  <a:prstClr val="black"/>
                </a:solidFill>
                <a:latin typeface="Calibri" panose="020F0502020204030204"/>
              </a:rPr>
              <a:pPr defTabSz="966612"/>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3673508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Experience shows that 40% of small businesses affected by disaster never reopen; another 25% that do reopen fail. To reduce this impact to our businesses and our communities, the Risk Reduction for Small Business Resilience in RI project developed tools to support small businesses (less than 50 employees) to better prepare for extreme weather events. </a:t>
            </a:r>
          </a:p>
          <a:p>
            <a:endParaRPr lang="en-US" sz="1300" dirty="0"/>
          </a:p>
          <a:p>
            <a:endParaRPr lang="en-US" dirty="0"/>
          </a:p>
        </p:txBody>
      </p:sp>
      <p:sp>
        <p:nvSpPr>
          <p:cNvPr id="4" name="Slide Number Placeholder 3"/>
          <p:cNvSpPr>
            <a:spLocks noGrp="1"/>
          </p:cNvSpPr>
          <p:nvPr>
            <p:ph type="sldNum" sz="quarter" idx="5"/>
          </p:nvPr>
        </p:nvSpPr>
        <p:spPr/>
        <p:txBody>
          <a:bodyPr/>
          <a:lstStyle/>
          <a:p>
            <a:pPr defTabSz="966612">
              <a:defRPr/>
            </a:pPr>
            <a:fld id="{A9DC0272-08D4-4950-A8D4-41BC258681E3}" type="slidenum">
              <a:rPr lang="en-US">
                <a:solidFill>
                  <a:prstClr val="black"/>
                </a:solidFill>
                <a:latin typeface="Calibri" panose="020F0502020204030204"/>
              </a:rPr>
              <a:pPr defTabSz="966612">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3377730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RI Division of Statewide Planning, in coordination with the Federal Highway Administration, held a virtual training series for Rhode Island stakeholders beginning on </a:t>
            </a:r>
            <a:r>
              <a:rPr lang="en-US" sz="1300" b="1" dirty="0"/>
              <a:t>November 13</a:t>
            </a:r>
            <a:r>
              <a:rPr lang="en-US" sz="1300" b="1" baseline="30000" dirty="0"/>
              <a:t>th</a:t>
            </a:r>
            <a:r>
              <a:rPr lang="en-US" sz="1300" dirty="0"/>
              <a:t>. This seminar series helped  planners to incorporate resilience into the transportation planning process, from a local, regional and statewide level to reduce the risks to Rhode Islanders and the economy from infrastructure disruption. Ten AICP Credits were available to attendees.  This training was offered as a series of modules on 4 Friday afternoons starting on November 13th and continuing until December 11th. </a:t>
            </a:r>
          </a:p>
          <a:p>
            <a:endParaRPr lang="en-US" dirty="0"/>
          </a:p>
        </p:txBody>
      </p:sp>
      <p:sp>
        <p:nvSpPr>
          <p:cNvPr id="4" name="Slide Number Placeholder 3"/>
          <p:cNvSpPr>
            <a:spLocks noGrp="1"/>
          </p:cNvSpPr>
          <p:nvPr>
            <p:ph type="sldNum" sz="quarter" idx="5"/>
          </p:nvPr>
        </p:nvSpPr>
        <p:spPr/>
        <p:txBody>
          <a:bodyPr/>
          <a:lstStyle/>
          <a:p>
            <a:pPr defTabSz="966612">
              <a:defRPr/>
            </a:pPr>
            <a:fld id="{A9DC0272-08D4-4950-A8D4-41BC258681E3}" type="slidenum">
              <a:rPr lang="en-US">
                <a:solidFill>
                  <a:prstClr val="black"/>
                </a:solidFill>
                <a:latin typeface="Calibri" panose="020F0502020204030204"/>
              </a:rPr>
              <a:pPr defTabSz="966612">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3361148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latin typeface="Calibri" panose="020F0502020204030204" pitchFamily="34" charset="0"/>
                <a:ea typeface="Calibri" panose="020F0502020204030204" pitchFamily="34" charset="0"/>
              </a:rPr>
              <a:t>RIDSP reached out to municipal planners to determine the barriers that they face in implementing climate adaptation strategies.  Here is a snapshot of their responses.  </a:t>
            </a:r>
          </a:p>
          <a:p>
            <a:endParaRPr lang="en-US" dirty="0"/>
          </a:p>
        </p:txBody>
      </p:sp>
      <p:sp>
        <p:nvSpPr>
          <p:cNvPr id="4" name="Slide Number Placeholder 3"/>
          <p:cNvSpPr>
            <a:spLocks noGrp="1"/>
          </p:cNvSpPr>
          <p:nvPr>
            <p:ph type="sldNum" sz="quarter" idx="5"/>
          </p:nvPr>
        </p:nvSpPr>
        <p:spPr/>
        <p:txBody>
          <a:bodyPr/>
          <a:lstStyle/>
          <a:p>
            <a:pPr defTabSz="966612">
              <a:defRPr/>
            </a:pPr>
            <a:fld id="{A9DC0272-08D4-4950-A8D4-41BC258681E3}" type="slidenum">
              <a:rPr lang="en-US">
                <a:solidFill>
                  <a:prstClr val="black"/>
                </a:solidFill>
                <a:latin typeface="Calibri" panose="020F0502020204030204"/>
              </a:rPr>
              <a:pPr defTabSz="966612">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1092242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552FC-7C0D-44E5-AFE6-70649F0F5C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E2E7A1-B088-46EC-9A68-EFEA58CD9A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9A118C-B569-4FCF-AB8E-53F54FBBEB1B}"/>
              </a:ext>
            </a:extLst>
          </p:cNvPr>
          <p:cNvSpPr>
            <a:spLocks noGrp="1"/>
          </p:cNvSpPr>
          <p:nvPr>
            <p:ph type="dt" sz="half" idx="10"/>
          </p:nvPr>
        </p:nvSpPr>
        <p:spPr/>
        <p:txBody>
          <a:bodyPr/>
          <a:lstStyle/>
          <a:p>
            <a:fld id="{754B85E7-765D-42D5-A354-7BB0F4B7AD65}" type="datetimeFigureOut">
              <a:rPr lang="en-US" smtClean="0"/>
              <a:t>11/19/2024</a:t>
            </a:fld>
            <a:endParaRPr lang="en-US"/>
          </a:p>
        </p:txBody>
      </p:sp>
      <p:sp>
        <p:nvSpPr>
          <p:cNvPr id="5" name="Footer Placeholder 4">
            <a:extLst>
              <a:ext uri="{FF2B5EF4-FFF2-40B4-BE49-F238E27FC236}">
                <a16:creationId xmlns:a16="http://schemas.microsoft.com/office/drawing/2014/main" id="{74A990BB-90C6-4753-9839-E61A4708D6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DBD89-B74E-4D30-A2B0-82EF87E8275A}"/>
              </a:ext>
            </a:extLst>
          </p:cNvPr>
          <p:cNvSpPr>
            <a:spLocks noGrp="1"/>
          </p:cNvSpPr>
          <p:nvPr>
            <p:ph type="sldNum" sz="quarter" idx="12"/>
          </p:nvPr>
        </p:nvSpPr>
        <p:spPr/>
        <p:txBody>
          <a:bodyPr/>
          <a:lstStyle/>
          <a:p>
            <a:fld id="{A06F16B1-3B7B-4466-B5CF-9FDC472F2344}" type="slidenum">
              <a:rPr lang="en-US" smtClean="0"/>
              <a:t>‹#›</a:t>
            </a:fld>
            <a:endParaRPr lang="en-US"/>
          </a:p>
        </p:txBody>
      </p:sp>
    </p:spTree>
    <p:extLst>
      <p:ext uri="{BB962C8B-B14F-4D97-AF65-F5344CB8AC3E}">
        <p14:creationId xmlns:p14="http://schemas.microsoft.com/office/powerpoint/2010/main" val="3415957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BC83A-12AC-4E1C-B82F-EEF9CD30C6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6EAAD0-C0C8-4172-9DBE-A25489411C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D6BE3-E03F-4954-9D40-F688F6B318B1}"/>
              </a:ext>
            </a:extLst>
          </p:cNvPr>
          <p:cNvSpPr>
            <a:spLocks noGrp="1"/>
          </p:cNvSpPr>
          <p:nvPr>
            <p:ph type="dt" sz="half" idx="10"/>
          </p:nvPr>
        </p:nvSpPr>
        <p:spPr/>
        <p:txBody>
          <a:bodyPr/>
          <a:lstStyle/>
          <a:p>
            <a:fld id="{754B85E7-765D-42D5-A354-7BB0F4B7AD65}" type="datetimeFigureOut">
              <a:rPr lang="en-US" smtClean="0"/>
              <a:t>11/19/2024</a:t>
            </a:fld>
            <a:endParaRPr lang="en-US"/>
          </a:p>
        </p:txBody>
      </p:sp>
      <p:sp>
        <p:nvSpPr>
          <p:cNvPr id="5" name="Footer Placeholder 4">
            <a:extLst>
              <a:ext uri="{FF2B5EF4-FFF2-40B4-BE49-F238E27FC236}">
                <a16:creationId xmlns:a16="http://schemas.microsoft.com/office/drawing/2014/main" id="{EEE8E008-9C09-4EBA-BB6D-38A4CC8731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AD4DC7-F668-4F91-B976-72940A700097}"/>
              </a:ext>
            </a:extLst>
          </p:cNvPr>
          <p:cNvSpPr>
            <a:spLocks noGrp="1"/>
          </p:cNvSpPr>
          <p:nvPr>
            <p:ph type="sldNum" sz="quarter" idx="12"/>
          </p:nvPr>
        </p:nvSpPr>
        <p:spPr/>
        <p:txBody>
          <a:bodyPr/>
          <a:lstStyle/>
          <a:p>
            <a:fld id="{A06F16B1-3B7B-4466-B5CF-9FDC472F2344}" type="slidenum">
              <a:rPr lang="en-US" smtClean="0"/>
              <a:t>‹#›</a:t>
            </a:fld>
            <a:endParaRPr lang="en-US"/>
          </a:p>
        </p:txBody>
      </p:sp>
    </p:spTree>
    <p:extLst>
      <p:ext uri="{BB962C8B-B14F-4D97-AF65-F5344CB8AC3E}">
        <p14:creationId xmlns:p14="http://schemas.microsoft.com/office/powerpoint/2010/main" val="220094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B262F7-77FA-42FD-9F01-77FF475AFF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25F3AA-9640-4631-BDFB-CA8EDC06F7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9BD19D-E8D5-4E1E-8797-A4E33D8B3B08}"/>
              </a:ext>
            </a:extLst>
          </p:cNvPr>
          <p:cNvSpPr>
            <a:spLocks noGrp="1"/>
          </p:cNvSpPr>
          <p:nvPr>
            <p:ph type="dt" sz="half" idx="10"/>
          </p:nvPr>
        </p:nvSpPr>
        <p:spPr/>
        <p:txBody>
          <a:bodyPr/>
          <a:lstStyle/>
          <a:p>
            <a:fld id="{754B85E7-765D-42D5-A354-7BB0F4B7AD65}" type="datetimeFigureOut">
              <a:rPr lang="en-US" smtClean="0"/>
              <a:t>11/19/2024</a:t>
            </a:fld>
            <a:endParaRPr lang="en-US"/>
          </a:p>
        </p:txBody>
      </p:sp>
      <p:sp>
        <p:nvSpPr>
          <p:cNvPr id="5" name="Footer Placeholder 4">
            <a:extLst>
              <a:ext uri="{FF2B5EF4-FFF2-40B4-BE49-F238E27FC236}">
                <a16:creationId xmlns:a16="http://schemas.microsoft.com/office/drawing/2014/main" id="{55C627A8-EC49-43E5-A5F7-66008FAEDD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51B3BB-1242-448B-8FF6-AE88B57F40A2}"/>
              </a:ext>
            </a:extLst>
          </p:cNvPr>
          <p:cNvSpPr>
            <a:spLocks noGrp="1"/>
          </p:cNvSpPr>
          <p:nvPr>
            <p:ph type="sldNum" sz="quarter" idx="12"/>
          </p:nvPr>
        </p:nvSpPr>
        <p:spPr/>
        <p:txBody>
          <a:bodyPr/>
          <a:lstStyle/>
          <a:p>
            <a:fld id="{A06F16B1-3B7B-4466-B5CF-9FDC472F2344}" type="slidenum">
              <a:rPr lang="en-US" smtClean="0"/>
              <a:t>‹#›</a:t>
            </a:fld>
            <a:endParaRPr lang="en-US"/>
          </a:p>
        </p:txBody>
      </p:sp>
    </p:spTree>
    <p:extLst>
      <p:ext uri="{BB962C8B-B14F-4D97-AF65-F5344CB8AC3E}">
        <p14:creationId xmlns:p14="http://schemas.microsoft.com/office/powerpoint/2010/main" val="3359880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750E6-FB80-4003-8804-B52BC9ECB2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93305E-703E-4835-83B1-A6A47053AF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DD8D4E-1EC0-4D65-A64E-1662966F9BAC}"/>
              </a:ext>
            </a:extLst>
          </p:cNvPr>
          <p:cNvSpPr>
            <a:spLocks noGrp="1"/>
          </p:cNvSpPr>
          <p:nvPr>
            <p:ph type="dt" sz="half" idx="10"/>
          </p:nvPr>
        </p:nvSpPr>
        <p:spPr/>
        <p:txBody>
          <a:bodyPr/>
          <a:lstStyle/>
          <a:p>
            <a:fld id="{73D4D166-0815-48D4-A109-E4A8F339E6D5}" type="datetimeFigureOut">
              <a:rPr lang="en-US" smtClean="0"/>
              <a:t>11/19/2024</a:t>
            </a:fld>
            <a:endParaRPr lang="en-US"/>
          </a:p>
        </p:txBody>
      </p:sp>
      <p:sp>
        <p:nvSpPr>
          <p:cNvPr id="5" name="Footer Placeholder 4">
            <a:extLst>
              <a:ext uri="{FF2B5EF4-FFF2-40B4-BE49-F238E27FC236}">
                <a16:creationId xmlns:a16="http://schemas.microsoft.com/office/drawing/2014/main" id="{784AB7CB-F063-473B-9140-E338C5A5A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A5B9B7-FEBE-4EDC-8353-0C454F5C382E}"/>
              </a:ext>
            </a:extLst>
          </p:cNvPr>
          <p:cNvSpPr>
            <a:spLocks noGrp="1"/>
          </p:cNvSpPr>
          <p:nvPr>
            <p:ph type="sldNum" sz="quarter" idx="12"/>
          </p:nvPr>
        </p:nvSpPr>
        <p:spPr/>
        <p:txBody>
          <a:bodyPr/>
          <a:lstStyle/>
          <a:p>
            <a:fld id="{EDBCB171-873C-48BA-9FCC-5F9DF5F24F4D}" type="slidenum">
              <a:rPr lang="en-US" smtClean="0"/>
              <a:t>‹#›</a:t>
            </a:fld>
            <a:endParaRPr lang="en-US"/>
          </a:p>
        </p:txBody>
      </p:sp>
    </p:spTree>
    <p:extLst>
      <p:ext uri="{BB962C8B-B14F-4D97-AF65-F5344CB8AC3E}">
        <p14:creationId xmlns:p14="http://schemas.microsoft.com/office/powerpoint/2010/main" val="1114431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CBD65-2349-45FB-B311-F9E128EDD7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A9E141-7337-44A2-BFA8-C171DD4F18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21273-E829-4CEE-8F26-9A3FDF4FA0E3}"/>
              </a:ext>
            </a:extLst>
          </p:cNvPr>
          <p:cNvSpPr>
            <a:spLocks noGrp="1"/>
          </p:cNvSpPr>
          <p:nvPr>
            <p:ph type="dt" sz="half" idx="10"/>
          </p:nvPr>
        </p:nvSpPr>
        <p:spPr/>
        <p:txBody>
          <a:bodyPr/>
          <a:lstStyle/>
          <a:p>
            <a:fld id="{73D4D166-0815-48D4-A109-E4A8F339E6D5}" type="datetimeFigureOut">
              <a:rPr lang="en-US" smtClean="0"/>
              <a:t>11/19/2024</a:t>
            </a:fld>
            <a:endParaRPr lang="en-US"/>
          </a:p>
        </p:txBody>
      </p:sp>
      <p:sp>
        <p:nvSpPr>
          <p:cNvPr id="5" name="Footer Placeholder 4">
            <a:extLst>
              <a:ext uri="{FF2B5EF4-FFF2-40B4-BE49-F238E27FC236}">
                <a16:creationId xmlns:a16="http://schemas.microsoft.com/office/drawing/2014/main" id="{F91B8C24-9D5A-4CAD-BBAC-F0CDFEA22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D3AC22-F11D-42B4-BDCF-DBC55D3C5E0F}"/>
              </a:ext>
            </a:extLst>
          </p:cNvPr>
          <p:cNvSpPr>
            <a:spLocks noGrp="1"/>
          </p:cNvSpPr>
          <p:nvPr>
            <p:ph type="sldNum" sz="quarter" idx="12"/>
          </p:nvPr>
        </p:nvSpPr>
        <p:spPr/>
        <p:txBody>
          <a:bodyPr/>
          <a:lstStyle/>
          <a:p>
            <a:fld id="{EDBCB171-873C-48BA-9FCC-5F9DF5F24F4D}" type="slidenum">
              <a:rPr lang="en-US" smtClean="0"/>
              <a:t>‹#›</a:t>
            </a:fld>
            <a:endParaRPr lang="en-US"/>
          </a:p>
        </p:txBody>
      </p:sp>
    </p:spTree>
    <p:extLst>
      <p:ext uri="{BB962C8B-B14F-4D97-AF65-F5344CB8AC3E}">
        <p14:creationId xmlns:p14="http://schemas.microsoft.com/office/powerpoint/2010/main" val="2095824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5F537-2D37-414A-8216-5A20BCF7E7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8B51B0-38A4-4A2E-91EE-C3DD498198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15EF82-9EEC-41A4-9619-5803F1AEA90F}"/>
              </a:ext>
            </a:extLst>
          </p:cNvPr>
          <p:cNvSpPr>
            <a:spLocks noGrp="1"/>
          </p:cNvSpPr>
          <p:nvPr>
            <p:ph type="dt" sz="half" idx="10"/>
          </p:nvPr>
        </p:nvSpPr>
        <p:spPr/>
        <p:txBody>
          <a:bodyPr/>
          <a:lstStyle/>
          <a:p>
            <a:fld id="{73D4D166-0815-48D4-A109-E4A8F339E6D5}" type="datetimeFigureOut">
              <a:rPr lang="en-US" smtClean="0"/>
              <a:t>11/19/2024</a:t>
            </a:fld>
            <a:endParaRPr lang="en-US"/>
          </a:p>
        </p:txBody>
      </p:sp>
      <p:sp>
        <p:nvSpPr>
          <p:cNvPr id="5" name="Footer Placeholder 4">
            <a:extLst>
              <a:ext uri="{FF2B5EF4-FFF2-40B4-BE49-F238E27FC236}">
                <a16:creationId xmlns:a16="http://schemas.microsoft.com/office/drawing/2014/main" id="{BDCB1A0A-E0BE-46DB-8A0D-D13D65DD34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F97F5-7D69-41A2-990C-BE1CB8447A21}"/>
              </a:ext>
            </a:extLst>
          </p:cNvPr>
          <p:cNvSpPr>
            <a:spLocks noGrp="1"/>
          </p:cNvSpPr>
          <p:nvPr>
            <p:ph type="sldNum" sz="quarter" idx="12"/>
          </p:nvPr>
        </p:nvSpPr>
        <p:spPr/>
        <p:txBody>
          <a:bodyPr/>
          <a:lstStyle/>
          <a:p>
            <a:fld id="{EDBCB171-873C-48BA-9FCC-5F9DF5F24F4D}" type="slidenum">
              <a:rPr lang="en-US" smtClean="0"/>
              <a:t>‹#›</a:t>
            </a:fld>
            <a:endParaRPr lang="en-US"/>
          </a:p>
        </p:txBody>
      </p:sp>
    </p:spTree>
    <p:extLst>
      <p:ext uri="{BB962C8B-B14F-4D97-AF65-F5344CB8AC3E}">
        <p14:creationId xmlns:p14="http://schemas.microsoft.com/office/powerpoint/2010/main" val="1280750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DF55C-58B9-4C86-8825-3AF5CCD0C6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D04A8-D9EA-4D61-89D9-D6E0EEB4EC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1840AB-10DB-4554-90E2-5D7BDAC7EF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CD4B03-52C4-4D84-ACD5-711EBCF65809}"/>
              </a:ext>
            </a:extLst>
          </p:cNvPr>
          <p:cNvSpPr>
            <a:spLocks noGrp="1"/>
          </p:cNvSpPr>
          <p:nvPr>
            <p:ph type="dt" sz="half" idx="10"/>
          </p:nvPr>
        </p:nvSpPr>
        <p:spPr/>
        <p:txBody>
          <a:bodyPr/>
          <a:lstStyle/>
          <a:p>
            <a:fld id="{73D4D166-0815-48D4-A109-E4A8F339E6D5}" type="datetimeFigureOut">
              <a:rPr lang="en-US" smtClean="0"/>
              <a:t>11/19/2024</a:t>
            </a:fld>
            <a:endParaRPr lang="en-US"/>
          </a:p>
        </p:txBody>
      </p:sp>
      <p:sp>
        <p:nvSpPr>
          <p:cNvPr id="6" name="Footer Placeholder 5">
            <a:extLst>
              <a:ext uri="{FF2B5EF4-FFF2-40B4-BE49-F238E27FC236}">
                <a16:creationId xmlns:a16="http://schemas.microsoft.com/office/drawing/2014/main" id="{80BBAD6D-8C47-4A1B-BE00-1BF50E931B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6F3536-95C3-4992-8568-9268FA6FF6E3}"/>
              </a:ext>
            </a:extLst>
          </p:cNvPr>
          <p:cNvSpPr>
            <a:spLocks noGrp="1"/>
          </p:cNvSpPr>
          <p:nvPr>
            <p:ph type="sldNum" sz="quarter" idx="12"/>
          </p:nvPr>
        </p:nvSpPr>
        <p:spPr/>
        <p:txBody>
          <a:bodyPr/>
          <a:lstStyle/>
          <a:p>
            <a:fld id="{EDBCB171-873C-48BA-9FCC-5F9DF5F24F4D}" type="slidenum">
              <a:rPr lang="en-US" smtClean="0"/>
              <a:t>‹#›</a:t>
            </a:fld>
            <a:endParaRPr lang="en-US"/>
          </a:p>
        </p:txBody>
      </p:sp>
    </p:spTree>
    <p:extLst>
      <p:ext uri="{BB962C8B-B14F-4D97-AF65-F5344CB8AC3E}">
        <p14:creationId xmlns:p14="http://schemas.microsoft.com/office/powerpoint/2010/main" val="776676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57FD0-33DD-4BAF-A7AD-F8AD531B98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4FDBA4-5561-4777-916F-04C3A08754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0267EA-634C-492C-8D48-9C3EB591D3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9918DD-D7E7-4A2F-8B36-5B8D10352A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BC6D64-00DC-4BA6-BFC7-88B825EBA8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976438-8BBE-41A8-8932-647B1D313E2D}"/>
              </a:ext>
            </a:extLst>
          </p:cNvPr>
          <p:cNvSpPr>
            <a:spLocks noGrp="1"/>
          </p:cNvSpPr>
          <p:nvPr>
            <p:ph type="dt" sz="half" idx="10"/>
          </p:nvPr>
        </p:nvSpPr>
        <p:spPr/>
        <p:txBody>
          <a:bodyPr/>
          <a:lstStyle/>
          <a:p>
            <a:fld id="{73D4D166-0815-48D4-A109-E4A8F339E6D5}" type="datetimeFigureOut">
              <a:rPr lang="en-US" smtClean="0"/>
              <a:t>11/19/2024</a:t>
            </a:fld>
            <a:endParaRPr lang="en-US"/>
          </a:p>
        </p:txBody>
      </p:sp>
      <p:sp>
        <p:nvSpPr>
          <p:cNvPr id="8" name="Footer Placeholder 7">
            <a:extLst>
              <a:ext uri="{FF2B5EF4-FFF2-40B4-BE49-F238E27FC236}">
                <a16:creationId xmlns:a16="http://schemas.microsoft.com/office/drawing/2014/main" id="{E33EB58F-C6CF-4E78-B0A8-499EB22F8C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6CDDF2-ABD8-489F-A9F2-43F8222C5650}"/>
              </a:ext>
            </a:extLst>
          </p:cNvPr>
          <p:cNvSpPr>
            <a:spLocks noGrp="1"/>
          </p:cNvSpPr>
          <p:nvPr>
            <p:ph type="sldNum" sz="quarter" idx="12"/>
          </p:nvPr>
        </p:nvSpPr>
        <p:spPr/>
        <p:txBody>
          <a:bodyPr/>
          <a:lstStyle/>
          <a:p>
            <a:fld id="{EDBCB171-873C-48BA-9FCC-5F9DF5F24F4D}" type="slidenum">
              <a:rPr lang="en-US" smtClean="0"/>
              <a:t>‹#›</a:t>
            </a:fld>
            <a:endParaRPr lang="en-US"/>
          </a:p>
        </p:txBody>
      </p:sp>
    </p:spTree>
    <p:extLst>
      <p:ext uri="{BB962C8B-B14F-4D97-AF65-F5344CB8AC3E}">
        <p14:creationId xmlns:p14="http://schemas.microsoft.com/office/powerpoint/2010/main" val="2774895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8EAEA-05E6-4903-97EF-BD112D27AC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0098F0-1392-4ECF-939F-2975632FA03D}"/>
              </a:ext>
            </a:extLst>
          </p:cNvPr>
          <p:cNvSpPr>
            <a:spLocks noGrp="1"/>
          </p:cNvSpPr>
          <p:nvPr>
            <p:ph type="dt" sz="half" idx="10"/>
          </p:nvPr>
        </p:nvSpPr>
        <p:spPr/>
        <p:txBody>
          <a:bodyPr/>
          <a:lstStyle/>
          <a:p>
            <a:fld id="{73D4D166-0815-48D4-A109-E4A8F339E6D5}" type="datetimeFigureOut">
              <a:rPr lang="en-US" smtClean="0"/>
              <a:t>11/19/2024</a:t>
            </a:fld>
            <a:endParaRPr lang="en-US"/>
          </a:p>
        </p:txBody>
      </p:sp>
      <p:sp>
        <p:nvSpPr>
          <p:cNvPr id="4" name="Footer Placeholder 3">
            <a:extLst>
              <a:ext uri="{FF2B5EF4-FFF2-40B4-BE49-F238E27FC236}">
                <a16:creationId xmlns:a16="http://schemas.microsoft.com/office/drawing/2014/main" id="{611F9A65-4A21-4E51-9E80-4C87388FA3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A54234-90DB-4FEB-87A8-6B06AB5F25CF}"/>
              </a:ext>
            </a:extLst>
          </p:cNvPr>
          <p:cNvSpPr>
            <a:spLocks noGrp="1"/>
          </p:cNvSpPr>
          <p:nvPr>
            <p:ph type="sldNum" sz="quarter" idx="12"/>
          </p:nvPr>
        </p:nvSpPr>
        <p:spPr/>
        <p:txBody>
          <a:bodyPr/>
          <a:lstStyle/>
          <a:p>
            <a:fld id="{EDBCB171-873C-48BA-9FCC-5F9DF5F24F4D}" type="slidenum">
              <a:rPr lang="en-US" smtClean="0"/>
              <a:t>‹#›</a:t>
            </a:fld>
            <a:endParaRPr lang="en-US"/>
          </a:p>
        </p:txBody>
      </p:sp>
    </p:spTree>
    <p:extLst>
      <p:ext uri="{BB962C8B-B14F-4D97-AF65-F5344CB8AC3E}">
        <p14:creationId xmlns:p14="http://schemas.microsoft.com/office/powerpoint/2010/main" val="3671610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2CB2D4-B986-41D1-B473-2A665A2C8F64}"/>
              </a:ext>
            </a:extLst>
          </p:cNvPr>
          <p:cNvSpPr>
            <a:spLocks noGrp="1"/>
          </p:cNvSpPr>
          <p:nvPr>
            <p:ph type="dt" sz="half" idx="10"/>
          </p:nvPr>
        </p:nvSpPr>
        <p:spPr/>
        <p:txBody>
          <a:bodyPr/>
          <a:lstStyle/>
          <a:p>
            <a:fld id="{73D4D166-0815-48D4-A109-E4A8F339E6D5}" type="datetimeFigureOut">
              <a:rPr lang="en-US" smtClean="0"/>
              <a:t>11/19/2024</a:t>
            </a:fld>
            <a:endParaRPr lang="en-US"/>
          </a:p>
        </p:txBody>
      </p:sp>
      <p:sp>
        <p:nvSpPr>
          <p:cNvPr id="3" name="Footer Placeholder 2">
            <a:extLst>
              <a:ext uri="{FF2B5EF4-FFF2-40B4-BE49-F238E27FC236}">
                <a16:creationId xmlns:a16="http://schemas.microsoft.com/office/drawing/2014/main" id="{6F811325-41D3-489A-9D3D-B09F508612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4AF21F-E7F6-4162-BE7E-C9E3CDCFD5DA}"/>
              </a:ext>
            </a:extLst>
          </p:cNvPr>
          <p:cNvSpPr>
            <a:spLocks noGrp="1"/>
          </p:cNvSpPr>
          <p:nvPr>
            <p:ph type="sldNum" sz="quarter" idx="12"/>
          </p:nvPr>
        </p:nvSpPr>
        <p:spPr/>
        <p:txBody>
          <a:bodyPr/>
          <a:lstStyle/>
          <a:p>
            <a:fld id="{EDBCB171-873C-48BA-9FCC-5F9DF5F24F4D}" type="slidenum">
              <a:rPr lang="en-US" smtClean="0"/>
              <a:t>‹#›</a:t>
            </a:fld>
            <a:endParaRPr lang="en-US"/>
          </a:p>
        </p:txBody>
      </p:sp>
    </p:spTree>
    <p:extLst>
      <p:ext uri="{BB962C8B-B14F-4D97-AF65-F5344CB8AC3E}">
        <p14:creationId xmlns:p14="http://schemas.microsoft.com/office/powerpoint/2010/main" val="3744489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9A6AF-30FD-48AC-867F-947C750659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937AD-5C4C-4260-9A57-699EE1BEE0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D24893-571C-4548-A801-320392812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EEDE49-2757-4A6A-A417-6C0F3B4ED39B}"/>
              </a:ext>
            </a:extLst>
          </p:cNvPr>
          <p:cNvSpPr>
            <a:spLocks noGrp="1"/>
          </p:cNvSpPr>
          <p:nvPr>
            <p:ph type="dt" sz="half" idx="10"/>
          </p:nvPr>
        </p:nvSpPr>
        <p:spPr/>
        <p:txBody>
          <a:bodyPr/>
          <a:lstStyle/>
          <a:p>
            <a:fld id="{73D4D166-0815-48D4-A109-E4A8F339E6D5}" type="datetimeFigureOut">
              <a:rPr lang="en-US" smtClean="0"/>
              <a:t>11/19/2024</a:t>
            </a:fld>
            <a:endParaRPr lang="en-US"/>
          </a:p>
        </p:txBody>
      </p:sp>
      <p:sp>
        <p:nvSpPr>
          <p:cNvPr id="6" name="Footer Placeholder 5">
            <a:extLst>
              <a:ext uri="{FF2B5EF4-FFF2-40B4-BE49-F238E27FC236}">
                <a16:creationId xmlns:a16="http://schemas.microsoft.com/office/drawing/2014/main" id="{8AC3C13C-C4B3-4796-9EE7-3F2FA3000B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3338E2-F366-452A-9A06-50D5DD1D9A8B}"/>
              </a:ext>
            </a:extLst>
          </p:cNvPr>
          <p:cNvSpPr>
            <a:spLocks noGrp="1"/>
          </p:cNvSpPr>
          <p:nvPr>
            <p:ph type="sldNum" sz="quarter" idx="12"/>
          </p:nvPr>
        </p:nvSpPr>
        <p:spPr/>
        <p:txBody>
          <a:bodyPr/>
          <a:lstStyle/>
          <a:p>
            <a:fld id="{EDBCB171-873C-48BA-9FCC-5F9DF5F24F4D}" type="slidenum">
              <a:rPr lang="en-US" smtClean="0"/>
              <a:t>‹#›</a:t>
            </a:fld>
            <a:endParaRPr lang="en-US"/>
          </a:p>
        </p:txBody>
      </p:sp>
    </p:spTree>
    <p:extLst>
      <p:ext uri="{BB962C8B-B14F-4D97-AF65-F5344CB8AC3E}">
        <p14:creationId xmlns:p14="http://schemas.microsoft.com/office/powerpoint/2010/main" val="2445270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18437-DD8B-4F79-8AF8-9664D68778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48EE4F-CE9B-4F50-AA21-C6F911FFAE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0C481-7C85-43D7-9C63-9449BDC27F56}"/>
              </a:ext>
            </a:extLst>
          </p:cNvPr>
          <p:cNvSpPr>
            <a:spLocks noGrp="1"/>
          </p:cNvSpPr>
          <p:nvPr>
            <p:ph type="dt" sz="half" idx="10"/>
          </p:nvPr>
        </p:nvSpPr>
        <p:spPr/>
        <p:txBody>
          <a:bodyPr/>
          <a:lstStyle/>
          <a:p>
            <a:fld id="{754B85E7-765D-42D5-A354-7BB0F4B7AD65}" type="datetimeFigureOut">
              <a:rPr lang="en-US" smtClean="0"/>
              <a:t>11/19/2024</a:t>
            </a:fld>
            <a:endParaRPr lang="en-US"/>
          </a:p>
        </p:txBody>
      </p:sp>
      <p:sp>
        <p:nvSpPr>
          <p:cNvPr id="5" name="Footer Placeholder 4">
            <a:extLst>
              <a:ext uri="{FF2B5EF4-FFF2-40B4-BE49-F238E27FC236}">
                <a16:creationId xmlns:a16="http://schemas.microsoft.com/office/drawing/2014/main" id="{CCABEE9C-9B01-4614-A8FC-D96B2E5E4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5E8699-0CB5-48C6-AE91-35910B6262E3}"/>
              </a:ext>
            </a:extLst>
          </p:cNvPr>
          <p:cNvSpPr>
            <a:spLocks noGrp="1"/>
          </p:cNvSpPr>
          <p:nvPr>
            <p:ph type="sldNum" sz="quarter" idx="12"/>
          </p:nvPr>
        </p:nvSpPr>
        <p:spPr/>
        <p:txBody>
          <a:bodyPr/>
          <a:lstStyle/>
          <a:p>
            <a:fld id="{A06F16B1-3B7B-4466-B5CF-9FDC472F2344}" type="slidenum">
              <a:rPr lang="en-US" smtClean="0"/>
              <a:t>‹#›</a:t>
            </a:fld>
            <a:endParaRPr lang="en-US"/>
          </a:p>
        </p:txBody>
      </p:sp>
    </p:spTree>
    <p:extLst>
      <p:ext uri="{BB962C8B-B14F-4D97-AF65-F5344CB8AC3E}">
        <p14:creationId xmlns:p14="http://schemas.microsoft.com/office/powerpoint/2010/main" val="2808799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124B-CF42-4830-91EE-B45C99405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1F16EA-FCBE-4BD5-89FA-D199A4EA1F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09BB05-C59D-4546-8B24-FCA78874E2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6F7F4F-76FB-46FD-9875-BFC2D81C7F4F}"/>
              </a:ext>
            </a:extLst>
          </p:cNvPr>
          <p:cNvSpPr>
            <a:spLocks noGrp="1"/>
          </p:cNvSpPr>
          <p:nvPr>
            <p:ph type="dt" sz="half" idx="10"/>
          </p:nvPr>
        </p:nvSpPr>
        <p:spPr/>
        <p:txBody>
          <a:bodyPr/>
          <a:lstStyle/>
          <a:p>
            <a:fld id="{73D4D166-0815-48D4-A109-E4A8F339E6D5}" type="datetimeFigureOut">
              <a:rPr lang="en-US" smtClean="0"/>
              <a:t>11/19/2024</a:t>
            </a:fld>
            <a:endParaRPr lang="en-US"/>
          </a:p>
        </p:txBody>
      </p:sp>
      <p:sp>
        <p:nvSpPr>
          <p:cNvPr id="6" name="Footer Placeholder 5">
            <a:extLst>
              <a:ext uri="{FF2B5EF4-FFF2-40B4-BE49-F238E27FC236}">
                <a16:creationId xmlns:a16="http://schemas.microsoft.com/office/drawing/2014/main" id="{9E65BD7D-54EB-4AE9-94BA-8C5D6476B0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452760-94EC-4F46-ACCD-DCF9A152B4EB}"/>
              </a:ext>
            </a:extLst>
          </p:cNvPr>
          <p:cNvSpPr>
            <a:spLocks noGrp="1"/>
          </p:cNvSpPr>
          <p:nvPr>
            <p:ph type="sldNum" sz="quarter" idx="12"/>
          </p:nvPr>
        </p:nvSpPr>
        <p:spPr/>
        <p:txBody>
          <a:bodyPr/>
          <a:lstStyle/>
          <a:p>
            <a:fld id="{EDBCB171-873C-48BA-9FCC-5F9DF5F24F4D}" type="slidenum">
              <a:rPr lang="en-US" smtClean="0"/>
              <a:t>‹#›</a:t>
            </a:fld>
            <a:endParaRPr lang="en-US"/>
          </a:p>
        </p:txBody>
      </p:sp>
    </p:spTree>
    <p:extLst>
      <p:ext uri="{BB962C8B-B14F-4D97-AF65-F5344CB8AC3E}">
        <p14:creationId xmlns:p14="http://schemas.microsoft.com/office/powerpoint/2010/main" val="398636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51266-06E2-411D-8120-99F85730ED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8985E6-4A63-4FBE-A647-6C04376976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FA0C0-A47F-41CA-980F-A7043A774FAF}"/>
              </a:ext>
            </a:extLst>
          </p:cNvPr>
          <p:cNvSpPr>
            <a:spLocks noGrp="1"/>
          </p:cNvSpPr>
          <p:nvPr>
            <p:ph type="dt" sz="half" idx="10"/>
          </p:nvPr>
        </p:nvSpPr>
        <p:spPr/>
        <p:txBody>
          <a:bodyPr/>
          <a:lstStyle/>
          <a:p>
            <a:fld id="{73D4D166-0815-48D4-A109-E4A8F339E6D5}" type="datetimeFigureOut">
              <a:rPr lang="en-US" smtClean="0"/>
              <a:t>11/19/2024</a:t>
            </a:fld>
            <a:endParaRPr lang="en-US"/>
          </a:p>
        </p:txBody>
      </p:sp>
      <p:sp>
        <p:nvSpPr>
          <p:cNvPr id="5" name="Footer Placeholder 4">
            <a:extLst>
              <a:ext uri="{FF2B5EF4-FFF2-40B4-BE49-F238E27FC236}">
                <a16:creationId xmlns:a16="http://schemas.microsoft.com/office/drawing/2014/main" id="{C84B8BAB-8D61-481B-8521-265F42EAB5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8C385-7608-41A8-A0D9-11A64045378F}"/>
              </a:ext>
            </a:extLst>
          </p:cNvPr>
          <p:cNvSpPr>
            <a:spLocks noGrp="1"/>
          </p:cNvSpPr>
          <p:nvPr>
            <p:ph type="sldNum" sz="quarter" idx="12"/>
          </p:nvPr>
        </p:nvSpPr>
        <p:spPr/>
        <p:txBody>
          <a:bodyPr/>
          <a:lstStyle/>
          <a:p>
            <a:fld id="{EDBCB171-873C-48BA-9FCC-5F9DF5F24F4D}" type="slidenum">
              <a:rPr lang="en-US" smtClean="0"/>
              <a:t>‹#›</a:t>
            </a:fld>
            <a:endParaRPr lang="en-US"/>
          </a:p>
        </p:txBody>
      </p:sp>
    </p:spTree>
    <p:extLst>
      <p:ext uri="{BB962C8B-B14F-4D97-AF65-F5344CB8AC3E}">
        <p14:creationId xmlns:p14="http://schemas.microsoft.com/office/powerpoint/2010/main" val="3210048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57DAA0-3A72-42F4-9B24-21BD24F0FA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ED7F24-578B-4F9D-84D6-CAE1BABFF0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6B308B-080D-4C81-B75A-083FAA9CF072}"/>
              </a:ext>
            </a:extLst>
          </p:cNvPr>
          <p:cNvSpPr>
            <a:spLocks noGrp="1"/>
          </p:cNvSpPr>
          <p:nvPr>
            <p:ph type="dt" sz="half" idx="10"/>
          </p:nvPr>
        </p:nvSpPr>
        <p:spPr/>
        <p:txBody>
          <a:bodyPr/>
          <a:lstStyle/>
          <a:p>
            <a:fld id="{73D4D166-0815-48D4-A109-E4A8F339E6D5}" type="datetimeFigureOut">
              <a:rPr lang="en-US" smtClean="0"/>
              <a:t>11/19/2024</a:t>
            </a:fld>
            <a:endParaRPr lang="en-US"/>
          </a:p>
        </p:txBody>
      </p:sp>
      <p:sp>
        <p:nvSpPr>
          <p:cNvPr id="5" name="Footer Placeholder 4">
            <a:extLst>
              <a:ext uri="{FF2B5EF4-FFF2-40B4-BE49-F238E27FC236}">
                <a16:creationId xmlns:a16="http://schemas.microsoft.com/office/drawing/2014/main" id="{135D11F7-8D26-4279-A876-2BBC46935B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66B762-A3AE-4714-8EF2-35126D97CF79}"/>
              </a:ext>
            </a:extLst>
          </p:cNvPr>
          <p:cNvSpPr>
            <a:spLocks noGrp="1"/>
          </p:cNvSpPr>
          <p:nvPr>
            <p:ph type="sldNum" sz="quarter" idx="12"/>
          </p:nvPr>
        </p:nvSpPr>
        <p:spPr/>
        <p:txBody>
          <a:bodyPr/>
          <a:lstStyle/>
          <a:p>
            <a:fld id="{EDBCB171-873C-48BA-9FCC-5F9DF5F24F4D}" type="slidenum">
              <a:rPr lang="en-US" smtClean="0"/>
              <a:t>‹#›</a:t>
            </a:fld>
            <a:endParaRPr lang="en-US"/>
          </a:p>
        </p:txBody>
      </p:sp>
    </p:spTree>
    <p:extLst>
      <p:ext uri="{BB962C8B-B14F-4D97-AF65-F5344CB8AC3E}">
        <p14:creationId xmlns:p14="http://schemas.microsoft.com/office/powerpoint/2010/main" val="1090364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90CC4-7C13-42EE-BDBC-B3A7C4BA13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7159F3-FBA0-4BB6-857E-6668B94E16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47F4F5-4D22-40CE-8F67-F5A971DAE679}"/>
              </a:ext>
            </a:extLst>
          </p:cNvPr>
          <p:cNvSpPr>
            <a:spLocks noGrp="1"/>
          </p:cNvSpPr>
          <p:nvPr>
            <p:ph type="dt" sz="half" idx="10"/>
          </p:nvPr>
        </p:nvSpPr>
        <p:spPr/>
        <p:txBody>
          <a:bodyPr/>
          <a:lstStyle/>
          <a:p>
            <a:fld id="{754B85E7-765D-42D5-A354-7BB0F4B7AD65}" type="datetimeFigureOut">
              <a:rPr lang="en-US" smtClean="0"/>
              <a:t>11/19/2024</a:t>
            </a:fld>
            <a:endParaRPr lang="en-US"/>
          </a:p>
        </p:txBody>
      </p:sp>
      <p:sp>
        <p:nvSpPr>
          <p:cNvPr id="5" name="Footer Placeholder 4">
            <a:extLst>
              <a:ext uri="{FF2B5EF4-FFF2-40B4-BE49-F238E27FC236}">
                <a16:creationId xmlns:a16="http://schemas.microsoft.com/office/drawing/2014/main" id="{471380C9-D576-4A46-99F6-B6F3A0E70F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41CD9-9032-4438-A7FF-DE75AC5CDAB0}"/>
              </a:ext>
            </a:extLst>
          </p:cNvPr>
          <p:cNvSpPr>
            <a:spLocks noGrp="1"/>
          </p:cNvSpPr>
          <p:nvPr>
            <p:ph type="sldNum" sz="quarter" idx="12"/>
          </p:nvPr>
        </p:nvSpPr>
        <p:spPr/>
        <p:txBody>
          <a:bodyPr/>
          <a:lstStyle/>
          <a:p>
            <a:fld id="{A06F16B1-3B7B-4466-B5CF-9FDC472F2344}" type="slidenum">
              <a:rPr lang="en-US" smtClean="0"/>
              <a:t>‹#›</a:t>
            </a:fld>
            <a:endParaRPr lang="en-US"/>
          </a:p>
        </p:txBody>
      </p:sp>
    </p:spTree>
    <p:extLst>
      <p:ext uri="{BB962C8B-B14F-4D97-AF65-F5344CB8AC3E}">
        <p14:creationId xmlns:p14="http://schemas.microsoft.com/office/powerpoint/2010/main" val="4217365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CF053-5007-4AFC-A3E4-33D7E2219B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EDD51C-3D98-49F3-A139-51B01B369A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D508CA-676E-49F2-90F1-FBE15085E0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4C372B-615A-49E7-801A-10DC167BA48B}"/>
              </a:ext>
            </a:extLst>
          </p:cNvPr>
          <p:cNvSpPr>
            <a:spLocks noGrp="1"/>
          </p:cNvSpPr>
          <p:nvPr>
            <p:ph type="dt" sz="half" idx="10"/>
          </p:nvPr>
        </p:nvSpPr>
        <p:spPr/>
        <p:txBody>
          <a:bodyPr/>
          <a:lstStyle/>
          <a:p>
            <a:fld id="{754B85E7-765D-42D5-A354-7BB0F4B7AD65}" type="datetimeFigureOut">
              <a:rPr lang="en-US" smtClean="0"/>
              <a:t>11/19/2024</a:t>
            </a:fld>
            <a:endParaRPr lang="en-US"/>
          </a:p>
        </p:txBody>
      </p:sp>
      <p:sp>
        <p:nvSpPr>
          <p:cNvPr id="6" name="Footer Placeholder 5">
            <a:extLst>
              <a:ext uri="{FF2B5EF4-FFF2-40B4-BE49-F238E27FC236}">
                <a16:creationId xmlns:a16="http://schemas.microsoft.com/office/drawing/2014/main" id="{95B65381-FC60-4FF8-BC14-6F5B5332C6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C3A676-3F20-4F74-96E8-447DCA20DF0B}"/>
              </a:ext>
            </a:extLst>
          </p:cNvPr>
          <p:cNvSpPr>
            <a:spLocks noGrp="1"/>
          </p:cNvSpPr>
          <p:nvPr>
            <p:ph type="sldNum" sz="quarter" idx="12"/>
          </p:nvPr>
        </p:nvSpPr>
        <p:spPr/>
        <p:txBody>
          <a:bodyPr/>
          <a:lstStyle/>
          <a:p>
            <a:fld id="{A06F16B1-3B7B-4466-B5CF-9FDC472F2344}" type="slidenum">
              <a:rPr lang="en-US" smtClean="0"/>
              <a:t>‹#›</a:t>
            </a:fld>
            <a:endParaRPr lang="en-US"/>
          </a:p>
        </p:txBody>
      </p:sp>
    </p:spTree>
    <p:extLst>
      <p:ext uri="{BB962C8B-B14F-4D97-AF65-F5344CB8AC3E}">
        <p14:creationId xmlns:p14="http://schemas.microsoft.com/office/powerpoint/2010/main" val="3805145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7675D-74C0-4F99-A1BD-E21E760FC3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0E5958-238B-42CC-A7E3-D3C78D48A7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802CA2-667B-48A4-A1E0-A3CBB1792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FCE985-AD00-407C-96BB-645B1E311B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92C0EF-E37C-4350-982B-BC0E89B108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18CD26-3E88-486D-B643-9E2BFE3FC57C}"/>
              </a:ext>
            </a:extLst>
          </p:cNvPr>
          <p:cNvSpPr>
            <a:spLocks noGrp="1"/>
          </p:cNvSpPr>
          <p:nvPr>
            <p:ph type="dt" sz="half" idx="10"/>
          </p:nvPr>
        </p:nvSpPr>
        <p:spPr/>
        <p:txBody>
          <a:bodyPr/>
          <a:lstStyle/>
          <a:p>
            <a:fld id="{754B85E7-765D-42D5-A354-7BB0F4B7AD65}" type="datetimeFigureOut">
              <a:rPr lang="en-US" smtClean="0"/>
              <a:t>11/19/2024</a:t>
            </a:fld>
            <a:endParaRPr lang="en-US"/>
          </a:p>
        </p:txBody>
      </p:sp>
      <p:sp>
        <p:nvSpPr>
          <p:cNvPr id="8" name="Footer Placeholder 7">
            <a:extLst>
              <a:ext uri="{FF2B5EF4-FFF2-40B4-BE49-F238E27FC236}">
                <a16:creationId xmlns:a16="http://schemas.microsoft.com/office/drawing/2014/main" id="{7F9A3782-1BFF-489F-AF1F-3315D2B467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54680B-845B-4201-B8C7-2041523896B1}"/>
              </a:ext>
            </a:extLst>
          </p:cNvPr>
          <p:cNvSpPr>
            <a:spLocks noGrp="1"/>
          </p:cNvSpPr>
          <p:nvPr>
            <p:ph type="sldNum" sz="quarter" idx="12"/>
          </p:nvPr>
        </p:nvSpPr>
        <p:spPr/>
        <p:txBody>
          <a:bodyPr/>
          <a:lstStyle/>
          <a:p>
            <a:fld id="{A06F16B1-3B7B-4466-B5CF-9FDC472F2344}" type="slidenum">
              <a:rPr lang="en-US" smtClean="0"/>
              <a:t>‹#›</a:t>
            </a:fld>
            <a:endParaRPr lang="en-US"/>
          </a:p>
        </p:txBody>
      </p:sp>
    </p:spTree>
    <p:extLst>
      <p:ext uri="{BB962C8B-B14F-4D97-AF65-F5344CB8AC3E}">
        <p14:creationId xmlns:p14="http://schemas.microsoft.com/office/powerpoint/2010/main" val="590774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C3CF3-8630-418E-8E65-4CAF81F4D0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E26077-5972-42C5-BF00-010D57E848F2}"/>
              </a:ext>
            </a:extLst>
          </p:cNvPr>
          <p:cNvSpPr>
            <a:spLocks noGrp="1"/>
          </p:cNvSpPr>
          <p:nvPr>
            <p:ph type="dt" sz="half" idx="10"/>
          </p:nvPr>
        </p:nvSpPr>
        <p:spPr/>
        <p:txBody>
          <a:bodyPr/>
          <a:lstStyle/>
          <a:p>
            <a:fld id="{754B85E7-765D-42D5-A354-7BB0F4B7AD65}" type="datetimeFigureOut">
              <a:rPr lang="en-US" smtClean="0"/>
              <a:t>11/19/2024</a:t>
            </a:fld>
            <a:endParaRPr lang="en-US"/>
          </a:p>
        </p:txBody>
      </p:sp>
      <p:sp>
        <p:nvSpPr>
          <p:cNvPr id="4" name="Footer Placeholder 3">
            <a:extLst>
              <a:ext uri="{FF2B5EF4-FFF2-40B4-BE49-F238E27FC236}">
                <a16:creationId xmlns:a16="http://schemas.microsoft.com/office/drawing/2014/main" id="{A8A43535-5284-4AE4-A2EC-C637E0275D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5EA38B-1B41-4CA4-825C-9D317BA812B6}"/>
              </a:ext>
            </a:extLst>
          </p:cNvPr>
          <p:cNvSpPr>
            <a:spLocks noGrp="1"/>
          </p:cNvSpPr>
          <p:nvPr>
            <p:ph type="sldNum" sz="quarter" idx="12"/>
          </p:nvPr>
        </p:nvSpPr>
        <p:spPr/>
        <p:txBody>
          <a:bodyPr/>
          <a:lstStyle/>
          <a:p>
            <a:fld id="{A06F16B1-3B7B-4466-B5CF-9FDC472F2344}" type="slidenum">
              <a:rPr lang="en-US" smtClean="0"/>
              <a:t>‹#›</a:t>
            </a:fld>
            <a:endParaRPr lang="en-US"/>
          </a:p>
        </p:txBody>
      </p:sp>
    </p:spTree>
    <p:extLst>
      <p:ext uri="{BB962C8B-B14F-4D97-AF65-F5344CB8AC3E}">
        <p14:creationId xmlns:p14="http://schemas.microsoft.com/office/powerpoint/2010/main" val="3702138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BD91E9-5E79-4430-A047-8309C7EBF31C}"/>
              </a:ext>
            </a:extLst>
          </p:cNvPr>
          <p:cNvSpPr>
            <a:spLocks noGrp="1"/>
          </p:cNvSpPr>
          <p:nvPr>
            <p:ph type="dt" sz="half" idx="10"/>
          </p:nvPr>
        </p:nvSpPr>
        <p:spPr/>
        <p:txBody>
          <a:bodyPr/>
          <a:lstStyle/>
          <a:p>
            <a:fld id="{754B85E7-765D-42D5-A354-7BB0F4B7AD65}" type="datetimeFigureOut">
              <a:rPr lang="en-US" smtClean="0"/>
              <a:t>11/19/2024</a:t>
            </a:fld>
            <a:endParaRPr lang="en-US"/>
          </a:p>
        </p:txBody>
      </p:sp>
      <p:sp>
        <p:nvSpPr>
          <p:cNvPr id="3" name="Footer Placeholder 2">
            <a:extLst>
              <a:ext uri="{FF2B5EF4-FFF2-40B4-BE49-F238E27FC236}">
                <a16:creationId xmlns:a16="http://schemas.microsoft.com/office/drawing/2014/main" id="{3EBBBEB4-70A0-489C-9474-BEF4DE97FC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B871CF-E293-4BB2-BEDD-1A6DF287F424}"/>
              </a:ext>
            </a:extLst>
          </p:cNvPr>
          <p:cNvSpPr>
            <a:spLocks noGrp="1"/>
          </p:cNvSpPr>
          <p:nvPr>
            <p:ph type="sldNum" sz="quarter" idx="12"/>
          </p:nvPr>
        </p:nvSpPr>
        <p:spPr/>
        <p:txBody>
          <a:bodyPr/>
          <a:lstStyle/>
          <a:p>
            <a:fld id="{A06F16B1-3B7B-4466-B5CF-9FDC472F2344}" type="slidenum">
              <a:rPr lang="en-US" smtClean="0"/>
              <a:t>‹#›</a:t>
            </a:fld>
            <a:endParaRPr lang="en-US"/>
          </a:p>
        </p:txBody>
      </p:sp>
    </p:spTree>
    <p:extLst>
      <p:ext uri="{BB962C8B-B14F-4D97-AF65-F5344CB8AC3E}">
        <p14:creationId xmlns:p14="http://schemas.microsoft.com/office/powerpoint/2010/main" val="2257019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85EE9-6212-4A7C-B565-6A333B18D1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640C89-2953-4F0D-8DEE-7C69CD6A57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E0B701-86C8-4BBD-BE5D-5E823C344D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46D8AB-231C-4A3B-87F6-0143747655C3}"/>
              </a:ext>
            </a:extLst>
          </p:cNvPr>
          <p:cNvSpPr>
            <a:spLocks noGrp="1"/>
          </p:cNvSpPr>
          <p:nvPr>
            <p:ph type="dt" sz="half" idx="10"/>
          </p:nvPr>
        </p:nvSpPr>
        <p:spPr/>
        <p:txBody>
          <a:bodyPr/>
          <a:lstStyle/>
          <a:p>
            <a:fld id="{754B85E7-765D-42D5-A354-7BB0F4B7AD65}" type="datetimeFigureOut">
              <a:rPr lang="en-US" smtClean="0"/>
              <a:t>11/19/2024</a:t>
            </a:fld>
            <a:endParaRPr lang="en-US"/>
          </a:p>
        </p:txBody>
      </p:sp>
      <p:sp>
        <p:nvSpPr>
          <p:cNvPr id="6" name="Footer Placeholder 5">
            <a:extLst>
              <a:ext uri="{FF2B5EF4-FFF2-40B4-BE49-F238E27FC236}">
                <a16:creationId xmlns:a16="http://schemas.microsoft.com/office/drawing/2014/main" id="{24E2AE60-2DF1-46F9-B0DA-A9F5DEB425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95D487-AD38-451E-94A9-224CEC917816}"/>
              </a:ext>
            </a:extLst>
          </p:cNvPr>
          <p:cNvSpPr>
            <a:spLocks noGrp="1"/>
          </p:cNvSpPr>
          <p:nvPr>
            <p:ph type="sldNum" sz="quarter" idx="12"/>
          </p:nvPr>
        </p:nvSpPr>
        <p:spPr/>
        <p:txBody>
          <a:bodyPr/>
          <a:lstStyle/>
          <a:p>
            <a:fld id="{A06F16B1-3B7B-4466-B5CF-9FDC472F2344}" type="slidenum">
              <a:rPr lang="en-US" smtClean="0"/>
              <a:t>‹#›</a:t>
            </a:fld>
            <a:endParaRPr lang="en-US"/>
          </a:p>
        </p:txBody>
      </p:sp>
    </p:spTree>
    <p:extLst>
      <p:ext uri="{BB962C8B-B14F-4D97-AF65-F5344CB8AC3E}">
        <p14:creationId xmlns:p14="http://schemas.microsoft.com/office/powerpoint/2010/main" val="2696331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876DC-A1C3-4350-8C7E-C0F8F7630C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781748-EFAB-48AC-923A-7A31AC7730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512D61-0C38-4B89-9E3B-4D7A5E4DFD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5780-49E4-408C-8766-CF7FD6F542B5}"/>
              </a:ext>
            </a:extLst>
          </p:cNvPr>
          <p:cNvSpPr>
            <a:spLocks noGrp="1"/>
          </p:cNvSpPr>
          <p:nvPr>
            <p:ph type="dt" sz="half" idx="10"/>
          </p:nvPr>
        </p:nvSpPr>
        <p:spPr/>
        <p:txBody>
          <a:bodyPr/>
          <a:lstStyle/>
          <a:p>
            <a:fld id="{754B85E7-765D-42D5-A354-7BB0F4B7AD65}" type="datetimeFigureOut">
              <a:rPr lang="en-US" smtClean="0"/>
              <a:t>11/19/2024</a:t>
            </a:fld>
            <a:endParaRPr lang="en-US"/>
          </a:p>
        </p:txBody>
      </p:sp>
      <p:sp>
        <p:nvSpPr>
          <p:cNvPr id="6" name="Footer Placeholder 5">
            <a:extLst>
              <a:ext uri="{FF2B5EF4-FFF2-40B4-BE49-F238E27FC236}">
                <a16:creationId xmlns:a16="http://schemas.microsoft.com/office/drawing/2014/main" id="{AD6686DA-1D10-49BE-A9BE-074F6C0B14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FAA9A1-1B27-4B01-A630-F30CDB13F068}"/>
              </a:ext>
            </a:extLst>
          </p:cNvPr>
          <p:cNvSpPr>
            <a:spLocks noGrp="1"/>
          </p:cNvSpPr>
          <p:nvPr>
            <p:ph type="sldNum" sz="quarter" idx="12"/>
          </p:nvPr>
        </p:nvSpPr>
        <p:spPr/>
        <p:txBody>
          <a:bodyPr/>
          <a:lstStyle/>
          <a:p>
            <a:fld id="{A06F16B1-3B7B-4466-B5CF-9FDC472F2344}" type="slidenum">
              <a:rPr lang="en-US" smtClean="0"/>
              <a:t>‹#›</a:t>
            </a:fld>
            <a:endParaRPr lang="en-US"/>
          </a:p>
        </p:txBody>
      </p:sp>
    </p:spTree>
    <p:extLst>
      <p:ext uri="{BB962C8B-B14F-4D97-AF65-F5344CB8AC3E}">
        <p14:creationId xmlns:p14="http://schemas.microsoft.com/office/powerpoint/2010/main" val="2790169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7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90F9D7-609A-4E09-91BD-2C1356DD25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8BB97D-5A07-4779-9369-DDFCFD885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3C5EA-54BE-45B3-A102-A6C7430C7C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4B85E7-765D-42D5-A354-7BB0F4B7AD65}" type="datetimeFigureOut">
              <a:rPr lang="en-US" smtClean="0"/>
              <a:t>11/19/2024</a:t>
            </a:fld>
            <a:endParaRPr lang="en-US"/>
          </a:p>
        </p:txBody>
      </p:sp>
      <p:sp>
        <p:nvSpPr>
          <p:cNvPr id="5" name="Footer Placeholder 4">
            <a:extLst>
              <a:ext uri="{FF2B5EF4-FFF2-40B4-BE49-F238E27FC236}">
                <a16:creationId xmlns:a16="http://schemas.microsoft.com/office/drawing/2014/main" id="{54BED905-826A-4CC8-B3FC-661BE8DC2A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3AA7FD-3258-465A-A692-F2D2F705E7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F16B1-3B7B-4466-B5CF-9FDC472F2344}" type="slidenum">
              <a:rPr lang="en-US" smtClean="0"/>
              <a:t>‹#›</a:t>
            </a:fld>
            <a:endParaRPr lang="en-US"/>
          </a:p>
        </p:txBody>
      </p:sp>
    </p:spTree>
    <p:extLst>
      <p:ext uri="{BB962C8B-B14F-4D97-AF65-F5344CB8AC3E}">
        <p14:creationId xmlns:p14="http://schemas.microsoft.com/office/powerpoint/2010/main" val="365158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1CE860-546A-43F4-9D99-06A85788E9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E1AE25-63E7-47CF-9CDA-6B71F4818F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02C150-61B6-4195-95A0-CBD35C2E6B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D4D166-0815-48D4-A109-E4A8F339E6D5}" type="datetimeFigureOut">
              <a:rPr lang="en-US" smtClean="0"/>
              <a:t>11/19/2024</a:t>
            </a:fld>
            <a:endParaRPr lang="en-US"/>
          </a:p>
        </p:txBody>
      </p:sp>
      <p:sp>
        <p:nvSpPr>
          <p:cNvPr id="5" name="Footer Placeholder 4">
            <a:extLst>
              <a:ext uri="{FF2B5EF4-FFF2-40B4-BE49-F238E27FC236}">
                <a16:creationId xmlns:a16="http://schemas.microsoft.com/office/drawing/2014/main" id="{D589B274-3858-434C-AB49-F830699BF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C0FED2-2FDD-4A42-B841-878FC98AEA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BCB171-873C-48BA-9FCC-5F9DF5F24F4D}" type="slidenum">
              <a:rPr lang="en-US" smtClean="0"/>
              <a:t>‹#›</a:t>
            </a:fld>
            <a:endParaRPr lang="en-US"/>
          </a:p>
        </p:txBody>
      </p:sp>
    </p:spTree>
    <p:extLst>
      <p:ext uri="{BB962C8B-B14F-4D97-AF65-F5344CB8AC3E}">
        <p14:creationId xmlns:p14="http://schemas.microsoft.com/office/powerpoint/2010/main" val="374815651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17.emf"/><Relationship Id="rId4" Type="http://schemas.openxmlformats.org/officeDocument/2006/relationships/image" Target="../media/image16.emf"/></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hemeOverride" Target="../theme/themeOverride3.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hyperlink" Target="https://experience.arcgis.com/experience/5d74712fd6414b74b1c4d40775968af0/page/Home/" TargetMode="Externa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cid:image001.png@01D6C8C8.1C7EBA5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webserver.rilegislature.gov/Statutes/TITLE45/45-70/INDEX.htm" TargetMode="External"/><Relationship Id="rId2" Type="http://schemas.openxmlformats.org/officeDocument/2006/relationships/hyperlink" Target="https://planning.ri.gov/sites/g/files/xkgbur826/files/documents/comp/2021/Comprehensive-Planning-Standards-Manual-Approved-8-12-21.pdf" TargetMode="Externa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mailto:Meredith.Brady@doa.ri.gov"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2DA77-F9E5-44E4-AD3A-DA9FC43F2AD8}"/>
              </a:ext>
            </a:extLst>
          </p:cNvPr>
          <p:cNvSpPr>
            <a:spLocks noGrp="1"/>
          </p:cNvSpPr>
          <p:nvPr>
            <p:ph type="title"/>
          </p:nvPr>
        </p:nvSpPr>
        <p:spPr>
          <a:xfrm>
            <a:off x="838200" y="517197"/>
            <a:ext cx="10515600" cy="5303500"/>
          </a:xfrm>
          <a:solidFill>
            <a:schemeClr val="accent6">
              <a:lumMod val="20000"/>
              <a:lumOff val="80000"/>
              <a:alpha val="48000"/>
            </a:schemeClr>
          </a:solidFill>
        </p:spPr>
        <p:txBody>
          <a:bodyPr>
            <a:normAutofit/>
          </a:bodyPr>
          <a:lstStyle/>
          <a:p>
            <a:pPr algn="ctr">
              <a:lnSpc>
                <a:spcPct val="150000"/>
              </a:lnSpc>
            </a:pPr>
            <a:r>
              <a:rPr lang="en-US" sz="1800" b="0" i="0" u="none" strike="noStrike" baseline="0" dirty="0">
                <a:solidFill>
                  <a:srgbClr val="000000"/>
                </a:solidFill>
                <a:latin typeface="Times New Roman" panose="02020603050405020304" pitchFamily="18" charset="0"/>
              </a:rPr>
              <a:t>November 19, 2024</a:t>
            </a:r>
            <a:br>
              <a:rPr lang="en-US" sz="1800" b="0" i="0" u="none" strike="noStrike" baseline="0" dirty="0">
                <a:solidFill>
                  <a:srgbClr val="000000"/>
                </a:solidFill>
                <a:latin typeface="Times New Roman" panose="02020603050405020304" pitchFamily="18" charset="0"/>
              </a:rPr>
            </a:br>
            <a:r>
              <a:rPr lang="en-US" sz="1800" b="0" i="0" u="none" strike="noStrike" baseline="0" dirty="0">
                <a:solidFill>
                  <a:srgbClr val="000000"/>
                </a:solidFill>
                <a:latin typeface="Times New Roman" panose="02020603050405020304" pitchFamily="18" charset="0"/>
              </a:rPr>
              <a:t>Presentation to the </a:t>
            </a:r>
            <a:br>
              <a:rPr lang="en-US" sz="1800" b="0" i="0" u="none" strike="noStrike" baseline="0" dirty="0">
                <a:solidFill>
                  <a:srgbClr val="000000"/>
                </a:solidFill>
                <a:latin typeface="Times New Roman" panose="02020603050405020304" pitchFamily="18" charset="0"/>
              </a:rPr>
            </a:br>
            <a:br>
              <a:rPr lang="en-US" sz="1800" b="0" i="0" u="none" strike="noStrike" baseline="0" dirty="0">
                <a:solidFill>
                  <a:srgbClr val="000000"/>
                </a:solidFill>
                <a:latin typeface="Times New Roman" panose="02020603050405020304" pitchFamily="18" charset="0"/>
              </a:rPr>
            </a:br>
            <a:br>
              <a:rPr lang="en-US" sz="1800" b="0" i="0" u="none" strike="noStrike" baseline="0" dirty="0">
                <a:solidFill>
                  <a:srgbClr val="000000"/>
                </a:solidFill>
                <a:latin typeface="Times New Roman" panose="02020603050405020304" pitchFamily="18" charset="0"/>
              </a:rPr>
            </a:br>
            <a:r>
              <a:rPr lang="en-US" sz="1800" b="1" i="0" u="none" strike="noStrike" baseline="0" dirty="0">
                <a:solidFill>
                  <a:srgbClr val="000000"/>
                </a:solidFill>
                <a:latin typeface="Times New Roman" panose="02020603050405020304" pitchFamily="18" charset="0"/>
              </a:rPr>
              <a:t>SPECIAL COMMISSION TO MAKE A COMPREHENSIVE STUDY AND PROVIDE RECOMMENDATIONS FOR REMEDIES TO THE EROSION OF RHODE ISLAND BEACHES </a:t>
            </a:r>
            <a:br>
              <a:rPr lang="en-US" sz="1800" b="0" i="0" u="none" strike="noStrike" baseline="0" dirty="0">
                <a:solidFill>
                  <a:srgbClr val="000000"/>
                </a:solidFill>
                <a:latin typeface="Times New Roman" panose="02020603050405020304" pitchFamily="18" charset="0"/>
              </a:rPr>
            </a:br>
            <a:r>
              <a:rPr lang="en-US" sz="1800" b="0" i="0" u="none" strike="noStrike" baseline="0" dirty="0">
                <a:solidFill>
                  <a:srgbClr val="000000"/>
                </a:solidFill>
                <a:latin typeface="Times New Roman" panose="02020603050405020304" pitchFamily="18" charset="0"/>
              </a:rPr>
              <a:t>&amp; </a:t>
            </a:r>
            <a:br>
              <a:rPr lang="en-US" sz="1800" b="0" i="0" u="none" strike="noStrike" baseline="0" dirty="0">
                <a:solidFill>
                  <a:srgbClr val="000000"/>
                </a:solidFill>
                <a:latin typeface="Times New Roman" panose="02020603050405020304" pitchFamily="18" charset="0"/>
              </a:rPr>
            </a:br>
            <a:r>
              <a:rPr lang="en-US" sz="1800" b="1" i="0" u="none" strike="noStrike" baseline="0" dirty="0">
                <a:solidFill>
                  <a:srgbClr val="000000"/>
                </a:solidFill>
                <a:latin typeface="Times New Roman" panose="02020603050405020304" pitchFamily="18" charset="0"/>
              </a:rPr>
              <a:t>LEGISLATIVE STUDY COMMISSION ON CLIMATE CHANGE IMPACTS AND SOLUTIONS </a:t>
            </a:r>
            <a:br>
              <a:rPr lang="en-US" sz="1800" b="1" i="0" u="none" strike="noStrike" baseline="0" dirty="0">
                <a:solidFill>
                  <a:srgbClr val="000000"/>
                </a:solidFill>
                <a:latin typeface="Times New Roman" panose="02020603050405020304" pitchFamily="18" charset="0"/>
              </a:rPr>
            </a:br>
            <a:br>
              <a:rPr lang="en-US" sz="1800" b="1" i="0" u="none" strike="noStrike" baseline="0" dirty="0">
                <a:solidFill>
                  <a:srgbClr val="000000"/>
                </a:solidFill>
                <a:latin typeface="Times New Roman" panose="02020603050405020304" pitchFamily="18" charset="0"/>
              </a:rPr>
            </a:br>
            <a:r>
              <a:rPr lang="en-US" sz="1800" b="1" i="0" u="none" strike="noStrike" baseline="0" dirty="0">
                <a:solidFill>
                  <a:srgbClr val="000000"/>
                </a:solidFill>
                <a:latin typeface="Times New Roman" panose="02020603050405020304" pitchFamily="18" charset="0"/>
              </a:rPr>
              <a:t>Meredith E. Brady, Associate Director</a:t>
            </a:r>
            <a:br>
              <a:rPr lang="en-US" sz="1800" b="1" i="0" u="none" strike="noStrike" baseline="0" dirty="0">
                <a:solidFill>
                  <a:srgbClr val="000000"/>
                </a:solidFill>
                <a:latin typeface="Times New Roman" panose="02020603050405020304" pitchFamily="18" charset="0"/>
              </a:rPr>
            </a:br>
            <a:r>
              <a:rPr lang="en-US" sz="1800" b="1" i="0" u="none" strike="noStrike" baseline="0" dirty="0">
                <a:solidFill>
                  <a:srgbClr val="000000"/>
                </a:solidFill>
                <a:latin typeface="Times New Roman" panose="02020603050405020304" pitchFamily="18" charset="0"/>
              </a:rPr>
              <a:t>DOA, Division of Statewide Planning</a:t>
            </a:r>
            <a:endParaRPr lang="en-US" i="1" dirty="0"/>
          </a:p>
        </p:txBody>
      </p:sp>
    </p:spTree>
    <p:extLst>
      <p:ext uri="{BB962C8B-B14F-4D97-AF65-F5344CB8AC3E}">
        <p14:creationId xmlns:p14="http://schemas.microsoft.com/office/powerpoint/2010/main" val="183754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lipart&#10;&#10;Description automatically generated">
            <a:extLst>
              <a:ext uri="{FF2B5EF4-FFF2-40B4-BE49-F238E27FC236}">
                <a16:creationId xmlns:a16="http://schemas.microsoft.com/office/drawing/2014/main" id="{6B33C31F-D763-41C0-B936-CAE3C94A80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2817" y="1836092"/>
            <a:ext cx="1923286" cy="2422459"/>
          </a:xfrm>
          <a:prstGeom prst="rect">
            <a:avLst/>
          </a:prstGeom>
        </p:spPr>
      </p:pic>
      <p:pic>
        <p:nvPicPr>
          <p:cNvPr id="8" name="Picture 7">
            <a:extLst>
              <a:ext uri="{FF2B5EF4-FFF2-40B4-BE49-F238E27FC236}">
                <a16:creationId xmlns:a16="http://schemas.microsoft.com/office/drawing/2014/main" id="{9E7075DD-0546-4289-89E8-12C6CB32C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7047" y="2261305"/>
            <a:ext cx="2345451" cy="1564420"/>
          </a:xfrm>
          <a:prstGeom prst="rect">
            <a:avLst/>
          </a:prstGeom>
        </p:spPr>
      </p:pic>
      <p:sp>
        <p:nvSpPr>
          <p:cNvPr id="10" name="TextBox 9">
            <a:extLst>
              <a:ext uri="{FF2B5EF4-FFF2-40B4-BE49-F238E27FC236}">
                <a16:creationId xmlns:a16="http://schemas.microsoft.com/office/drawing/2014/main" id="{3F2DE2E6-9654-4C38-9600-6A5590835F66}"/>
              </a:ext>
            </a:extLst>
          </p:cNvPr>
          <p:cNvSpPr txBox="1"/>
          <p:nvPr/>
        </p:nvSpPr>
        <p:spPr>
          <a:xfrm>
            <a:off x="6096989" y="2350129"/>
            <a:ext cx="844188" cy="1200329"/>
          </a:xfrm>
          <a:prstGeom prst="rect">
            <a:avLst/>
          </a:prstGeom>
          <a:noFill/>
        </p:spPr>
        <p:txBody>
          <a:bodyPr wrap="square" rtlCol="0">
            <a:spAutoFit/>
          </a:bodyPr>
          <a:lstStyle/>
          <a:p>
            <a:r>
              <a:rPr lang="en-US" sz="7200" b="1" dirty="0">
                <a:solidFill>
                  <a:schemeClr val="accent1">
                    <a:lumMod val="75000"/>
                  </a:schemeClr>
                </a:solidFill>
                <a:latin typeface="Bauhaus 93" panose="04030905020B02020C02" pitchFamily="82" charset="0"/>
              </a:rPr>
              <a:t>+</a:t>
            </a:r>
          </a:p>
        </p:txBody>
      </p:sp>
      <p:sp>
        <p:nvSpPr>
          <p:cNvPr id="15" name="TextBox 14">
            <a:extLst>
              <a:ext uri="{FF2B5EF4-FFF2-40B4-BE49-F238E27FC236}">
                <a16:creationId xmlns:a16="http://schemas.microsoft.com/office/drawing/2014/main" id="{1E5E7CB1-965B-4DC0-A162-7F63A2891C33}"/>
              </a:ext>
            </a:extLst>
          </p:cNvPr>
          <p:cNvSpPr txBox="1"/>
          <p:nvPr/>
        </p:nvSpPr>
        <p:spPr>
          <a:xfrm>
            <a:off x="4816324" y="4695477"/>
            <a:ext cx="2562982" cy="461665"/>
          </a:xfrm>
          <a:prstGeom prst="rect">
            <a:avLst/>
          </a:prstGeom>
          <a:noFill/>
        </p:spPr>
        <p:txBody>
          <a:bodyPr wrap="square" lIns="91440" tIns="45720" rIns="91440" bIns="45720" rtlCol="0" anchor="t">
            <a:spAutoFit/>
          </a:bodyPr>
          <a:lstStyle/>
          <a:p>
            <a:r>
              <a:rPr lang="en-US" sz="2400" dirty="0">
                <a:latin typeface="Georgia"/>
              </a:rPr>
              <a:t> “Steak Guy Plan”</a:t>
            </a:r>
          </a:p>
        </p:txBody>
      </p:sp>
    </p:spTree>
    <p:extLst>
      <p:ext uri="{BB962C8B-B14F-4D97-AF65-F5344CB8AC3E}">
        <p14:creationId xmlns:p14="http://schemas.microsoft.com/office/powerpoint/2010/main" val="145199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5CAC57-560A-490F-849B-FE381577B568}"/>
              </a:ext>
            </a:extLst>
          </p:cNvPr>
          <p:cNvSpPr txBox="1"/>
          <p:nvPr/>
        </p:nvSpPr>
        <p:spPr>
          <a:xfrm>
            <a:off x="1934549" y="314632"/>
            <a:ext cx="8565501" cy="6115665"/>
          </a:xfrm>
          <a:prstGeom prst="rect">
            <a:avLst/>
          </a:prstGeom>
          <a:noFill/>
          <a:ln w="50800" cmpd="tri">
            <a:solidFill>
              <a:schemeClr val="accent1"/>
            </a:solidFill>
          </a:ln>
        </p:spPr>
        <p:txBody>
          <a:bodyPr wrap="square" lIns="91440" tIns="45720" rIns="91440" bIns="45720" rtlCol="0" anchor="t">
            <a:normAutofit lnSpcReduction="10000"/>
          </a:bodyPr>
          <a:lstStyle/>
          <a:p>
            <a:pPr algn="ctr"/>
            <a:r>
              <a:rPr lang="en-US" b="1" u="sng" dirty="0">
                <a:latin typeface="Georgia" panose="02040502050405020303" pitchFamily="18" charset="0"/>
              </a:rPr>
              <a:t>What is the State Guide Plan?</a:t>
            </a:r>
          </a:p>
          <a:p>
            <a:pPr algn="ctr"/>
            <a:endParaRPr lang="en-US" b="1" u="sng" dirty="0">
              <a:latin typeface="Georgia" panose="02040502050405020303" pitchFamily="18" charset="0"/>
            </a:endParaRPr>
          </a:p>
          <a:p>
            <a:endParaRPr lang="en-US" b="1" dirty="0">
              <a:latin typeface="Georgia" panose="02040502050405020303" pitchFamily="18" charset="0"/>
            </a:endParaRPr>
          </a:p>
          <a:p>
            <a:r>
              <a:rPr lang="en-US" sz="2000" dirty="0">
                <a:latin typeface="Georgia"/>
              </a:rPr>
              <a:t>The State Guide Plan (SGP) is Rhode Island’s centralized and integrated long-range planning document.  </a:t>
            </a:r>
          </a:p>
          <a:p>
            <a:endParaRPr lang="en-US" sz="2000" dirty="0">
              <a:latin typeface="Georgia"/>
            </a:endParaRPr>
          </a:p>
          <a:p>
            <a:r>
              <a:rPr lang="en-US" sz="2000" dirty="0">
                <a:latin typeface="Georgia"/>
              </a:rPr>
              <a:t>It is not a single document but a collection of plans that have been adopted over many years.  </a:t>
            </a:r>
            <a:endParaRPr lang="en-US" sz="2000" dirty="0">
              <a:latin typeface="Georgia" panose="02040502050405020303" pitchFamily="18" charset="0"/>
            </a:endParaRPr>
          </a:p>
          <a:p>
            <a:endParaRPr lang="en-US" sz="2000" dirty="0">
              <a:latin typeface="Georgia"/>
            </a:endParaRPr>
          </a:p>
          <a:p>
            <a:r>
              <a:rPr lang="en-US" sz="2000" dirty="0">
                <a:latin typeface="Georgia"/>
              </a:rPr>
              <a:t>It comprises separately published elements covering a range of topics.  </a:t>
            </a:r>
            <a:endParaRPr lang="en-US" sz="2000" dirty="0">
              <a:latin typeface="Georgia" panose="02040502050405020303" pitchFamily="18" charset="0"/>
            </a:endParaRPr>
          </a:p>
          <a:p>
            <a:endParaRPr lang="en-US" sz="2000" dirty="0">
              <a:latin typeface="Georgia"/>
            </a:endParaRPr>
          </a:p>
          <a:p>
            <a:r>
              <a:rPr lang="en-US" sz="2000" dirty="0">
                <a:latin typeface="Georgia"/>
              </a:rPr>
              <a:t>Currently there are </a:t>
            </a:r>
            <a:r>
              <a:rPr lang="en-US" sz="2000" u="sng" dirty="0">
                <a:latin typeface="Georgia"/>
              </a:rPr>
              <a:t>18 elements</a:t>
            </a:r>
            <a:r>
              <a:rPr lang="en-US" sz="2000" dirty="0">
                <a:latin typeface="Georgia"/>
              </a:rPr>
              <a:t>. </a:t>
            </a:r>
          </a:p>
          <a:p>
            <a:endParaRPr lang="en-US" sz="2000" dirty="0">
              <a:latin typeface="Georgia"/>
            </a:endParaRPr>
          </a:p>
          <a:p>
            <a:r>
              <a:rPr lang="en-US" sz="1500" dirty="0">
                <a:latin typeface="Georgia" panose="02040502050405020303" pitchFamily="18" charset="0"/>
              </a:rPr>
              <a:t>RIGL 42-11-10(d) State guide plan. Components of strategic plans prepared and adopted in accordance with this section may be designated as elements of the state guide plan. The state guide plan shall be comprised of functional elements or plans dealing with land use; physical development and environmental concerns; economic development; housing production; energy supply, including the development of renewable energy resources in Rhode Island, and energy access, use, and conservation; human services;</a:t>
            </a:r>
            <a:r>
              <a:rPr lang="en-US" sz="1500" b="1" dirty="0">
                <a:latin typeface="Georgia" panose="02040502050405020303" pitchFamily="18" charset="0"/>
              </a:rPr>
              <a:t> </a:t>
            </a:r>
            <a:r>
              <a:rPr lang="en-US" sz="1500" b="1" u="sng" dirty="0">
                <a:latin typeface="Georgia" panose="02040502050405020303" pitchFamily="18" charset="0"/>
              </a:rPr>
              <a:t>climate change and resiliency</a:t>
            </a:r>
            <a:r>
              <a:rPr lang="en-US" sz="1500" dirty="0">
                <a:latin typeface="Georgia" panose="02040502050405020303" pitchFamily="18" charset="0"/>
              </a:rPr>
              <a:t>; and other factors necessary to accomplish the objective of this section. The state guide plan shall be a means for centralizing, integrating, and monitoring long-range goals, policies, plans, and implementation activities related thereto. State agencies concerned with specific subject areas, local governments, and the public shall participate in the state guide planning process, which shall be closely coordinated with the budgeting process.</a:t>
            </a:r>
          </a:p>
          <a:p>
            <a:endParaRPr lang="en-US" sz="2000" dirty="0">
              <a:solidFill>
                <a:srgbClr val="0070C0"/>
              </a:solidFill>
              <a:latin typeface="Georgia" panose="02040502050405020303" pitchFamily="18" charset="0"/>
            </a:endParaRPr>
          </a:p>
        </p:txBody>
      </p:sp>
    </p:spTree>
    <p:extLst>
      <p:ext uri="{BB962C8B-B14F-4D97-AF65-F5344CB8AC3E}">
        <p14:creationId xmlns:p14="http://schemas.microsoft.com/office/powerpoint/2010/main" val="266189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ight sky&#10;&#10;Description automatically generated">
            <a:extLst>
              <a:ext uri="{FF2B5EF4-FFF2-40B4-BE49-F238E27FC236}">
                <a16:creationId xmlns:a16="http://schemas.microsoft.com/office/drawing/2014/main" id="{53905875-9072-4961-8CA5-5705C1CD2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5853" y="642563"/>
            <a:ext cx="6873559" cy="6873559"/>
          </a:xfrm>
          <a:prstGeom prst="rect">
            <a:avLst/>
          </a:prstGeom>
        </p:spPr>
      </p:pic>
      <p:sp>
        <p:nvSpPr>
          <p:cNvPr id="9" name="Rectangle 8">
            <a:extLst>
              <a:ext uri="{FF2B5EF4-FFF2-40B4-BE49-F238E27FC236}">
                <a16:creationId xmlns:a16="http://schemas.microsoft.com/office/drawing/2014/main" id="{E5FDE5F3-C3CB-40F2-AF4F-3AA73C8A8F1D}"/>
              </a:ext>
            </a:extLst>
          </p:cNvPr>
          <p:cNvSpPr/>
          <p:nvPr/>
        </p:nvSpPr>
        <p:spPr>
          <a:xfrm>
            <a:off x="5977217" y="3244334"/>
            <a:ext cx="237566" cy="369332"/>
          </a:xfrm>
          <a:prstGeom prst="rect">
            <a:avLst/>
          </a:prstGeom>
        </p:spPr>
        <p:txBody>
          <a:bodyPr wrap="none">
            <a:spAutoFit/>
          </a:bodyPr>
          <a:lstStyle/>
          <a:p>
            <a:r>
              <a:rPr lang="en-US" dirty="0"/>
              <a:t> </a:t>
            </a:r>
          </a:p>
        </p:txBody>
      </p:sp>
      <p:sp>
        <p:nvSpPr>
          <p:cNvPr id="10" name="Oval 4">
            <a:extLst>
              <a:ext uri="{FF2B5EF4-FFF2-40B4-BE49-F238E27FC236}">
                <a16:creationId xmlns:a16="http://schemas.microsoft.com/office/drawing/2014/main" id="{FA6C1EA7-F14E-49C6-ACF1-0AD62A33E01B}"/>
              </a:ext>
            </a:extLst>
          </p:cNvPr>
          <p:cNvSpPr>
            <a:spLocks noChangeArrowheads="1"/>
          </p:cNvSpPr>
          <p:nvPr/>
        </p:nvSpPr>
        <p:spPr bwMode="auto">
          <a:xfrm>
            <a:off x="2208225" y="2152337"/>
            <a:ext cx="2470870" cy="689762"/>
          </a:xfrm>
          <a:prstGeom prst="ellipse">
            <a:avLst/>
          </a:prstGeom>
          <a:solidFill>
            <a:srgbClr val="FFFFFF"/>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b="1" dirty="0">
                <a:solidFill>
                  <a:schemeClr val="tx2"/>
                </a:solidFill>
                <a:latin typeface="Times New Roman" panose="02020603050405020304" pitchFamily="18" charset="0"/>
              </a:rPr>
              <a:t>Economic Development</a:t>
            </a:r>
          </a:p>
        </p:txBody>
      </p:sp>
      <p:sp>
        <p:nvSpPr>
          <p:cNvPr id="11" name="Oval 6">
            <a:extLst>
              <a:ext uri="{FF2B5EF4-FFF2-40B4-BE49-F238E27FC236}">
                <a16:creationId xmlns:a16="http://schemas.microsoft.com/office/drawing/2014/main" id="{79A61F0C-65FF-4C52-B648-6884EFE66C4F}"/>
              </a:ext>
            </a:extLst>
          </p:cNvPr>
          <p:cNvSpPr>
            <a:spLocks noChangeArrowheads="1"/>
          </p:cNvSpPr>
          <p:nvPr/>
        </p:nvSpPr>
        <p:spPr bwMode="auto">
          <a:xfrm>
            <a:off x="7527553" y="3884586"/>
            <a:ext cx="1526796" cy="613858"/>
          </a:xfrm>
          <a:prstGeom prst="ellipse">
            <a:avLst/>
          </a:prstGeom>
          <a:solidFill>
            <a:srgbClr val="FFFFFF"/>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b="1" dirty="0">
                <a:solidFill>
                  <a:schemeClr val="tx2"/>
                </a:solidFill>
                <a:latin typeface="Times New Roman" panose="02020603050405020304" pitchFamily="18" charset="0"/>
              </a:rPr>
              <a:t>Land Use</a:t>
            </a:r>
          </a:p>
        </p:txBody>
      </p:sp>
      <p:sp>
        <p:nvSpPr>
          <p:cNvPr id="12" name="Oval 6">
            <a:extLst>
              <a:ext uri="{FF2B5EF4-FFF2-40B4-BE49-F238E27FC236}">
                <a16:creationId xmlns:a16="http://schemas.microsoft.com/office/drawing/2014/main" id="{9EA07FE6-101F-4B4F-8FA9-68EB1EC67F74}"/>
              </a:ext>
            </a:extLst>
          </p:cNvPr>
          <p:cNvSpPr>
            <a:spLocks noChangeArrowheads="1"/>
          </p:cNvSpPr>
          <p:nvPr/>
        </p:nvSpPr>
        <p:spPr bwMode="auto">
          <a:xfrm>
            <a:off x="6737555" y="1188576"/>
            <a:ext cx="1500820" cy="507324"/>
          </a:xfrm>
          <a:prstGeom prst="ellipse">
            <a:avLst/>
          </a:prstGeom>
          <a:solidFill>
            <a:srgbClr val="FFFFFF"/>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b="1" dirty="0">
                <a:solidFill>
                  <a:schemeClr val="tx2"/>
                </a:solidFill>
                <a:latin typeface="Times New Roman" panose="02020603050405020304" pitchFamily="18" charset="0"/>
              </a:rPr>
              <a:t>Energy</a:t>
            </a:r>
          </a:p>
        </p:txBody>
      </p:sp>
      <p:sp>
        <p:nvSpPr>
          <p:cNvPr id="13" name="Oval 7">
            <a:extLst>
              <a:ext uri="{FF2B5EF4-FFF2-40B4-BE49-F238E27FC236}">
                <a16:creationId xmlns:a16="http://schemas.microsoft.com/office/drawing/2014/main" id="{4EF1EC5D-B72E-4159-8615-38A72FBC4B76}"/>
              </a:ext>
            </a:extLst>
          </p:cNvPr>
          <p:cNvSpPr>
            <a:spLocks noChangeArrowheads="1"/>
          </p:cNvSpPr>
          <p:nvPr/>
        </p:nvSpPr>
        <p:spPr bwMode="auto">
          <a:xfrm>
            <a:off x="7278129" y="2778435"/>
            <a:ext cx="2870255" cy="824342"/>
          </a:xfrm>
          <a:prstGeom prst="ellipse">
            <a:avLst/>
          </a:prstGeom>
          <a:solidFill>
            <a:srgbClr val="FFFFFF"/>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b="1" dirty="0">
              <a:solidFill>
                <a:schemeClr val="tx2"/>
              </a:solidFill>
              <a:latin typeface="Times New Roman" panose="02020603050405020304" pitchFamily="18" charset="0"/>
            </a:endParaRPr>
          </a:p>
          <a:p>
            <a:pPr algn="ctr" eaLnBrk="0" hangingPunct="0"/>
            <a:r>
              <a:rPr lang="en-US" altLang="en-US" b="1" dirty="0">
                <a:solidFill>
                  <a:schemeClr val="tx2"/>
                </a:solidFill>
                <a:latin typeface="Times New Roman" panose="02020603050405020304" pitchFamily="18" charset="0"/>
              </a:rPr>
              <a:t>Historical Preservation </a:t>
            </a:r>
          </a:p>
          <a:p>
            <a:pPr algn="ctr" eaLnBrk="0" hangingPunct="0"/>
            <a:r>
              <a:rPr lang="en-US" altLang="en-US" b="1" dirty="0">
                <a:solidFill>
                  <a:schemeClr val="tx2"/>
                </a:solidFill>
                <a:latin typeface="Times New Roman" panose="02020603050405020304" pitchFamily="18" charset="0"/>
              </a:rPr>
              <a:t>and Cultural Heritage</a:t>
            </a:r>
          </a:p>
          <a:p>
            <a:pPr algn="ctr" eaLnBrk="0" hangingPunct="0"/>
            <a:endParaRPr lang="en-US" altLang="en-US" sz="1600" dirty="0">
              <a:solidFill>
                <a:schemeClr val="tx2"/>
              </a:solidFill>
              <a:latin typeface="Times New Roman" panose="02020603050405020304" pitchFamily="18" charset="0"/>
            </a:endParaRPr>
          </a:p>
        </p:txBody>
      </p:sp>
      <p:sp>
        <p:nvSpPr>
          <p:cNvPr id="14" name="Oval 6">
            <a:extLst>
              <a:ext uri="{FF2B5EF4-FFF2-40B4-BE49-F238E27FC236}">
                <a16:creationId xmlns:a16="http://schemas.microsoft.com/office/drawing/2014/main" id="{13A50C73-256E-4228-B7A4-DF60AA63E3CB}"/>
              </a:ext>
            </a:extLst>
          </p:cNvPr>
          <p:cNvSpPr>
            <a:spLocks noChangeArrowheads="1"/>
          </p:cNvSpPr>
          <p:nvPr/>
        </p:nvSpPr>
        <p:spPr bwMode="auto">
          <a:xfrm>
            <a:off x="2988408" y="3090666"/>
            <a:ext cx="1474891" cy="601557"/>
          </a:xfrm>
          <a:prstGeom prst="ellipse">
            <a:avLst/>
          </a:prstGeom>
          <a:solidFill>
            <a:srgbClr val="FFFFFF"/>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b="1" dirty="0">
                <a:solidFill>
                  <a:schemeClr val="tx2"/>
                </a:solidFill>
                <a:latin typeface="Times New Roman" panose="02020603050405020304" pitchFamily="18" charset="0"/>
              </a:rPr>
              <a:t>Housing</a:t>
            </a:r>
          </a:p>
        </p:txBody>
      </p:sp>
      <p:sp>
        <p:nvSpPr>
          <p:cNvPr id="15" name="Oval 3">
            <a:extLst>
              <a:ext uri="{FF2B5EF4-FFF2-40B4-BE49-F238E27FC236}">
                <a16:creationId xmlns:a16="http://schemas.microsoft.com/office/drawing/2014/main" id="{359B5072-A8B9-4A08-AFFA-D3B4DAC83CAF}"/>
              </a:ext>
            </a:extLst>
          </p:cNvPr>
          <p:cNvSpPr>
            <a:spLocks noChangeArrowheads="1"/>
          </p:cNvSpPr>
          <p:nvPr/>
        </p:nvSpPr>
        <p:spPr bwMode="auto">
          <a:xfrm>
            <a:off x="2555337" y="3995688"/>
            <a:ext cx="1907449" cy="906011"/>
          </a:xfrm>
          <a:prstGeom prst="ellipse">
            <a:avLst/>
          </a:prstGeom>
          <a:solidFill>
            <a:srgbClr val="FFFFFF"/>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b="1" dirty="0">
                <a:solidFill>
                  <a:schemeClr val="tx2"/>
                </a:solidFill>
                <a:latin typeface="Times New Roman" panose="02020603050405020304" pitchFamily="18" charset="0"/>
              </a:rPr>
              <a:t>Recreation &amp; </a:t>
            </a:r>
          </a:p>
          <a:p>
            <a:pPr algn="ctr" eaLnBrk="0" hangingPunct="0"/>
            <a:r>
              <a:rPr lang="en-US" altLang="en-US" b="1" dirty="0">
                <a:solidFill>
                  <a:schemeClr val="tx2"/>
                </a:solidFill>
                <a:latin typeface="Times New Roman" panose="02020603050405020304" pitchFamily="18" charset="0"/>
              </a:rPr>
              <a:t>Open Space</a:t>
            </a:r>
          </a:p>
        </p:txBody>
      </p:sp>
      <p:sp>
        <p:nvSpPr>
          <p:cNvPr id="16" name="Oval 4">
            <a:extLst>
              <a:ext uri="{FF2B5EF4-FFF2-40B4-BE49-F238E27FC236}">
                <a16:creationId xmlns:a16="http://schemas.microsoft.com/office/drawing/2014/main" id="{A3B9C871-786B-408D-A8EC-3E81CBD713C9}"/>
              </a:ext>
            </a:extLst>
          </p:cNvPr>
          <p:cNvSpPr>
            <a:spLocks noChangeArrowheads="1"/>
          </p:cNvSpPr>
          <p:nvPr/>
        </p:nvSpPr>
        <p:spPr bwMode="auto">
          <a:xfrm>
            <a:off x="6096000" y="4583346"/>
            <a:ext cx="2256640" cy="736133"/>
          </a:xfrm>
          <a:prstGeom prst="ellipse">
            <a:avLst/>
          </a:prstGeom>
          <a:solidFill>
            <a:srgbClr val="FFFFFF"/>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b="1" dirty="0">
                <a:solidFill>
                  <a:schemeClr val="tx2"/>
                </a:solidFill>
                <a:latin typeface="Times New Roman" panose="02020603050405020304" pitchFamily="18" charset="0"/>
              </a:rPr>
              <a:t>Natural Resources</a:t>
            </a:r>
          </a:p>
        </p:txBody>
      </p:sp>
      <p:sp>
        <p:nvSpPr>
          <p:cNvPr id="17" name="Oval 4">
            <a:extLst>
              <a:ext uri="{FF2B5EF4-FFF2-40B4-BE49-F238E27FC236}">
                <a16:creationId xmlns:a16="http://schemas.microsoft.com/office/drawing/2014/main" id="{0A8E52A8-21F5-49D1-8B92-D36DD366A96E}"/>
              </a:ext>
            </a:extLst>
          </p:cNvPr>
          <p:cNvSpPr>
            <a:spLocks noChangeArrowheads="1"/>
          </p:cNvSpPr>
          <p:nvPr/>
        </p:nvSpPr>
        <p:spPr bwMode="auto">
          <a:xfrm>
            <a:off x="4762502" y="726470"/>
            <a:ext cx="1862004" cy="659934"/>
          </a:xfrm>
          <a:prstGeom prst="ellipse">
            <a:avLst/>
          </a:prstGeom>
          <a:solidFill>
            <a:srgbClr val="FFFFFF"/>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b="1" dirty="0">
                <a:solidFill>
                  <a:schemeClr val="tx2"/>
                </a:solidFill>
                <a:latin typeface="Times New Roman" panose="02020603050405020304" pitchFamily="18" charset="0"/>
              </a:rPr>
              <a:t>Transportation</a:t>
            </a:r>
          </a:p>
        </p:txBody>
      </p:sp>
      <p:sp>
        <p:nvSpPr>
          <p:cNvPr id="18" name="Oval 6">
            <a:extLst>
              <a:ext uri="{FF2B5EF4-FFF2-40B4-BE49-F238E27FC236}">
                <a16:creationId xmlns:a16="http://schemas.microsoft.com/office/drawing/2014/main" id="{BA762DA5-991D-498F-B540-4C3796E2EF85}"/>
              </a:ext>
            </a:extLst>
          </p:cNvPr>
          <p:cNvSpPr>
            <a:spLocks noChangeArrowheads="1"/>
          </p:cNvSpPr>
          <p:nvPr/>
        </p:nvSpPr>
        <p:spPr bwMode="auto">
          <a:xfrm>
            <a:off x="4168075" y="5882266"/>
            <a:ext cx="3187816" cy="659934"/>
          </a:xfrm>
          <a:prstGeom prst="ellipse">
            <a:avLst/>
          </a:prstGeom>
          <a:solidFill>
            <a:schemeClr val="bg2">
              <a:lumMod val="90000"/>
            </a:schemeClr>
          </a:solidFill>
          <a:ln w="9525">
            <a:solidFill>
              <a:schemeClr val="tx2"/>
            </a:solidFill>
            <a:round/>
            <a:headEnd/>
            <a:tailEnd/>
          </a:ln>
          <a:effectLst/>
        </p:spPr>
        <p:txBody>
          <a:bodyPr wrap="none" anchor="ctr"/>
          <a:lstStyle/>
          <a:p>
            <a:pPr algn="ctr" eaLnBrk="0" hangingPunct="0"/>
            <a:r>
              <a:rPr lang="en-US" altLang="en-US" b="1" dirty="0">
                <a:solidFill>
                  <a:schemeClr val="tx2"/>
                </a:solidFill>
                <a:latin typeface="Times New Roman" panose="02020603050405020304" pitchFamily="18" charset="0"/>
              </a:rPr>
              <a:t>Climate Change &amp; Resiliency</a:t>
            </a:r>
          </a:p>
        </p:txBody>
      </p:sp>
      <p:sp>
        <p:nvSpPr>
          <p:cNvPr id="19" name="Oval 6">
            <a:extLst>
              <a:ext uri="{FF2B5EF4-FFF2-40B4-BE49-F238E27FC236}">
                <a16:creationId xmlns:a16="http://schemas.microsoft.com/office/drawing/2014/main" id="{2F132128-AA0A-4A05-B50A-59C38FCA93B4}"/>
              </a:ext>
            </a:extLst>
          </p:cNvPr>
          <p:cNvSpPr>
            <a:spLocks noChangeArrowheads="1"/>
          </p:cNvSpPr>
          <p:nvPr/>
        </p:nvSpPr>
        <p:spPr bwMode="auto">
          <a:xfrm>
            <a:off x="2988408" y="5372837"/>
            <a:ext cx="1245237" cy="553442"/>
          </a:xfrm>
          <a:prstGeom prst="ellipse">
            <a:avLst/>
          </a:prstGeom>
          <a:solidFill>
            <a:schemeClr val="bg2">
              <a:lumMod val="90000"/>
            </a:schemeClr>
          </a:solidFill>
          <a:ln w="9525">
            <a:solidFill>
              <a:schemeClr val="tx2"/>
            </a:solidFill>
            <a:round/>
            <a:headEnd/>
            <a:tailEnd/>
          </a:ln>
          <a:effectLst/>
        </p:spPr>
        <p:txBody>
          <a:bodyPr wrap="none" anchor="ctr"/>
          <a:lstStyle/>
          <a:p>
            <a:pPr algn="ctr" eaLnBrk="0" hangingPunct="0"/>
            <a:r>
              <a:rPr lang="en-US" altLang="en-US" b="1" dirty="0">
                <a:solidFill>
                  <a:schemeClr val="tx2"/>
                </a:solidFill>
                <a:latin typeface="Times New Roman" panose="02020603050405020304" pitchFamily="18" charset="0"/>
              </a:rPr>
              <a:t>Equity</a:t>
            </a:r>
          </a:p>
        </p:txBody>
      </p:sp>
      <p:sp>
        <p:nvSpPr>
          <p:cNvPr id="20" name="Oval 4">
            <a:extLst>
              <a:ext uri="{FF2B5EF4-FFF2-40B4-BE49-F238E27FC236}">
                <a16:creationId xmlns:a16="http://schemas.microsoft.com/office/drawing/2014/main" id="{938B69CE-EA2C-4534-A8B0-8CBB0450F178}"/>
              </a:ext>
            </a:extLst>
          </p:cNvPr>
          <p:cNvSpPr>
            <a:spLocks noChangeArrowheads="1"/>
          </p:cNvSpPr>
          <p:nvPr/>
        </p:nvSpPr>
        <p:spPr bwMode="auto">
          <a:xfrm>
            <a:off x="2657300" y="1175194"/>
            <a:ext cx="1998962" cy="736133"/>
          </a:xfrm>
          <a:prstGeom prst="ellipse">
            <a:avLst/>
          </a:prstGeom>
          <a:solidFill>
            <a:srgbClr val="FFFFFF"/>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b="1" dirty="0">
                <a:solidFill>
                  <a:schemeClr val="tx2"/>
                </a:solidFill>
                <a:latin typeface="Times New Roman" panose="02020603050405020304" pitchFamily="18" charset="0"/>
              </a:rPr>
              <a:t>Solid Waste</a:t>
            </a:r>
          </a:p>
          <a:p>
            <a:pPr algn="ctr" eaLnBrk="0" hangingPunct="0"/>
            <a:r>
              <a:rPr lang="en-US" altLang="en-US" b="1" dirty="0">
                <a:solidFill>
                  <a:schemeClr val="tx2"/>
                </a:solidFill>
                <a:latin typeface="Times New Roman" panose="02020603050405020304" pitchFamily="18" charset="0"/>
              </a:rPr>
              <a:t>Management </a:t>
            </a:r>
          </a:p>
        </p:txBody>
      </p:sp>
      <p:sp>
        <p:nvSpPr>
          <p:cNvPr id="21" name="Oval 4">
            <a:extLst>
              <a:ext uri="{FF2B5EF4-FFF2-40B4-BE49-F238E27FC236}">
                <a16:creationId xmlns:a16="http://schemas.microsoft.com/office/drawing/2014/main" id="{5529A9B7-7C12-4BBE-8436-3B5C53F55D9C}"/>
              </a:ext>
            </a:extLst>
          </p:cNvPr>
          <p:cNvSpPr>
            <a:spLocks noChangeArrowheads="1"/>
          </p:cNvSpPr>
          <p:nvPr/>
        </p:nvSpPr>
        <p:spPr bwMode="auto">
          <a:xfrm>
            <a:off x="6737555" y="1904109"/>
            <a:ext cx="1998962" cy="603406"/>
          </a:xfrm>
          <a:prstGeom prst="ellipse">
            <a:avLst/>
          </a:prstGeom>
          <a:solidFill>
            <a:srgbClr val="FFFFFF"/>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b="1" dirty="0">
                <a:solidFill>
                  <a:schemeClr val="tx2"/>
                </a:solidFill>
                <a:latin typeface="Times New Roman" panose="02020603050405020304" pitchFamily="18" charset="0"/>
              </a:rPr>
              <a:t>Water Resources</a:t>
            </a:r>
          </a:p>
        </p:txBody>
      </p:sp>
    </p:spTree>
    <p:extLst>
      <p:ext uri="{BB962C8B-B14F-4D97-AF65-F5344CB8AC3E}">
        <p14:creationId xmlns:p14="http://schemas.microsoft.com/office/powerpoint/2010/main" val="130834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1"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1"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000" fill="hold"/>
                                        <p:tgtEl>
                                          <p:spTgt spid="20"/>
                                        </p:tgtEl>
                                        <p:attrNameLst>
                                          <p:attrName>ppt_w</p:attrName>
                                        </p:attrNameLst>
                                      </p:cBhvr>
                                      <p:tavLst>
                                        <p:tav tm="0">
                                          <p:val>
                                            <p:fltVal val="0"/>
                                          </p:val>
                                        </p:tav>
                                        <p:tav tm="100000">
                                          <p:val>
                                            <p:strVal val="#ppt_w"/>
                                          </p:val>
                                        </p:tav>
                                      </p:tavLst>
                                    </p:anim>
                                    <p:anim calcmode="lin" valueType="num">
                                      <p:cBhvr>
                                        <p:cTn id="21" dur="1000" fill="hold"/>
                                        <p:tgtEl>
                                          <p:spTgt spid="20"/>
                                        </p:tgtEl>
                                        <p:attrNameLst>
                                          <p:attrName>ppt_h</p:attrName>
                                        </p:attrNameLst>
                                      </p:cBhvr>
                                      <p:tavLst>
                                        <p:tav tm="0">
                                          <p:val>
                                            <p:fltVal val="0"/>
                                          </p:val>
                                        </p:tav>
                                        <p:tav tm="100000">
                                          <p:val>
                                            <p:strVal val="#ppt_h"/>
                                          </p:val>
                                        </p:tav>
                                      </p:tavLst>
                                    </p:anim>
                                    <p:anim calcmode="lin" valueType="num">
                                      <p:cBhvr>
                                        <p:cTn id="22" dur="1000" fill="hold"/>
                                        <p:tgtEl>
                                          <p:spTgt spid="20"/>
                                        </p:tgtEl>
                                        <p:attrNameLst>
                                          <p:attrName>style.rotation</p:attrName>
                                        </p:attrNameLst>
                                      </p:cBhvr>
                                      <p:tavLst>
                                        <p:tav tm="0">
                                          <p:val>
                                            <p:fltVal val="90"/>
                                          </p:val>
                                        </p:tav>
                                        <p:tav tm="100000">
                                          <p:val>
                                            <p:fltVal val="0"/>
                                          </p:val>
                                        </p:tav>
                                      </p:tavLst>
                                    </p:anim>
                                    <p:animEffect transition="in" filter="fade">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1"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1"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1"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1"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80">
                                          <p:stCondLst>
                                            <p:cond delay="0"/>
                                          </p:stCondLst>
                                        </p:cTn>
                                        <p:tgtEl>
                                          <p:spTgt spid="13"/>
                                        </p:tgtEl>
                                      </p:cBhvr>
                                    </p:animEffect>
                                    <p:anim calcmode="lin" valueType="num">
                                      <p:cBhvr>
                                        <p:cTn id="4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1" dur="26">
                                          <p:stCondLst>
                                            <p:cond delay="650"/>
                                          </p:stCondLst>
                                        </p:cTn>
                                        <p:tgtEl>
                                          <p:spTgt spid="13"/>
                                        </p:tgtEl>
                                      </p:cBhvr>
                                      <p:to x="100000" y="60000"/>
                                    </p:animScale>
                                    <p:animScale>
                                      <p:cBhvr>
                                        <p:cTn id="52" dur="166" decel="50000">
                                          <p:stCondLst>
                                            <p:cond delay="676"/>
                                          </p:stCondLst>
                                        </p:cTn>
                                        <p:tgtEl>
                                          <p:spTgt spid="13"/>
                                        </p:tgtEl>
                                      </p:cBhvr>
                                      <p:to x="100000" y="100000"/>
                                    </p:animScale>
                                    <p:animScale>
                                      <p:cBhvr>
                                        <p:cTn id="53" dur="26">
                                          <p:stCondLst>
                                            <p:cond delay="1312"/>
                                          </p:stCondLst>
                                        </p:cTn>
                                        <p:tgtEl>
                                          <p:spTgt spid="13"/>
                                        </p:tgtEl>
                                      </p:cBhvr>
                                      <p:to x="100000" y="80000"/>
                                    </p:animScale>
                                    <p:animScale>
                                      <p:cBhvr>
                                        <p:cTn id="54" dur="166" decel="50000">
                                          <p:stCondLst>
                                            <p:cond delay="1338"/>
                                          </p:stCondLst>
                                        </p:cTn>
                                        <p:tgtEl>
                                          <p:spTgt spid="13"/>
                                        </p:tgtEl>
                                      </p:cBhvr>
                                      <p:to x="100000" y="100000"/>
                                    </p:animScale>
                                    <p:animScale>
                                      <p:cBhvr>
                                        <p:cTn id="55" dur="26">
                                          <p:stCondLst>
                                            <p:cond delay="1642"/>
                                          </p:stCondLst>
                                        </p:cTn>
                                        <p:tgtEl>
                                          <p:spTgt spid="13"/>
                                        </p:tgtEl>
                                      </p:cBhvr>
                                      <p:to x="100000" y="90000"/>
                                    </p:animScale>
                                    <p:animScale>
                                      <p:cBhvr>
                                        <p:cTn id="56" dur="166" decel="50000">
                                          <p:stCondLst>
                                            <p:cond delay="1668"/>
                                          </p:stCondLst>
                                        </p:cTn>
                                        <p:tgtEl>
                                          <p:spTgt spid="13"/>
                                        </p:tgtEl>
                                      </p:cBhvr>
                                      <p:to x="100000" y="100000"/>
                                    </p:animScale>
                                    <p:animScale>
                                      <p:cBhvr>
                                        <p:cTn id="57" dur="26">
                                          <p:stCondLst>
                                            <p:cond delay="1808"/>
                                          </p:stCondLst>
                                        </p:cTn>
                                        <p:tgtEl>
                                          <p:spTgt spid="13"/>
                                        </p:tgtEl>
                                      </p:cBhvr>
                                      <p:to x="100000" y="95000"/>
                                    </p:animScale>
                                    <p:animScale>
                                      <p:cBhvr>
                                        <p:cTn id="58" dur="166" decel="50000">
                                          <p:stCondLst>
                                            <p:cond delay="1834"/>
                                          </p:stCondLst>
                                        </p:cTn>
                                        <p:tgtEl>
                                          <p:spTgt spid="13"/>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1"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heel(1)">
                                      <p:cBhvr>
                                        <p:cTn id="63" dur="20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grpId="1" nodeType="click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p:cTn id="68" dur="1000" fill="hold"/>
                                        <p:tgtEl>
                                          <p:spTgt spid="11"/>
                                        </p:tgtEl>
                                        <p:attrNameLst>
                                          <p:attrName>ppt_w</p:attrName>
                                        </p:attrNameLst>
                                      </p:cBhvr>
                                      <p:tavLst>
                                        <p:tav tm="0">
                                          <p:val>
                                            <p:fltVal val="0"/>
                                          </p:val>
                                        </p:tav>
                                        <p:tav tm="100000">
                                          <p:val>
                                            <p:strVal val="#ppt_w"/>
                                          </p:val>
                                        </p:tav>
                                      </p:tavLst>
                                    </p:anim>
                                    <p:anim calcmode="lin" valueType="num">
                                      <p:cBhvr>
                                        <p:cTn id="69" dur="1000" fill="hold"/>
                                        <p:tgtEl>
                                          <p:spTgt spid="11"/>
                                        </p:tgtEl>
                                        <p:attrNameLst>
                                          <p:attrName>ppt_h</p:attrName>
                                        </p:attrNameLst>
                                      </p:cBhvr>
                                      <p:tavLst>
                                        <p:tav tm="0">
                                          <p:val>
                                            <p:fltVal val="0"/>
                                          </p:val>
                                        </p:tav>
                                        <p:tav tm="100000">
                                          <p:val>
                                            <p:strVal val="#ppt_h"/>
                                          </p:val>
                                        </p:tav>
                                      </p:tavLst>
                                    </p:anim>
                                    <p:anim calcmode="lin" valueType="num">
                                      <p:cBhvr>
                                        <p:cTn id="70" dur="1000" fill="hold"/>
                                        <p:tgtEl>
                                          <p:spTgt spid="11"/>
                                        </p:tgtEl>
                                        <p:attrNameLst>
                                          <p:attrName>style.rotation</p:attrName>
                                        </p:attrNameLst>
                                      </p:cBhvr>
                                      <p:tavLst>
                                        <p:tav tm="0">
                                          <p:val>
                                            <p:fltVal val="90"/>
                                          </p:val>
                                        </p:tav>
                                        <p:tav tm="100000">
                                          <p:val>
                                            <p:fltVal val="0"/>
                                          </p:val>
                                        </p:tav>
                                      </p:tavLst>
                                    </p:anim>
                                    <p:animEffect transition="in" filter="fade">
                                      <p:cBhvr>
                                        <p:cTn id="71" dur="10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1" nodeType="click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circle(in)">
                                      <p:cBhvr>
                                        <p:cTn id="76" dur="2000"/>
                                        <p:tgtEl>
                                          <p:spTgt spid="16"/>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grpId="1"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circle(in)">
                                      <p:cBhvr>
                                        <p:cTn id="81" dur="20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grpId="1" nodeType="clickEffect">
                                  <p:stCondLst>
                                    <p:cond delay="0"/>
                                  </p:stCondLst>
                                  <p:iterate type="lt">
                                    <p:tmPct val="0"/>
                                  </p:iterate>
                                  <p:childTnLst>
                                    <p:set>
                                      <p:cBhvr>
                                        <p:cTn id="85" dur="1" fill="hold">
                                          <p:stCondLst>
                                            <p:cond delay="0"/>
                                          </p:stCondLst>
                                        </p:cTn>
                                        <p:tgtEl>
                                          <p:spTgt spid="18"/>
                                        </p:tgtEl>
                                        <p:attrNameLst>
                                          <p:attrName>style.visibility</p:attrName>
                                        </p:attrNameLst>
                                      </p:cBhvr>
                                      <p:to>
                                        <p:strVal val="visible"/>
                                      </p:to>
                                    </p:set>
                                    <p:anim calcmode="lin" valueType="num">
                                      <p:cBhvr>
                                        <p:cTn id="86" dur="1000" fill="hold"/>
                                        <p:tgtEl>
                                          <p:spTgt spid="18"/>
                                        </p:tgtEl>
                                        <p:attrNameLst>
                                          <p:attrName>ppt_w</p:attrName>
                                        </p:attrNameLst>
                                      </p:cBhvr>
                                      <p:tavLst>
                                        <p:tav tm="0">
                                          <p:val>
                                            <p:fltVal val="0"/>
                                          </p:val>
                                        </p:tav>
                                        <p:tav tm="100000">
                                          <p:val>
                                            <p:strVal val="#ppt_w"/>
                                          </p:val>
                                        </p:tav>
                                      </p:tavLst>
                                    </p:anim>
                                    <p:anim calcmode="lin" valueType="num">
                                      <p:cBhvr>
                                        <p:cTn id="87" dur="1000" fill="hold"/>
                                        <p:tgtEl>
                                          <p:spTgt spid="18"/>
                                        </p:tgtEl>
                                        <p:attrNameLst>
                                          <p:attrName>ppt_h</p:attrName>
                                        </p:attrNameLst>
                                      </p:cBhvr>
                                      <p:tavLst>
                                        <p:tav tm="0">
                                          <p:val>
                                            <p:fltVal val="0"/>
                                          </p:val>
                                        </p:tav>
                                        <p:tav tm="100000">
                                          <p:val>
                                            <p:strVal val="#ppt_h"/>
                                          </p:val>
                                        </p:tav>
                                      </p:tavLst>
                                    </p:anim>
                                    <p:anim calcmode="lin" valueType="num">
                                      <p:cBhvr>
                                        <p:cTn id="88" dur="1000" fill="hold"/>
                                        <p:tgtEl>
                                          <p:spTgt spid="18"/>
                                        </p:tgtEl>
                                        <p:attrNameLst>
                                          <p:attrName>style.rotation</p:attrName>
                                        </p:attrNameLst>
                                      </p:cBhvr>
                                      <p:tavLst>
                                        <p:tav tm="0">
                                          <p:val>
                                            <p:fltVal val="90"/>
                                          </p:val>
                                        </p:tav>
                                        <p:tav tm="100000">
                                          <p:val>
                                            <p:fltVal val="0"/>
                                          </p:val>
                                        </p:tav>
                                      </p:tavLst>
                                    </p:anim>
                                    <p:animEffect transition="in" filter="fade">
                                      <p:cBhvr>
                                        <p:cTn id="8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0" restart="whenNotActive" fill="hold" evtFilter="cancelBubble" nodeType="interactiveSeq">
                <p:stCondLst>
                  <p:cond evt="onClick" delay="0">
                    <p:tgtEl>
                      <p:spTgt spid="10"/>
                    </p:tgtEl>
                  </p:cond>
                </p:stCondLst>
                <p:endSync evt="end" delay="0">
                  <p:rtn val="all"/>
                </p:endSync>
                <p:childTnLst>
                  <p:par>
                    <p:cTn id="91" fill="hold">
                      <p:stCondLst>
                        <p:cond delay="0"/>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1000"/>
                                        <p:tgtEl>
                                          <p:spTgt spid="20"/>
                                        </p:tgtEl>
                                      </p:cBhvr>
                                    </p:animEffect>
                                    <p:anim calcmode="lin" valueType="num">
                                      <p:cBhvr>
                                        <p:cTn id="96" dur="1000" fill="hold"/>
                                        <p:tgtEl>
                                          <p:spTgt spid="20"/>
                                        </p:tgtEl>
                                        <p:attrNameLst>
                                          <p:attrName>ppt_x</p:attrName>
                                        </p:attrNameLst>
                                      </p:cBhvr>
                                      <p:tavLst>
                                        <p:tav tm="0">
                                          <p:val>
                                            <p:strVal val="#ppt_x"/>
                                          </p:val>
                                        </p:tav>
                                        <p:tav tm="100000">
                                          <p:val>
                                            <p:strVal val="#ppt_x"/>
                                          </p:val>
                                        </p:tav>
                                      </p:tavLst>
                                    </p:anim>
                                    <p:anim calcmode="lin" valueType="num">
                                      <p:cBhvr>
                                        <p:cTn id="97" dur="1000" fill="hold"/>
                                        <p:tgtEl>
                                          <p:spTgt spid="20"/>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12"/>
                                        </p:tgtEl>
                                        <p:attrNameLst>
                                          <p:attrName>style.visibility</p:attrName>
                                        </p:attrNameLst>
                                      </p:cBhvr>
                                      <p:to>
                                        <p:strVal val="visible"/>
                                      </p:to>
                                    </p:set>
                                    <p:animEffect transition="in" filter="fade">
                                      <p:cBhvr>
                                        <p:cTn id="100" dur="1000"/>
                                        <p:tgtEl>
                                          <p:spTgt spid="12"/>
                                        </p:tgtEl>
                                      </p:cBhvr>
                                    </p:animEffect>
                                    <p:anim calcmode="lin" valueType="num">
                                      <p:cBhvr>
                                        <p:cTn id="101" dur="1000" fill="hold"/>
                                        <p:tgtEl>
                                          <p:spTgt spid="12"/>
                                        </p:tgtEl>
                                        <p:attrNameLst>
                                          <p:attrName>ppt_x</p:attrName>
                                        </p:attrNameLst>
                                      </p:cBhvr>
                                      <p:tavLst>
                                        <p:tav tm="0">
                                          <p:val>
                                            <p:strVal val="#ppt_x"/>
                                          </p:val>
                                        </p:tav>
                                        <p:tav tm="100000">
                                          <p:val>
                                            <p:strVal val="#ppt_x"/>
                                          </p:val>
                                        </p:tav>
                                      </p:tavLst>
                                    </p:anim>
                                    <p:anim calcmode="lin" valueType="num">
                                      <p:cBhvr>
                                        <p:cTn id="102" dur="1000" fill="hold"/>
                                        <p:tgtEl>
                                          <p:spTgt spid="12"/>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fade">
                                      <p:cBhvr>
                                        <p:cTn id="105" dur="1000"/>
                                        <p:tgtEl>
                                          <p:spTgt spid="21"/>
                                        </p:tgtEl>
                                      </p:cBhvr>
                                    </p:animEffect>
                                    <p:anim calcmode="lin" valueType="num">
                                      <p:cBhvr>
                                        <p:cTn id="106" dur="1000" fill="hold"/>
                                        <p:tgtEl>
                                          <p:spTgt spid="21"/>
                                        </p:tgtEl>
                                        <p:attrNameLst>
                                          <p:attrName>ppt_x</p:attrName>
                                        </p:attrNameLst>
                                      </p:cBhvr>
                                      <p:tavLst>
                                        <p:tav tm="0">
                                          <p:val>
                                            <p:strVal val="#ppt_x"/>
                                          </p:val>
                                        </p:tav>
                                        <p:tav tm="100000">
                                          <p:val>
                                            <p:strVal val="#ppt_x"/>
                                          </p:val>
                                        </p:tav>
                                      </p:tavLst>
                                    </p:anim>
                                    <p:anim calcmode="lin" valueType="num">
                                      <p:cBhvr>
                                        <p:cTn id="107" dur="1000" fill="hold"/>
                                        <p:tgtEl>
                                          <p:spTgt spid="21"/>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13"/>
                                        </p:tgtEl>
                                        <p:attrNameLst>
                                          <p:attrName>style.visibility</p:attrName>
                                        </p:attrNameLst>
                                      </p:cBhvr>
                                      <p:to>
                                        <p:strVal val="visible"/>
                                      </p:to>
                                    </p:set>
                                    <p:animEffect transition="in" filter="fade">
                                      <p:cBhvr>
                                        <p:cTn id="110" dur="1000"/>
                                        <p:tgtEl>
                                          <p:spTgt spid="13"/>
                                        </p:tgtEl>
                                      </p:cBhvr>
                                    </p:animEffect>
                                    <p:anim calcmode="lin" valueType="num">
                                      <p:cBhvr>
                                        <p:cTn id="111" dur="1000" fill="hold"/>
                                        <p:tgtEl>
                                          <p:spTgt spid="13"/>
                                        </p:tgtEl>
                                        <p:attrNameLst>
                                          <p:attrName>ppt_x</p:attrName>
                                        </p:attrNameLst>
                                      </p:cBhvr>
                                      <p:tavLst>
                                        <p:tav tm="0">
                                          <p:val>
                                            <p:strVal val="#ppt_x"/>
                                          </p:val>
                                        </p:tav>
                                        <p:tav tm="100000">
                                          <p:val>
                                            <p:strVal val="#ppt_x"/>
                                          </p:val>
                                        </p:tav>
                                      </p:tavLst>
                                    </p:anim>
                                    <p:anim calcmode="lin" valueType="num">
                                      <p:cBhvr>
                                        <p:cTn id="112" dur="1000" fill="hold"/>
                                        <p:tgtEl>
                                          <p:spTgt spid="13"/>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fade">
                                      <p:cBhvr>
                                        <p:cTn id="115" dur="1000"/>
                                        <p:tgtEl>
                                          <p:spTgt spid="11"/>
                                        </p:tgtEl>
                                      </p:cBhvr>
                                    </p:animEffect>
                                    <p:anim calcmode="lin" valueType="num">
                                      <p:cBhvr>
                                        <p:cTn id="116" dur="1000" fill="hold"/>
                                        <p:tgtEl>
                                          <p:spTgt spid="11"/>
                                        </p:tgtEl>
                                        <p:attrNameLst>
                                          <p:attrName>ppt_x</p:attrName>
                                        </p:attrNameLst>
                                      </p:cBhvr>
                                      <p:tavLst>
                                        <p:tav tm="0">
                                          <p:val>
                                            <p:strVal val="#ppt_x"/>
                                          </p:val>
                                        </p:tav>
                                        <p:tav tm="100000">
                                          <p:val>
                                            <p:strVal val="#ppt_x"/>
                                          </p:val>
                                        </p:tav>
                                      </p:tavLst>
                                    </p:anim>
                                    <p:anim calcmode="lin" valueType="num">
                                      <p:cBhvr>
                                        <p:cTn id="117" dur="1000" fill="hold"/>
                                        <p:tgtEl>
                                          <p:spTgt spid="1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16"/>
                                        </p:tgtEl>
                                        <p:attrNameLst>
                                          <p:attrName>style.visibility</p:attrName>
                                        </p:attrNameLst>
                                      </p:cBhvr>
                                      <p:to>
                                        <p:strVal val="visible"/>
                                      </p:to>
                                    </p:set>
                                    <p:animEffect transition="in" filter="fade">
                                      <p:cBhvr>
                                        <p:cTn id="120" dur="1000"/>
                                        <p:tgtEl>
                                          <p:spTgt spid="16"/>
                                        </p:tgtEl>
                                      </p:cBhvr>
                                    </p:animEffect>
                                    <p:anim calcmode="lin" valueType="num">
                                      <p:cBhvr>
                                        <p:cTn id="121" dur="1000" fill="hold"/>
                                        <p:tgtEl>
                                          <p:spTgt spid="16"/>
                                        </p:tgtEl>
                                        <p:attrNameLst>
                                          <p:attrName>ppt_x</p:attrName>
                                        </p:attrNameLst>
                                      </p:cBhvr>
                                      <p:tavLst>
                                        <p:tav tm="0">
                                          <p:val>
                                            <p:strVal val="#ppt_x"/>
                                          </p:val>
                                        </p:tav>
                                        <p:tav tm="100000">
                                          <p:val>
                                            <p:strVal val="#ppt_x"/>
                                          </p:val>
                                        </p:tav>
                                      </p:tavLst>
                                    </p:anim>
                                    <p:anim calcmode="lin" valueType="num">
                                      <p:cBhvr>
                                        <p:cTn id="122" dur="1000" fill="hold"/>
                                        <p:tgtEl>
                                          <p:spTgt spid="16"/>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15"/>
                                        </p:tgtEl>
                                        <p:attrNameLst>
                                          <p:attrName>style.visibility</p:attrName>
                                        </p:attrNameLst>
                                      </p:cBhvr>
                                      <p:to>
                                        <p:strVal val="visible"/>
                                      </p:to>
                                    </p:set>
                                    <p:animEffect transition="in" filter="fade">
                                      <p:cBhvr>
                                        <p:cTn id="125" dur="1000"/>
                                        <p:tgtEl>
                                          <p:spTgt spid="15"/>
                                        </p:tgtEl>
                                      </p:cBhvr>
                                    </p:animEffect>
                                    <p:anim calcmode="lin" valueType="num">
                                      <p:cBhvr>
                                        <p:cTn id="126" dur="1000" fill="hold"/>
                                        <p:tgtEl>
                                          <p:spTgt spid="15"/>
                                        </p:tgtEl>
                                        <p:attrNameLst>
                                          <p:attrName>ppt_x</p:attrName>
                                        </p:attrNameLst>
                                      </p:cBhvr>
                                      <p:tavLst>
                                        <p:tav tm="0">
                                          <p:val>
                                            <p:strVal val="#ppt_x"/>
                                          </p:val>
                                        </p:tav>
                                        <p:tav tm="100000">
                                          <p:val>
                                            <p:strVal val="#ppt_x"/>
                                          </p:val>
                                        </p:tav>
                                      </p:tavLst>
                                    </p:anim>
                                    <p:anim calcmode="lin" valueType="num">
                                      <p:cBhvr>
                                        <p:cTn id="127" dur="1000" fill="hold"/>
                                        <p:tgtEl>
                                          <p:spTgt spid="15"/>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14"/>
                                        </p:tgtEl>
                                        <p:attrNameLst>
                                          <p:attrName>style.visibility</p:attrName>
                                        </p:attrNameLst>
                                      </p:cBhvr>
                                      <p:to>
                                        <p:strVal val="visible"/>
                                      </p:to>
                                    </p:set>
                                    <p:animEffect transition="in" filter="fade">
                                      <p:cBhvr>
                                        <p:cTn id="130" dur="1000"/>
                                        <p:tgtEl>
                                          <p:spTgt spid="14"/>
                                        </p:tgtEl>
                                      </p:cBhvr>
                                    </p:animEffect>
                                    <p:anim calcmode="lin" valueType="num">
                                      <p:cBhvr>
                                        <p:cTn id="131" dur="1000" fill="hold"/>
                                        <p:tgtEl>
                                          <p:spTgt spid="14"/>
                                        </p:tgtEl>
                                        <p:attrNameLst>
                                          <p:attrName>ppt_x</p:attrName>
                                        </p:attrNameLst>
                                      </p:cBhvr>
                                      <p:tavLst>
                                        <p:tav tm="0">
                                          <p:val>
                                            <p:strVal val="#ppt_x"/>
                                          </p:val>
                                        </p:tav>
                                        <p:tav tm="100000">
                                          <p:val>
                                            <p:strVal val="#ppt_x"/>
                                          </p:val>
                                        </p:tav>
                                      </p:tavLst>
                                    </p:anim>
                                    <p:anim calcmode="lin" valueType="num">
                                      <p:cBhvr>
                                        <p:cTn id="132" dur="1000" fill="hold"/>
                                        <p:tgtEl>
                                          <p:spTgt spid="14"/>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10"/>
                                        </p:tgtEl>
                                        <p:attrNameLst>
                                          <p:attrName>style.visibility</p:attrName>
                                        </p:attrNameLst>
                                      </p:cBhvr>
                                      <p:to>
                                        <p:strVal val="visible"/>
                                      </p:to>
                                    </p:set>
                                    <p:animEffect transition="in" filter="fade">
                                      <p:cBhvr>
                                        <p:cTn id="135" dur="1000"/>
                                        <p:tgtEl>
                                          <p:spTgt spid="10"/>
                                        </p:tgtEl>
                                      </p:cBhvr>
                                    </p:animEffect>
                                    <p:anim calcmode="lin" valueType="num">
                                      <p:cBhvr>
                                        <p:cTn id="136" dur="1000" fill="hold"/>
                                        <p:tgtEl>
                                          <p:spTgt spid="10"/>
                                        </p:tgtEl>
                                        <p:attrNameLst>
                                          <p:attrName>ppt_x</p:attrName>
                                        </p:attrNameLst>
                                      </p:cBhvr>
                                      <p:tavLst>
                                        <p:tav tm="0">
                                          <p:val>
                                            <p:strVal val="#ppt_x"/>
                                          </p:val>
                                        </p:tav>
                                        <p:tav tm="100000">
                                          <p:val>
                                            <p:strVal val="#ppt_x"/>
                                          </p:val>
                                        </p:tav>
                                      </p:tavLst>
                                    </p:anim>
                                    <p:anim calcmode="lin" valueType="num">
                                      <p:cBhvr>
                                        <p:cTn id="137" dur="1000" fill="hold"/>
                                        <p:tgtEl>
                                          <p:spTgt spid="10"/>
                                        </p:tgtEl>
                                        <p:attrNameLst>
                                          <p:attrName>ppt_y</p:attrName>
                                        </p:attrNameLst>
                                      </p:cBhvr>
                                      <p:tavLst>
                                        <p:tav tm="0">
                                          <p:val>
                                            <p:strVal val="#ppt_y+.1"/>
                                          </p:val>
                                        </p:tav>
                                        <p:tav tm="100000">
                                          <p:val>
                                            <p:strVal val="#ppt_y"/>
                                          </p:val>
                                        </p:tav>
                                      </p:tavLst>
                                    </p:anim>
                                  </p:childTnLst>
                                </p:cTn>
                              </p:par>
                              <p:par>
                                <p:cTn id="138" presetID="42" presetClass="entr" presetSubtype="0" fill="hold" grpId="0" nodeType="withEffect">
                                  <p:stCondLst>
                                    <p:cond delay="0"/>
                                  </p:stCondLst>
                                  <p:iterate type="lt">
                                    <p:tmPct val="0"/>
                                  </p:iterate>
                                  <p:childTnLst>
                                    <p:set>
                                      <p:cBhvr>
                                        <p:cTn id="139" dur="1" fill="hold">
                                          <p:stCondLst>
                                            <p:cond delay="0"/>
                                          </p:stCondLst>
                                        </p:cTn>
                                        <p:tgtEl>
                                          <p:spTgt spid="18"/>
                                        </p:tgtEl>
                                        <p:attrNameLst>
                                          <p:attrName>style.visibility</p:attrName>
                                        </p:attrNameLst>
                                      </p:cBhvr>
                                      <p:to>
                                        <p:strVal val="visible"/>
                                      </p:to>
                                    </p:set>
                                    <p:animEffect transition="in" filter="fade">
                                      <p:cBhvr>
                                        <p:cTn id="140" dur="1000"/>
                                        <p:tgtEl>
                                          <p:spTgt spid="18"/>
                                        </p:tgtEl>
                                      </p:cBhvr>
                                    </p:animEffect>
                                    <p:anim calcmode="lin" valueType="num">
                                      <p:cBhvr>
                                        <p:cTn id="141" dur="1000" fill="hold"/>
                                        <p:tgtEl>
                                          <p:spTgt spid="18"/>
                                        </p:tgtEl>
                                        <p:attrNameLst>
                                          <p:attrName>ppt_x</p:attrName>
                                        </p:attrNameLst>
                                      </p:cBhvr>
                                      <p:tavLst>
                                        <p:tav tm="0">
                                          <p:val>
                                            <p:strVal val="#ppt_x"/>
                                          </p:val>
                                        </p:tav>
                                        <p:tav tm="100000">
                                          <p:val>
                                            <p:strVal val="#ppt_x"/>
                                          </p:val>
                                        </p:tav>
                                      </p:tavLst>
                                    </p:anim>
                                    <p:anim calcmode="lin" valueType="num">
                                      <p:cBhvr>
                                        <p:cTn id="142" dur="1000" fill="hold"/>
                                        <p:tgtEl>
                                          <p:spTgt spid="18"/>
                                        </p:tgtEl>
                                        <p:attrNameLst>
                                          <p:attrName>ppt_y</p:attrName>
                                        </p:attrNameLst>
                                      </p:cBhvr>
                                      <p:tavLst>
                                        <p:tav tm="0">
                                          <p:val>
                                            <p:strVal val="#ppt_y+.1"/>
                                          </p:val>
                                        </p:tav>
                                        <p:tav tm="100000">
                                          <p:val>
                                            <p:strVal val="#ppt_y"/>
                                          </p:val>
                                        </p:tav>
                                      </p:tavLst>
                                    </p:anim>
                                  </p:childTnLst>
                                </p:cTn>
                              </p:par>
                              <p:par>
                                <p:cTn id="143" presetID="42" presetClass="entr" presetSubtype="0" fill="hold" grpId="0" nodeType="withEffect">
                                  <p:stCondLst>
                                    <p:cond delay="0"/>
                                  </p:stCondLst>
                                  <p:childTnLst>
                                    <p:set>
                                      <p:cBhvr>
                                        <p:cTn id="144" dur="1" fill="hold">
                                          <p:stCondLst>
                                            <p:cond delay="0"/>
                                          </p:stCondLst>
                                        </p:cTn>
                                        <p:tgtEl>
                                          <p:spTgt spid="19"/>
                                        </p:tgtEl>
                                        <p:attrNameLst>
                                          <p:attrName>style.visibility</p:attrName>
                                        </p:attrNameLst>
                                      </p:cBhvr>
                                      <p:to>
                                        <p:strVal val="visible"/>
                                      </p:to>
                                    </p:set>
                                    <p:animEffect transition="in" filter="fade">
                                      <p:cBhvr>
                                        <p:cTn id="145" dur="1000"/>
                                        <p:tgtEl>
                                          <p:spTgt spid="19"/>
                                        </p:tgtEl>
                                      </p:cBhvr>
                                    </p:animEffect>
                                    <p:anim calcmode="lin" valueType="num">
                                      <p:cBhvr>
                                        <p:cTn id="146" dur="1000" fill="hold"/>
                                        <p:tgtEl>
                                          <p:spTgt spid="19"/>
                                        </p:tgtEl>
                                        <p:attrNameLst>
                                          <p:attrName>ppt_x</p:attrName>
                                        </p:attrNameLst>
                                      </p:cBhvr>
                                      <p:tavLst>
                                        <p:tav tm="0">
                                          <p:val>
                                            <p:strVal val="#ppt_x"/>
                                          </p:val>
                                        </p:tav>
                                        <p:tav tm="100000">
                                          <p:val>
                                            <p:strVal val="#ppt_x"/>
                                          </p:val>
                                        </p:tav>
                                      </p:tavLst>
                                    </p:anim>
                                    <p:anim calcmode="lin" valueType="num">
                                      <p:cBhvr>
                                        <p:cTn id="14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148" restart="whenNotActive" fill="hold" evtFilter="cancelBubble" nodeType="interactiveSeq">
                <p:stCondLst>
                  <p:cond evt="onClick" delay="0">
                    <p:tgtEl>
                      <p:spTgt spid="11"/>
                    </p:tgtEl>
                  </p:cond>
                </p:stCondLst>
                <p:endSync evt="end" delay="0">
                  <p:rtn val="all"/>
                </p:endSync>
                <p:childTnLst>
                  <p:par>
                    <p:cTn id="149" fill="hold">
                      <p:stCondLst>
                        <p:cond delay="0"/>
                      </p:stCondLst>
                      <p:childTnLst>
                        <p:par>
                          <p:cTn id="150" fill="hold">
                            <p:stCondLst>
                              <p:cond delay="0"/>
                            </p:stCondLst>
                            <p:childTnLst>
                              <p:par>
                                <p:cTn id="151" presetID="42" presetClass="entr" presetSubtype="0" fill="hold" grpId="0" nodeType="clickEffect">
                                  <p:stCondLst>
                                    <p:cond delay="0"/>
                                  </p:stCondLst>
                                  <p:childTnLst>
                                    <p:set>
                                      <p:cBhvr>
                                        <p:cTn id="152" dur="1" fill="hold">
                                          <p:stCondLst>
                                            <p:cond delay="0"/>
                                          </p:stCondLst>
                                        </p:cTn>
                                        <p:tgtEl>
                                          <p:spTgt spid="17"/>
                                        </p:tgtEl>
                                        <p:attrNameLst>
                                          <p:attrName>style.visibility</p:attrName>
                                        </p:attrNameLst>
                                      </p:cBhvr>
                                      <p:to>
                                        <p:strVal val="visible"/>
                                      </p:to>
                                    </p:set>
                                    <p:animEffect transition="in" filter="fade">
                                      <p:cBhvr>
                                        <p:cTn id="153" dur="1000"/>
                                        <p:tgtEl>
                                          <p:spTgt spid="17"/>
                                        </p:tgtEl>
                                      </p:cBhvr>
                                    </p:animEffect>
                                    <p:anim calcmode="lin" valueType="num">
                                      <p:cBhvr>
                                        <p:cTn id="154" dur="1000" fill="hold"/>
                                        <p:tgtEl>
                                          <p:spTgt spid="17"/>
                                        </p:tgtEl>
                                        <p:attrNameLst>
                                          <p:attrName>ppt_x</p:attrName>
                                        </p:attrNameLst>
                                      </p:cBhvr>
                                      <p:tavLst>
                                        <p:tav tm="0">
                                          <p:val>
                                            <p:strVal val="#ppt_x"/>
                                          </p:val>
                                        </p:tav>
                                        <p:tav tm="100000">
                                          <p:val>
                                            <p:strVal val="#ppt_x"/>
                                          </p:val>
                                        </p:tav>
                                      </p:tavLst>
                                    </p:anim>
                                    <p:anim calcmode="lin" valueType="num">
                                      <p:cBhvr>
                                        <p:cTn id="15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5CF94-CD31-40F2-A806-1939CAC2EA24}"/>
              </a:ext>
            </a:extLst>
          </p:cNvPr>
          <p:cNvSpPr>
            <a:spLocks noGrp="1"/>
          </p:cNvSpPr>
          <p:nvPr>
            <p:ph type="title"/>
          </p:nvPr>
        </p:nvSpPr>
        <p:spPr>
          <a:xfrm>
            <a:off x="458054" y="0"/>
            <a:ext cx="8120867" cy="1191802"/>
          </a:xfrm>
        </p:spPr>
        <p:txBody>
          <a:bodyPr anchor="b">
            <a:normAutofit/>
          </a:bodyPr>
          <a:lstStyle/>
          <a:p>
            <a:pPr algn="ctr"/>
            <a:r>
              <a:rPr lang="en-US" sz="3700" b="1" dirty="0"/>
              <a:t>Rhode Island’s Reciprocal System of Comprehensive Planning</a:t>
            </a:r>
            <a:endParaRPr lang="en-US"/>
          </a:p>
        </p:txBody>
      </p:sp>
      <p:sp>
        <p:nvSpPr>
          <p:cNvPr id="13" name="Content Placeholder 2">
            <a:extLst>
              <a:ext uri="{FF2B5EF4-FFF2-40B4-BE49-F238E27FC236}">
                <a16:creationId xmlns:a16="http://schemas.microsoft.com/office/drawing/2014/main" id="{CDFA1A9F-2191-4883-9FA8-3B55F6CF3D3F}"/>
              </a:ext>
            </a:extLst>
          </p:cNvPr>
          <p:cNvSpPr>
            <a:spLocks noGrp="1"/>
          </p:cNvSpPr>
          <p:nvPr>
            <p:ph idx="1"/>
          </p:nvPr>
        </p:nvSpPr>
        <p:spPr>
          <a:xfrm>
            <a:off x="192331" y="1198602"/>
            <a:ext cx="7226383" cy="5194366"/>
          </a:xfrm>
        </p:spPr>
        <p:txBody>
          <a:bodyPr vert="horz" lIns="91440" tIns="45720" rIns="91440" bIns="45720" rtlCol="0" anchor="t">
            <a:noAutofit/>
          </a:bodyPr>
          <a:lstStyle/>
          <a:p>
            <a:r>
              <a:rPr lang="en-US" sz="2400" dirty="0"/>
              <a:t>Rhode Island has a reciprocal system of land use planning: the State sets broad goals and policies through the State Guide Plan and municipalities express local desires and conditions through the Community Comprehensive Plan. </a:t>
            </a:r>
            <a:endParaRPr lang="en-US">
              <a:cs typeface="Calibri" panose="020F0502020204030204"/>
            </a:endParaRPr>
          </a:p>
          <a:p>
            <a:endParaRPr lang="en-US" sz="2400" dirty="0"/>
          </a:p>
          <a:p>
            <a:r>
              <a:rPr lang="en-US" sz="2400" dirty="0"/>
              <a:t>These local comprehensive plans serve as the basis for land use regulation and establish an implementation program for achieving each community’s stated goals.</a:t>
            </a:r>
            <a:endParaRPr lang="en-US" sz="2400" dirty="0">
              <a:cs typeface="Calibri" panose="020F0502020204030204"/>
            </a:endParaRPr>
          </a:p>
          <a:p>
            <a:endParaRPr lang="en-US" sz="2400" dirty="0"/>
          </a:p>
          <a:p>
            <a:r>
              <a:rPr lang="en-US" sz="2400" dirty="0"/>
              <a:t>The local comprehensive plans are reviewed by the State, and when approved, become binding on State agencies by requiring conformance of their programs and projects to the municipal comprehensive plan.</a:t>
            </a:r>
            <a:endParaRPr lang="en-US" sz="2400" dirty="0">
              <a:cs typeface="Calibri" panose="020F0502020204030204"/>
            </a:endParaRPr>
          </a:p>
        </p:txBody>
      </p:sp>
      <p:pic>
        <p:nvPicPr>
          <p:cNvPr id="7" name="Graphic 6" descr="City">
            <a:extLst>
              <a:ext uri="{FF2B5EF4-FFF2-40B4-BE49-F238E27FC236}">
                <a16:creationId xmlns:a16="http://schemas.microsoft.com/office/drawing/2014/main" id="{5BE891F5-A366-1619-CB52-DFE9C858D2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11687" y="746312"/>
            <a:ext cx="4100168" cy="4100168"/>
          </a:xfrm>
          <a:prstGeom prst="rect">
            <a:avLst/>
          </a:prstGeom>
        </p:spPr>
      </p:pic>
    </p:spTree>
    <p:extLst>
      <p:ext uri="{BB962C8B-B14F-4D97-AF65-F5344CB8AC3E}">
        <p14:creationId xmlns:p14="http://schemas.microsoft.com/office/powerpoint/2010/main" val="2515796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FEC22-8240-4B26-9319-479053FBC3A8}"/>
              </a:ext>
            </a:extLst>
          </p:cNvPr>
          <p:cNvSpPr>
            <a:spLocks noGrp="1"/>
          </p:cNvSpPr>
          <p:nvPr>
            <p:ph type="title"/>
          </p:nvPr>
        </p:nvSpPr>
        <p:spPr>
          <a:xfrm>
            <a:off x="4734541" y="-792"/>
            <a:ext cx="7016122" cy="1286160"/>
          </a:xfrm>
        </p:spPr>
        <p:txBody>
          <a:bodyPr anchor="b">
            <a:normAutofit fontScale="90000"/>
          </a:bodyPr>
          <a:lstStyle/>
          <a:p>
            <a:pPr algn="ctr"/>
            <a:r>
              <a:rPr lang="en-US" sz="3700" b="1" dirty="0"/>
              <a:t>What is the Purpose  and Importance of the Municipal Comprehensive Plan?</a:t>
            </a:r>
            <a:endParaRPr lang="en-US" b="1"/>
          </a:p>
        </p:txBody>
      </p:sp>
      <p:pic>
        <p:nvPicPr>
          <p:cNvPr id="32" name="Picture 31">
            <a:extLst>
              <a:ext uri="{FF2B5EF4-FFF2-40B4-BE49-F238E27FC236}">
                <a16:creationId xmlns:a16="http://schemas.microsoft.com/office/drawing/2014/main" id="{15C6AEB6-3F38-4040-8D6F-544C35E645D6}"/>
              </a:ext>
            </a:extLst>
          </p:cNvPr>
          <p:cNvPicPr>
            <a:picLocks noChangeAspect="1"/>
          </p:cNvPicPr>
          <p:nvPr/>
        </p:nvPicPr>
        <p:blipFill rotWithShape="1">
          <a:blip r:embed="rId2"/>
          <a:srcRect l="10809" r="40523" b="-2"/>
          <a:stretch/>
        </p:blipFill>
        <p:spPr>
          <a:xfrm>
            <a:off x="20" y="10"/>
            <a:ext cx="4146741" cy="6857990"/>
          </a:xfrm>
          <a:prstGeom prst="rect">
            <a:avLst/>
          </a:prstGeom>
          <a:effectLst/>
        </p:spPr>
      </p:pic>
      <p:graphicFrame>
        <p:nvGraphicFramePr>
          <p:cNvPr id="5" name="Content Placeholder 2">
            <a:extLst>
              <a:ext uri="{FF2B5EF4-FFF2-40B4-BE49-F238E27FC236}">
                <a16:creationId xmlns:a16="http://schemas.microsoft.com/office/drawing/2014/main" id="{A31AEDCF-A2F7-2208-3105-643231D419AB}"/>
              </a:ext>
            </a:extLst>
          </p:cNvPr>
          <p:cNvGraphicFramePr>
            <a:graphicFrameLocks noGrp="1"/>
          </p:cNvGraphicFramePr>
          <p:nvPr>
            <p:ph idx="1"/>
          </p:nvPr>
        </p:nvGraphicFramePr>
        <p:xfrm>
          <a:off x="4434309" y="1554873"/>
          <a:ext cx="7762052" cy="53606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6282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1DBFE-761A-4211-967B-801756550A42}"/>
              </a:ext>
            </a:extLst>
          </p:cNvPr>
          <p:cNvSpPr>
            <a:spLocks noGrp="1"/>
          </p:cNvSpPr>
          <p:nvPr>
            <p:ph type="title"/>
          </p:nvPr>
        </p:nvSpPr>
        <p:spPr>
          <a:xfrm>
            <a:off x="589560" y="109728"/>
            <a:ext cx="5951199" cy="1112582"/>
          </a:xfrm>
        </p:spPr>
        <p:txBody>
          <a:bodyPr vert="horz" lIns="91440" tIns="45720" rIns="91440" bIns="45720" rtlCol="0" anchor="ctr">
            <a:normAutofit fontScale="90000"/>
          </a:bodyPr>
          <a:lstStyle/>
          <a:p>
            <a:pPr>
              <a:lnSpc>
                <a:spcPct val="100000"/>
              </a:lnSpc>
            </a:pPr>
            <a:r>
              <a:rPr lang="en-US" sz="2400" kern="1200" dirty="0">
                <a:solidFill>
                  <a:schemeClr val="tx1"/>
                </a:solidFill>
                <a:latin typeface="Georgia Pro" panose="02040502050405020303" pitchFamily="18" charset="0"/>
              </a:rPr>
              <a:t>Are Communities Penalized If They Don’t Have An Approved Comp Plan or Exceed the 5 Year Reporting Deadline ?</a:t>
            </a:r>
          </a:p>
        </p:txBody>
      </p:sp>
      <p:sp>
        <p:nvSpPr>
          <p:cNvPr id="4" name="Content Placeholder 3">
            <a:extLst>
              <a:ext uri="{FF2B5EF4-FFF2-40B4-BE49-F238E27FC236}">
                <a16:creationId xmlns:a16="http://schemas.microsoft.com/office/drawing/2014/main" id="{C16871AB-1C72-4C81-AEE4-0FCE3F5DF5C0}"/>
              </a:ext>
            </a:extLst>
          </p:cNvPr>
          <p:cNvSpPr>
            <a:spLocks noGrp="1"/>
          </p:cNvSpPr>
          <p:nvPr>
            <p:ph sz="half" idx="2"/>
          </p:nvPr>
        </p:nvSpPr>
        <p:spPr>
          <a:xfrm>
            <a:off x="410547" y="1222310"/>
            <a:ext cx="6130212" cy="5365102"/>
          </a:xfrm>
        </p:spPr>
        <p:txBody>
          <a:bodyPr vert="horz" lIns="91440" tIns="45720" rIns="91440" bIns="45720" rtlCol="0" anchor="ctr">
            <a:normAutofit fontScale="62500" lnSpcReduction="20000"/>
          </a:bodyPr>
          <a:lstStyle/>
          <a:p>
            <a:pPr>
              <a:lnSpc>
                <a:spcPct val="120000"/>
              </a:lnSpc>
              <a:spcBef>
                <a:spcPts val="0"/>
              </a:spcBef>
            </a:pPr>
            <a:r>
              <a:rPr lang="en-US" dirty="0">
                <a:latin typeface="Georgia Pro" panose="02040502050405020303" pitchFamily="18" charset="0"/>
              </a:rPr>
              <a:t>Also, per RIGL 45-22.2-13 “(h) Upon approval by the chief or superior court, the municipality is eligible for all benefits and incentives conditioned on an approved comprehensive plan pursuant to this chapter, and the municipality is allowed to submit the approved comprehensive plan or relevant section thereof to any state agency which requires the submission of a plan as part of its requirements, and the plan or relevant section thereof shall satisfy that requirement.”</a:t>
            </a:r>
          </a:p>
          <a:p>
            <a:pPr>
              <a:lnSpc>
                <a:spcPct val="120000"/>
              </a:lnSpc>
              <a:spcBef>
                <a:spcPts val="0"/>
              </a:spcBef>
            </a:pPr>
            <a:endParaRPr lang="en-US" dirty="0">
              <a:latin typeface="Georgia Pro" panose="02040502050405020303" pitchFamily="18" charset="0"/>
            </a:endParaRPr>
          </a:p>
          <a:p>
            <a:pPr>
              <a:lnSpc>
                <a:spcPct val="120000"/>
              </a:lnSpc>
              <a:spcBef>
                <a:spcPts val="0"/>
              </a:spcBef>
            </a:pPr>
            <a:r>
              <a:rPr lang="en-US" dirty="0">
                <a:latin typeface="Georgia Pro" panose="02040502050405020303" pitchFamily="18" charset="0"/>
              </a:rPr>
              <a:t>Although the required by law, </a:t>
            </a:r>
            <a:r>
              <a:rPr lang="en-US" b="1" u="sng" dirty="0">
                <a:latin typeface="Georgia Pro" panose="02040502050405020303" pitchFamily="18" charset="0"/>
              </a:rPr>
              <a:t>there has been no specific penalty </a:t>
            </a:r>
            <a:r>
              <a:rPr lang="en-US" dirty="0">
                <a:latin typeface="Georgia Pro" panose="02040502050405020303" pitchFamily="18" charset="0"/>
              </a:rPr>
              <a:t>for failure to comply. Until March 1, 2024 when RIGL 45-22.2-12(b) took effect. “</a:t>
            </a:r>
            <a:r>
              <a:rPr lang="en-US" b="1" dirty="0">
                <a:latin typeface="Georgia Pro" panose="02040502050405020303" pitchFamily="18" charset="0"/>
              </a:rPr>
              <a:t>If a municipality fails to fully update and re-adopt its comprehensive plan within twelve (12) years from the date of the previous plan’s adoption, such municipality shall not be able to utilize the comprehensive plan as a basis for denial of a municipal land use decision</a:t>
            </a:r>
            <a:r>
              <a:rPr lang="en-US" dirty="0">
                <a:latin typeface="Georgia Pro" panose="02040502050405020303" pitchFamily="18" charset="0"/>
              </a:rPr>
              <a:t>.”</a:t>
            </a:r>
          </a:p>
        </p:txBody>
      </p:sp>
      <p:pic>
        <p:nvPicPr>
          <p:cNvPr id="5" name="Picture 4" descr="Business handshake">
            <a:extLst>
              <a:ext uri="{FF2B5EF4-FFF2-40B4-BE49-F238E27FC236}">
                <a16:creationId xmlns:a16="http://schemas.microsoft.com/office/drawing/2014/main" id="{E4237167-5579-4BC4-9DCC-AE679A60C058}"/>
              </a:ext>
            </a:extLst>
          </p:cNvPr>
          <p:cNvPicPr>
            <a:picLocks noChangeAspect="1"/>
          </p:cNvPicPr>
          <p:nvPr/>
        </p:nvPicPr>
        <p:blipFill rotWithShape="1">
          <a:blip r:embed="rId2">
            <a:extLst>
              <a:ext uri="{28A0092B-C50C-407E-A947-70E740481C1C}">
                <a14:useLocalDpi xmlns:a14="http://schemas.microsoft.com/office/drawing/2010/main" val="0"/>
              </a:ext>
            </a:extLst>
          </a:blip>
          <a:srcRect t="14190" r="4" b="4"/>
          <a:stretch/>
        </p:blipFill>
        <p:spPr>
          <a:xfrm>
            <a:off x="7083423" y="581892"/>
            <a:ext cx="4397433" cy="2518756"/>
          </a:xfrm>
          <a:prstGeom prst="rect">
            <a:avLst/>
          </a:prstGeom>
        </p:spPr>
      </p:pic>
      <p:pic>
        <p:nvPicPr>
          <p:cNvPr id="1028" name="Picture 4" descr="Image result for don't pass go monopoly">
            <a:extLst>
              <a:ext uri="{FF2B5EF4-FFF2-40B4-BE49-F238E27FC236}">
                <a16:creationId xmlns:a16="http://schemas.microsoft.com/office/drawing/2014/main" id="{9DCBFE5B-0B8D-4CC2-9984-0D77AA6925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4" r="1" b="1"/>
          <a:stretch/>
        </p:blipFill>
        <p:spPr bwMode="auto">
          <a:xfrm>
            <a:off x="7083423" y="3707894"/>
            <a:ext cx="4395569" cy="251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512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7CE467-D35C-4DED-9370-AAEC8FFD293A}"/>
              </a:ext>
            </a:extLst>
          </p:cNvPr>
          <p:cNvPicPr>
            <a:picLocks noChangeAspect="1"/>
          </p:cNvPicPr>
          <p:nvPr/>
        </p:nvPicPr>
        <p:blipFill rotWithShape="1">
          <a:blip r:embed="rId2">
            <a:alphaModFix amt="35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E9E2E10E-A5B4-4604-9B93-B32F1767D092}"/>
              </a:ext>
            </a:extLst>
          </p:cNvPr>
          <p:cNvSpPr>
            <a:spLocks noGrp="1"/>
          </p:cNvSpPr>
          <p:nvPr>
            <p:ph type="title"/>
          </p:nvPr>
        </p:nvSpPr>
        <p:spPr>
          <a:xfrm>
            <a:off x="500577" y="868914"/>
            <a:ext cx="3560146" cy="4726276"/>
          </a:xfrm>
        </p:spPr>
        <p:txBody>
          <a:bodyPr>
            <a:normAutofit/>
          </a:bodyPr>
          <a:lstStyle/>
          <a:p>
            <a:pPr algn="r"/>
            <a:r>
              <a:rPr lang="en-US" sz="4000" dirty="0">
                <a:solidFill>
                  <a:schemeClr val="accent1">
                    <a:lumMod val="75000"/>
                  </a:schemeClr>
                </a:solidFill>
                <a:latin typeface="Georgia" panose="02040502050405020303" pitchFamily="18" charset="0"/>
              </a:rPr>
              <a:t>Why Do Municipalities Have to File a Status Report?</a:t>
            </a:r>
          </a:p>
        </p:txBody>
      </p:sp>
      <p:graphicFrame>
        <p:nvGraphicFramePr>
          <p:cNvPr id="5" name="Content Placeholder 2">
            <a:extLst>
              <a:ext uri="{FF2B5EF4-FFF2-40B4-BE49-F238E27FC236}">
                <a16:creationId xmlns:a16="http://schemas.microsoft.com/office/drawing/2014/main" id="{AC017BA4-2945-4F98-B277-D697DA4EBCAC}"/>
              </a:ext>
            </a:extLst>
          </p:cNvPr>
          <p:cNvGraphicFramePr>
            <a:graphicFrameLocks noGrp="1"/>
          </p:cNvGraphicFramePr>
          <p:nvPr>
            <p:ph idx="1"/>
          </p:nvPr>
        </p:nvGraphicFramePr>
        <p:xfrm>
          <a:off x="3805109" y="322009"/>
          <a:ext cx="8053952" cy="6233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1912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D6D2050-668E-42DA-B372-9DDFE6E15756}"/>
              </a:ext>
            </a:extLst>
          </p:cNvPr>
          <p:cNvPicPr>
            <a:picLocks noChangeAspect="1"/>
          </p:cNvPicPr>
          <p:nvPr/>
        </p:nvPicPr>
        <p:blipFill>
          <a:blip r:embed="rId3"/>
          <a:stretch>
            <a:fillRect/>
          </a:stretch>
        </p:blipFill>
        <p:spPr>
          <a:xfrm>
            <a:off x="114050" y="161692"/>
            <a:ext cx="5038550" cy="6534615"/>
          </a:xfrm>
          <a:prstGeom prst="rect">
            <a:avLst/>
          </a:prstGeom>
        </p:spPr>
      </p:pic>
      <p:sp>
        <p:nvSpPr>
          <p:cNvPr id="15" name="TextBox 14">
            <a:extLst>
              <a:ext uri="{FF2B5EF4-FFF2-40B4-BE49-F238E27FC236}">
                <a16:creationId xmlns:a16="http://schemas.microsoft.com/office/drawing/2014/main" id="{64B4F798-EEDF-4A5F-A539-6B219F7C6F5E}"/>
              </a:ext>
            </a:extLst>
          </p:cNvPr>
          <p:cNvSpPr txBox="1"/>
          <p:nvPr/>
        </p:nvSpPr>
        <p:spPr>
          <a:xfrm>
            <a:off x="5057794" y="404930"/>
            <a:ext cx="6105292" cy="3262432"/>
          </a:xfrm>
          <a:prstGeom prst="rect">
            <a:avLst/>
          </a:prstGeom>
          <a:noFill/>
        </p:spPr>
        <p:txBody>
          <a:bodyPr wrap="square" lIns="91440" tIns="45720" rIns="91440" bIns="45720" anchor="t">
            <a:spAutoFit/>
          </a:bodyPr>
          <a:lstStyle/>
          <a:p>
            <a:r>
              <a:rPr lang="en-US" sz="2000" b="1" dirty="0">
                <a:solidFill>
                  <a:schemeClr val="accent1"/>
                </a:solidFill>
              </a:rPr>
              <a:t>This map shows the percent change in total population from the 2010 Census to the 2020 Census at the municipality level.</a:t>
            </a:r>
          </a:p>
          <a:p>
            <a:pPr marL="342900" indent="-342900">
              <a:buFont typeface="Arial" panose="020B0604020202020204" pitchFamily="34" charset="0"/>
              <a:buChar char="•"/>
            </a:pPr>
            <a:endParaRPr lang="en-US" sz="2000" b="1" dirty="0">
              <a:solidFill>
                <a:schemeClr val="accent1"/>
              </a:solidFill>
            </a:endParaRPr>
          </a:p>
          <a:p>
            <a:pPr marL="342900" indent="-342900">
              <a:buFont typeface="Arial" panose="020B0604020202020204" pitchFamily="34" charset="0"/>
              <a:buChar char="•"/>
            </a:pPr>
            <a:r>
              <a:rPr lang="en-US" b="1" dirty="0">
                <a:solidFill>
                  <a:schemeClr val="accent1"/>
                </a:solidFill>
                <a:ea typeface="+mn-lt"/>
                <a:cs typeface="+mn-lt"/>
              </a:rPr>
              <a:t>Top 5 in terms of population growth were </a:t>
            </a:r>
            <a:r>
              <a:rPr lang="en-US" b="1" dirty="0">
                <a:solidFill>
                  <a:srgbClr val="0F496F"/>
                </a:solidFill>
                <a:ea typeface="+mn-lt"/>
                <a:cs typeface="+mn-lt"/>
              </a:rPr>
              <a:t>New Shoreham, Central Falls, East Greenwich, Cumberland and Providence</a:t>
            </a:r>
            <a:endParaRPr lang="en-US" dirty="0">
              <a:solidFill>
                <a:srgbClr val="0F496F"/>
              </a:solidFill>
              <a:ea typeface="+mn-lt"/>
              <a:cs typeface="+mn-lt"/>
            </a:endParaRPr>
          </a:p>
          <a:p>
            <a:pPr marL="342900" indent="-342900">
              <a:buFont typeface="Arial" panose="020B0604020202020204" pitchFamily="34" charset="0"/>
              <a:buChar char="•"/>
            </a:pPr>
            <a:endParaRPr lang="en-US" b="1" dirty="0">
              <a:solidFill>
                <a:schemeClr val="bg2">
                  <a:lumMod val="75000"/>
                </a:schemeClr>
              </a:solidFill>
            </a:endParaRPr>
          </a:p>
          <a:p>
            <a:pPr marL="342900" indent="-342900">
              <a:buFont typeface="Arial" panose="020B0604020202020204" pitchFamily="34" charset="0"/>
              <a:buChar char="•"/>
            </a:pPr>
            <a:r>
              <a:rPr lang="en-US" b="1" dirty="0">
                <a:solidFill>
                  <a:schemeClr val="accent1"/>
                </a:solidFill>
              </a:rPr>
              <a:t>Strong growth in northeast urban core cities</a:t>
            </a:r>
            <a:endParaRPr lang="en-US" dirty="0">
              <a:solidFill>
                <a:schemeClr val="accent1"/>
              </a:solidFill>
            </a:endParaRPr>
          </a:p>
          <a:p>
            <a:pPr marL="342900" indent="-342900">
              <a:buFont typeface="Arial" panose="020B0604020202020204" pitchFamily="34" charset="0"/>
              <a:buChar char="•"/>
            </a:pPr>
            <a:endParaRPr lang="en-US" b="1" dirty="0">
              <a:solidFill>
                <a:schemeClr val="accent1"/>
              </a:solidFill>
            </a:endParaRPr>
          </a:p>
          <a:p>
            <a:pPr marL="342900" indent="-342900">
              <a:buFont typeface="Arial" panose="020B0604020202020204" pitchFamily="34" charset="0"/>
              <a:buChar char="•"/>
            </a:pPr>
            <a:r>
              <a:rPr lang="en-US" b="1" dirty="0">
                <a:solidFill>
                  <a:schemeClr val="accent1"/>
                </a:solidFill>
              </a:rPr>
              <a:t>Narragansett, Foster and Bristol lost population.</a:t>
            </a:r>
          </a:p>
          <a:p>
            <a:endParaRPr lang="en-US" b="1" dirty="0">
              <a:solidFill>
                <a:schemeClr val="bg2">
                  <a:lumMod val="75000"/>
                </a:schemeClr>
              </a:solidFill>
            </a:endParaRPr>
          </a:p>
        </p:txBody>
      </p:sp>
      <p:grpSp>
        <p:nvGrpSpPr>
          <p:cNvPr id="22" name="Group 21">
            <a:extLst>
              <a:ext uri="{FF2B5EF4-FFF2-40B4-BE49-F238E27FC236}">
                <a16:creationId xmlns:a16="http://schemas.microsoft.com/office/drawing/2014/main" id="{FAA6311C-462F-4541-8B76-DE9E47547DD5}"/>
              </a:ext>
            </a:extLst>
          </p:cNvPr>
          <p:cNvGrpSpPr/>
          <p:nvPr/>
        </p:nvGrpSpPr>
        <p:grpSpPr>
          <a:xfrm>
            <a:off x="5192395" y="4216999"/>
            <a:ext cx="2595660" cy="1843787"/>
            <a:chOff x="3483425" y="5249086"/>
            <a:chExt cx="2076411" cy="1303996"/>
          </a:xfrm>
        </p:grpSpPr>
        <p:pic>
          <p:nvPicPr>
            <p:cNvPr id="11" name="Picture 10">
              <a:extLst>
                <a:ext uri="{FF2B5EF4-FFF2-40B4-BE49-F238E27FC236}">
                  <a16:creationId xmlns:a16="http://schemas.microsoft.com/office/drawing/2014/main" id="{F01F88D6-0429-4437-8BE4-5EFDE132C280}"/>
                </a:ext>
              </a:extLst>
            </p:cNvPr>
            <p:cNvPicPr>
              <a:picLocks noChangeAspect="1"/>
            </p:cNvPicPr>
            <p:nvPr/>
          </p:nvPicPr>
          <p:blipFill>
            <a:blip r:embed="rId4"/>
            <a:stretch>
              <a:fillRect/>
            </a:stretch>
          </p:blipFill>
          <p:spPr>
            <a:xfrm>
              <a:off x="3483425" y="5249086"/>
              <a:ext cx="2076411" cy="1022427"/>
            </a:xfrm>
            <a:prstGeom prst="rect">
              <a:avLst/>
            </a:prstGeom>
          </p:spPr>
        </p:pic>
        <p:pic>
          <p:nvPicPr>
            <p:cNvPr id="21" name="Picture 20">
              <a:extLst>
                <a:ext uri="{FF2B5EF4-FFF2-40B4-BE49-F238E27FC236}">
                  <a16:creationId xmlns:a16="http://schemas.microsoft.com/office/drawing/2014/main" id="{E0CDA2AA-F42B-4826-8E31-25BA48BA65C1}"/>
                </a:ext>
              </a:extLst>
            </p:cNvPr>
            <p:cNvPicPr>
              <a:picLocks noChangeAspect="1"/>
            </p:cNvPicPr>
            <p:nvPr/>
          </p:nvPicPr>
          <p:blipFill>
            <a:blip r:embed="rId5"/>
            <a:stretch>
              <a:fillRect/>
            </a:stretch>
          </p:blipFill>
          <p:spPr>
            <a:xfrm>
              <a:off x="3492930" y="6374450"/>
              <a:ext cx="1837353" cy="178632"/>
            </a:xfrm>
            <a:prstGeom prst="rect">
              <a:avLst/>
            </a:prstGeom>
          </p:spPr>
        </p:pic>
      </p:grpSp>
    </p:spTree>
    <p:extLst>
      <p:ext uri="{BB962C8B-B14F-4D97-AF65-F5344CB8AC3E}">
        <p14:creationId xmlns:p14="http://schemas.microsoft.com/office/powerpoint/2010/main" val="3140993186"/>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54AB1E-3C21-4886-A6C9-3723E5861527}"/>
              </a:ext>
            </a:extLst>
          </p:cNvPr>
          <p:cNvSpPr txBox="1"/>
          <p:nvPr/>
        </p:nvSpPr>
        <p:spPr>
          <a:xfrm>
            <a:off x="231388" y="200722"/>
            <a:ext cx="6105292" cy="369332"/>
          </a:xfrm>
          <a:prstGeom prst="rect">
            <a:avLst/>
          </a:prstGeom>
          <a:noFill/>
        </p:spPr>
        <p:txBody>
          <a:bodyPr wrap="square">
            <a:spAutoFit/>
          </a:bodyPr>
          <a:lstStyle/>
          <a:p>
            <a:r>
              <a:rPr lang="en-US" b="1" dirty="0"/>
              <a:t>Rhode Island’s Population Grew 4.3% Last Decade</a:t>
            </a:r>
          </a:p>
        </p:txBody>
      </p:sp>
      <p:pic>
        <p:nvPicPr>
          <p:cNvPr id="7" name="Picture 6">
            <a:extLst>
              <a:ext uri="{FF2B5EF4-FFF2-40B4-BE49-F238E27FC236}">
                <a16:creationId xmlns:a16="http://schemas.microsoft.com/office/drawing/2014/main" id="{5F7BABAF-EC81-48D9-8AF5-72DC39DC7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1" y="976078"/>
            <a:ext cx="8292649" cy="5681198"/>
          </a:xfrm>
          <a:prstGeom prst="rect">
            <a:avLst/>
          </a:prstGeom>
        </p:spPr>
      </p:pic>
      <p:pic>
        <p:nvPicPr>
          <p:cNvPr id="11" name="Picture 10">
            <a:extLst>
              <a:ext uri="{FF2B5EF4-FFF2-40B4-BE49-F238E27FC236}">
                <a16:creationId xmlns:a16="http://schemas.microsoft.com/office/drawing/2014/main" id="{9AE9AE99-28FF-4FB9-8989-F004F5EB7A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3775" y="4303691"/>
            <a:ext cx="3573327" cy="2353586"/>
          </a:xfrm>
          <a:prstGeom prst="rect">
            <a:avLst/>
          </a:prstGeom>
        </p:spPr>
      </p:pic>
      <p:grpSp>
        <p:nvGrpSpPr>
          <p:cNvPr id="12" name="Group 11">
            <a:extLst>
              <a:ext uri="{FF2B5EF4-FFF2-40B4-BE49-F238E27FC236}">
                <a16:creationId xmlns:a16="http://schemas.microsoft.com/office/drawing/2014/main" id="{FB5ACBEC-E7C8-48C9-82FC-5E7939702E72}"/>
              </a:ext>
            </a:extLst>
          </p:cNvPr>
          <p:cNvGrpSpPr/>
          <p:nvPr/>
        </p:nvGrpSpPr>
        <p:grpSpPr>
          <a:xfrm>
            <a:off x="8698141" y="975493"/>
            <a:ext cx="3228393" cy="2405363"/>
            <a:chOff x="8762882" y="1352550"/>
            <a:chExt cx="2828925" cy="2076450"/>
          </a:xfrm>
        </p:grpSpPr>
        <p:pic>
          <p:nvPicPr>
            <p:cNvPr id="13" name="Picture 12">
              <a:extLst>
                <a:ext uri="{FF2B5EF4-FFF2-40B4-BE49-F238E27FC236}">
                  <a16:creationId xmlns:a16="http://schemas.microsoft.com/office/drawing/2014/main" id="{CEDFEEE5-9480-492A-8A64-9A7C4EDA4D27}"/>
                </a:ext>
              </a:extLst>
            </p:cNvPr>
            <p:cNvPicPr>
              <a:picLocks noChangeAspect="1"/>
            </p:cNvPicPr>
            <p:nvPr/>
          </p:nvPicPr>
          <p:blipFill>
            <a:blip r:embed="rId5"/>
            <a:stretch>
              <a:fillRect/>
            </a:stretch>
          </p:blipFill>
          <p:spPr>
            <a:xfrm>
              <a:off x="8762882" y="1352550"/>
              <a:ext cx="2828925" cy="2076450"/>
            </a:xfrm>
            <a:prstGeom prst="rect">
              <a:avLst/>
            </a:prstGeom>
          </p:spPr>
        </p:pic>
        <p:cxnSp>
          <p:nvCxnSpPr>
            <p:cNvPr id="14" name="Straight Connector 13">
              <a:extLst>
                <a:ext uri="{FF2B5EF4-FFF2-40B4-BE49-F238E27FC236}">
                  <a16:creationId xmlns:a16="http://schemas.microsoft.com/office/drawing/2014/main" id="{7E06B9E2-414C-49E9-9213-92C6E449DCD9}"/>
                </a:ext>
              </a:extLst>
            </p:cNvPr>
            <p:cNvCxnSpPr>
              <a:cxnSpLocks/>
            </p:cNvCxnSpPr>
            <p:nvPr/>
          </p:nvCxnSpPr>
          <p:spPr>
            <a:xfrm>
              <a:off x="8810331" y="3429000"/>
              <a:ext cx="2734025" cy="0"/>
            </a:xfrm>
            <a:prstGeom prst="line">
              <a:avLst/>
            </a:prstGeom>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3048488116"/>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3" name="Picture 2">
            <a:extLst>
              <a:ext uri="{FF2B5EF4-FFF2-40B4-BE49-F238E27FC236}">
                <a16:creationId xmlns:a16="http://schemas.microsoft.com/office/drawing/2014/main" id="{E8BFF714-FD19-458E-83CA-BA364948C9A3}"/>
              </a:ext>
            </a:extLst>
          </p:cNvPr>
          <p:cNvPicPr>
            <a:picLocks noChangeAspect="1"/>
          </p:cNvPicPr>
          <p:nvPr/>
        </p:nvPicPr>
        <p:blipFill>
          <a:blip r:embed="rId4"/>
          <a:stretch>
            <a:fillRect/>
          </a:stretch>
        </p:blipFill>
        <p:spPr>
          <a:xfrm>
            <a:off x="0" y="3188073"/>
            <a:ext cx="5340204" cy="3567730"/>
          </a:xfrm>
          <a:prstGeom prst="rect">
            <a:avLst/>
          </a:prstGeom>
        </p:spPr>
      </p:pic>
      <p:pic>
        <p:nvPicPr>
          <p:cNvPr id="5" name="Picture 4">
            <a:extLst>
              <a:ext uri="{FF2B5EF4-FFF2-40B4-BE49-F238E27FC236}">
                <a16:creationId xmlns:a16="http://schemas.microsoft.com/office/drawing/2014/main" id="{4FAB21CE-0C0C-4D74-9D68-77F408D9E7F1}"/>
              </a:ext>
            </a:extLst>
          </p:cNvPr>
          <p:cNvPicPr>
            <a:picLocks noChangeAspect="1"/>
          </p:cNvPicPr>
          <p:nvPr/>
        </p:nvPicPr>
        <p:blipFill>
          <a:blip r:embed="rId5"/>
          <a:stretch>
            <a:fillRect/>
          </a:stretch>
        </p:blipFill>
        <p:spPr>
          <a:xfrm>
            <a:off x="0" y="718708"/>
            <a:ext cx="9980341" cy="2900653"/>
          </a:xfrm>
          <a:prstGeom prst="rect">
            <a:avLst/>
          </a:prstGeom>
        </p:spPr>
      </p:pic>
      <p:sp>
        <p:nvSpPr>
          <p:cNvPr id="275" name="Shape 275"/>
          <p:cNvSpPr>
            <a:spLocks noGrp="1"/>
          </p:cNvSpPr>
          <p:nvPr>
            <p:ph type="title"/>
          </p:nvPr>
        </p:nvSpPr>
        <p:spPr>
          <a:xfrm>
            <a:off x="0" y="2906114"/>
            <a:ext cx="4806949" cy="413309"/>
          </a:xfrm>
          <a:prstGeom prst="roundRect">
            <a:avLst>
              <a:gd name="adj" fmla="val 16667"/>
            </a:avLst>
          </a:prstGeom>
          <a:noFill/>
          <a:ln>
            <a:noFill/>
          </a:ln>
        </p:spPr>
        <p:txBody>
          <a:bodyPr vert="horz" lIns="91425" tIns="45700" rIns="91425" bIns="45700" rtlCol="0" anchor="b" anchorCtr="0">
            <a:noAutofit/>
          </a:bodyPr>
          <a:lstStyle/>
          <a:p>
            <a:pPr>
              <a:lnSpc>
                <a:spcPct val="90000"/>
              </a:lnSpc>
              <a:spcBef>
                <a:spcPts val="0"/>
              </a:spcBef>
              <a:buSzPct val="25000"/>
            </a:pPr>
            <a:r>
              <a:rPr lang="en-US" sz="3000" b="1">
                <a:solidFill>
                  <a:schemeClr val="bg2"/>
                </a:solidFill>
              </a:rPr>
              <a:t>RIGIS Online Database</a:t>
            </a:r>
          </a:p>
        </p:txBody>
      </p:sp>
      <p:sp>
        <p:nvSpPr>
          <p:cNvPr id="274" name="Shape 274"/>
          <p:cNvSpPr txBox="1">
            <a:spLocks noGrp="1"/>
          </p:cNvSpPr>
          <p:nvPr>
            <p:ph sz="half" idx="1"/>
          </p:nvPr>
        </p:nvSpPr>
        <p:spPr>
          <a:xfrm>
            <a:off x="5834196" y="3900268"/>
            <a:ext cx="6214369" cy="2957732"/>
          </a:xfrm>
          <a:prstGeom prst="rect">
            <a:avLst/>
          </a:prstGeom>
          <a:noFill/>
          <a:ln>
            <a:noFill/>
          </a:ln>
        </p:spPr>
        <p:txBody>
          <a:bodyPr vert="horz" lIns="91425" tIns="45700" rIns="91425" bIns="45700" rtlCol="0" anchor="t" anchorCtr="0">
            <a:noAutofit/>
          </a:bodyPr>
          <a:lstStyle/>
          <a:p>
            <a:pPr>
              <a:lnSpc>
                <a:spcPct val="80000"/>
              </a:lnSpc>
              <a:spcBef>
                <a:spcPts val="240"/>
              </a:spcBef>
              <a:spcAft>
                <a:spcPts val="1000"/>
              </a:spcAft>
              <a:buClr>
                <a:schemeClr val="dk1"/>
              </a:buClr>
              <a:buSzPct val="100000"/>
              <a:buFont typeface="Wingdings" panose="05000000000000000000" pitchFamily="2" charset="2"/>
              <a:buChar char="Ø"/>
            </a:pPr>
            <a:r>
              <a:rPr lang="en-US" sz="1800" b="1" dirty="0">
                <a:solidFill>
                  <a:schemeClr val="accent2">
                    <a:lumMod val="75000"/>
                  </a:schemeClr>
                </a:solidFill>
                <a:latin typeface="Georgia Pro" panose="02040502050405020303" pitchFamily="18" charset="0"/>
              </a:rPr>
              <a:t>Free access and downloads</a:t>
            </a:r>
          </a:p>
          <a:p>
            <a:pPr>
              <a:lnSpc>
                <a:spcPct val="80000"/>
              </a:lnSpc>
              <a:spcBef>
                <a:spcPts val="240"/>
              </a:spcBef>
              <a:spcAft>
                <a:spcPts val="1000"/>
              </a:spcAft>
              <a:buClr>
                <a:schemeClr val="dk1"/>
              </a:buClr>
              <a:buSzPct val="100000"/>
              <a:buFont typeface="Wingdings" panose="05000000000000000000" pitchFamily="2" charset="2"/>
              <a:buChar char="Ø"/>
            </a:pPr>
            <a:r>
              <a:rPr lang="en-US" sz="1800" b="1" dirty="0">
                <a:solidFill>
                  <a:schemeClr val="accent2">
                    <a:lumMod val="75000"/>
                  </a:schemeClr>
                </a:solidFill>
                <a:latin typeface="Georgia Pro" panose="02040502050405020303" pitchFamily="18" charset="0"/>
              </a:rPr>
              <a:t>Several Hundred Spatial Datasets, Categories</a:t>
            </a:r>
          </a:p>
          <a:p>
            <a:pPr>
              <a:lnSpc>
                <a:spcPct val="80000"/>
              </a:lnSpc>
              <a:spcBef>
                <a:spcPts val="240"/>
              </a:spcBef>
              <a:spcAft>
                <a:spcPts val="1000"/>
              </a:spcAft>
              <a:buClr>
                <a:schemeClr val="dk1"/>
              </a:buClr>
              <a:buSzPct val="100000"/>
              <a:buFont typeface="Wingdings" panose="05000000000000000000" pitchFamily="2" charset="2"/>
              <a:buChar char="Ø"/>
            </a:pPr>
            <a:r>
              <a:rPr lang="en-US" sz="1800" b="1" dirty="0">
                <a:solidFill>
                  <a:schemeClr val="accent2">
                    <a:lumMod val="75000"/>
                  </a:schemeClr>
                </a:solidFill>
                <a:latin typeface="Georgia Pro" panose="02040502050405020303" pitchFamily="18" charset="0"/>
                <a:ea typeface="Arial"/>
                <a:cs typeface="Arial"/>
                <a:sym typeface="Arial"/>
              </a:rPr>
              <a:t>Many Contributors</a:t>
            </a:r>
          </a:p>
          <a:p>
            <a:pPr>
              <a:lnSpc>
                <a:spcPct val="80000"/>
              </a:lnSpc>
              <a:spcBef>
                <a:spcPts val="240"/>
              </a:spcBef>
              <a:spcAft>
                <a:spcPts val="1000"/>
              </a:spcAft>
              <a:buClr>
                <a:schemeClr val="dk1"/>
              </a:buClr>
              <a:buSzPct val="100000"/>
              <a:buFont typeface="Wingdings" panose="05000000000000000000" pitchFamily="2" charset="2"/>
              <a:buChar char="Ø"/>
            </a:pPr>
            <a:r>
              <a:rPr lang="en-US" sz="1800" b="1" dirty="0">
                <a:solidFill>
                  <a:schemeClr val="accent2">
                    <a:lumMod val="75000"/>
                  </a:schemeClr>
                </a:solidFill>
                <a:latin typeface="Georgia Pro" panose="02040502050405020303" pitchFamily="18" charset="0"/>
                <a:ea typeface="Arial"/>
                <a:cs typeface="Arial"/>
                <a:sym typeface="Arial"/>
              </a:rPr>
              <a:t>Manage</a:t>
            </a:r>
            <a:r>
              <a:rPr lang="en-US" sz="1800" b="1" dirty="0">
                <a:solidFill>
                  <a:schemeClr val="accent2">
                    <a:lumMod val="75000"/>
                  </a:schemeClr>
                </a:solidFill>
                <a:latin typeface="Georgia Pro" panose="02040502050405020303" pitchFamily="18" charset="0"/>
              </a:rPr>
              <a:t>d by </a:t>
            </a:r>
            <a:r>
              <a:rPr lang="en-US" sz="1800" b="1" dirty="0">
                <a:solidFill>
                  <a:schemeClr val="accent2">
                    <a:lumMod val="75000"/>
                  </a:schemeClr>
                </a:solidFill>
                <a:latin typeface="Georgia Pro" panose="02040502050405020303" pitchFamily="18" charset="0"/>
                <a:ea typeface="Arial"/>
                <a:cs typeface="Arial"/>
                <a:sym typeface="Arial"/>
              </a:rPr>
              <a:t>URI Geospatial Extension Specialists</a:t>
            </a:r>
          </a:p>
          <a:p>
            <a:pPr>
              <a:lnSpc>
                <a:spcPct val="80000"/>
              </a:lnSpc>
              <a:spcBef>
                <a:spcPts val="240"/>
              </a:spcBef>
              <a:spcAft>
                <a:spcPts val="1000"/>
              </a:spcAft>
              <a:buClr>
                <a:schemeClr val="dk1"/>
              </a:buClr>
              <a:buSzPct val="100000"/>
              <a:buFont typeface="Wingdings" panose="05000000000000000000" pitchFamily="2" charset="2"/>
              <a:buChar char="Ø"/>
            </a:pPr>
            <a:r>
              <a:rPr lang="en-US" sz="1800" b="1" dirty="0">
                <a:solidFill>
                  <a:schemeClr val="accent2">
                    <a:lumMod val="75000"/>
                  </a:schemeClr>
                </a:solidFill>
                <a:latin typeface="Georgia Pro" panose="02040502050405020303" pitchFamily="18" charset="0"/>
              </a:rPr>
              <a:t>Aerial Photography – RIDSP, RIDOT, RIDEM...</a:t>
            </a:r>
            <a:endParaRPr lang="en-US" sz="1800" dirty="0">
              <a:solidFill>
                <a:schemeClr val="accent2">
                  <a:lumMod val="75000"/>
                </a:schemeClr>
              </a:solidFill>
              <a:latin typeface="Georgia Pro" panose="02040502050405020303" pitchFamily="18" charset="0"/>
            </a:endParaRPr>
          </a:p>
          <a:p>
            <a:pPr>
              <a:lnSpc>
                <a:spcPct val="80000"/>
              </a:lnSpc>
              <a:spcBef>
                <a:spcPts val="240"/>
              </a:spcBef>
              <a:spcAft>
                <a:spcPts val="1000"/>
              </a:spcAft>
              <a:buClr>
                <a:schemeClr val="dk1"/>
              </a:buClr>
              <a:buSzPct val="100000"/>
              <a:buFont typeface="Wingdings" panose="05000000000000000000" pitchFamily="2" charset="2"/>
              <a:buChar char="Ø"/>
            </a:pPr>
            <a:endParaRPr lang="en-US" sz="1800" b="1" dirty="0">
              <a:solidFill>
                <a:srgbClr val="FFFF00"/>
              </a:solidFill>
              <a:latin typeface="Arial"/>
              <a:ea typeface="Arial"/>
              <a:cs typeface="Arial"/>
              <a:sym typeface="Arial"/>
            </a:endParaRPr>
          </a:p>
          <a:p>
            <a:pPr>
              <a:lnSpc>
                <a:spcPct val="80000"/>
              </a:lnSpc>
              <a:spcBef>
                <a:spcPts val="240"/>
              </a:spcBef>
              <a:spcAft>
                <a:spcPts val="1000"/>
              </a:spcAft>
              <a:buClr>
                <a:schemeClr val="dk1"/>
              </a:buClr>
              <a:buSzPct val="100000"/>
              <a:buFont typeface="Wingdings" panose="05000000000000000000" pitchFamily="2" charset="2"/>
              <a:buChar char="Ø"/>
            </a:pPr>
            <a:endParaRPr lang="en-US" sz="1800" b="1" dirty="0">
              <a:solidFill>
                <a:srgbClr val="FFFF00"/>
              </a:solidFill>
              <a:latin typeface="Arial"/>
              <a:ea typeface="Arial"/>
              <a:cs typeface="Arial"/>
              <a:sym typeface="Arial"/>
            </a:endParaRPr>
          </a:p>
        </p:txBody>
      </p:sp>
      <p:sp>
        <p:nvSpPr>
          <p:cNvPr id="2" name="Shape 301">
            <a:extLst>
              <a:ext uri="{FF2B5EF4-FFF2-40B4-BE49-F238E27FC236}">
                <a16:creationId xmlns:a16="http://schemas.microsoft.com/office/drawing/2014/main" id="{C7DE29AC-468E-496E-866F-E486D0388C6B}"/>
              </a:ext>
            </a:extLst>
          </p:cNvPr>
          <p:cNvSpPr txBox="1">
            <a:spLocks/>
          </p:cNvSpPr>
          <p:nvPr/>
        </p:nvSpPr>
        <p:spPr>
          <a:xfrm>
            <a:off x="152325" y="6717"/>
            <a:ext cx="10920835" cy="659028"/>
          </a:xfrm>
          <a:prstGeom prst="roundRect">
            <a:avLst>
              <a:gd name="adj" fmla="val 16667"/>
            </a:avLst>
          </a:prstGeom>
          <a:noFill/>
          <a:ln>
            <a:noFill/>
          </a:ln>
          <a:effectLst/>
        </p:spPr>
        <p:txBody>
          <a:bodyPr vert="horz" lIns="91425" tIns="45700" rIns="91425" bIns="45700" rtlCol="0" anchor="b" anchorCtr="0">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Bef>
                <a:spcPts val="0"/>
              </a:spcBef>
              <a:buSzPct val="25000"/>
            </a:pPr>
            <a:r>
              <a:rPr lang="en-US" sz="3000" b="1" dirty="0">
                <a:solidFill>
                  <a:schemeClr val="accent1"/>
                </a:solidFill>
              </a:rPr>
              <a:t>Other Data Resources</a:t>
            </a:r>
          </a:p>
        </p:txBody>
      </p:sp>
      <p:pic>
        <p:nvPicPr>
          <p:cNvPr id="4" name="Picture 3">
            <a:extLst>
              <a:ext uri="{FF2B5EF4-FFF2-40B4-BE49-F238E27FC236}">
                <a16:creationId xmlns:a16="http://schemas.microsoft.com/office/drawing/2014/main" id="{C8DAC496-1A65-41F6-BC1D-7229ADB9D027}"/>
              </a:ext>
            </a:extLst>
          </p:cNvPr>
          <p:cNvPicPr>
            <a:picLocks noChangeAspect="1"/>
          </p:cNvPicPr>
          <p:nvPr/>
        </p:nvPicPr>
        <p:blipFill>
          <a:blip r:embed="rId6"/>
          <a:stretch>
            <a:fillRect/>
          </a:stretch>
        </p:blipFill>
        <p:spPr>
          <a:xfrm>
            <a:off x="11192222" y="284913"/>
            <a:ext cx="780356" cy="743776"/>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2DA77-F9E5-44E4-AD3A-DA9FC43F2AD8}"/>
              </a:ext>
            </a:extLst>
          </p:cNvPr>
          <p:cNvSpPr>
            <a:spLocks noGrp="1"/>
          </p:cNvSpPr>
          <p:nvPr>
            <p:ph type="title"/>
          </p:nvPr>
        </p:nvSpPr>
        <p:spPr>
          <a:xfrm>
            <a:off x="838200" y="438539"/>
            <a:ext cx="10515600" cy="2481943"/>
          </a:xfrm>
        </p:spPr>
        <p:txBody>
          <a:bodyPr>
            <a:normAutofit/>
          </a:bodyPr>
          <a:lstStyle/>
          <a:p>
            <a:pPr algn="ctr">
              <a:lnSpc>
                <a:spcPct val="150000"/>
              </a:lnSpc>
            </a:pPr>
            <a:r>
              <a:rPr lang="en-US" dirty="0">
                <a:latin typeface="Georgia Pro" panose="02040502050405020303" pitchFamily="18" charset="0"/>
              </a:rPr>
              <a:t>A Plan Without Data is a Guess</a:t>
            </a:r>
            <a:br>
              <a:rPr lang="en-US" dirty="0">
                <a:latin typeface="Georgia Pro" panose="02040502050405020303" pitchFamily="18" charset="0"/>
              </a:rPr>
            </a:br>
            <a:r>
              <a:rPr lang="en-US" sz="3200" i="1" dirty="0">
                <a:latin typeface="Georgia Pro" panose="02040502050405020303" pitchFamily="18" charset="0"/>
              </a:rPr>
              <a:t>The Role of Statewide Planning in Rhode Island</a:t>
            </a:r>
            <a:endParaRPr lang="en-US" i="1" dirty="0"/>
          </a:p>
        </p:txBody>
      </p:sp>
    </p:spTree>
    <p:extLst>
      <p:ext uri="{BB962C8B-B14F-4D97-AF65-F5344CB8AC3E}">
        <p14:creationId xmlns:p14="http://schemas.microsoft.com/office/powerpoint/2010/main" val="315537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A5FB2-CD7D-A7CD-5F13-1510EA64D1E7}"/>
              </a:ext>
            </a:extLst>
          </p:cNvPr>
          <p:cNvSpPr>
            <a:spLocks noGrp="1"/>
          </p:cNvSpPr>
          <p:nvPr>
            <p:ph type="title"/>
          </p:nvPr>
        </p:nvSpPr>
        <p:spPr>
          <a:xfrm>
            <a:off x="0" y="0"/>
            <a:ext cx="12192000" cy="1080655"/>
          </a:xfrm>
          <a:solidFill>
            <a:schemeClr val="accent5"/>
          </a:solidFill>
          <a:ln>
            <a:solidFill>
              <a:schemeClr val="accent5"/>
            </a:solidFill>
          </a:ln>
        </p:spPr>
        <p:txBody>
          <a:bodyPr>
            <a:normAutofit/>
          </a:bodyPr>
          <a:lstStyle/>
          <a:p>
            <a:pPr algn="ctr"/>
            <a:r>
              <a:rPr lang="en-US" sz="4800" b="1" dirty="0">
                <a:solidFill>
                  <a:srgbClr val="FFFFFF"/>
                </a:solidFill>
                <a:latin typeface="Aptos Narrow" panose="020B0004020202020204" pitchFamily="34" charset="0"/>
              </a:rPr>
              <a:t>Background</a:t>
            </a:r>
          </a:p>
        </p:txBody>
      </p:sp>
      <p:sp>
        <p:nvSpPr>
          <p:cNvPr id="7" name="Rectangle 6">
            <a:extLst>
              <a:ext uri="{FF2B5EF4-FFF2-40B4-BE49-F238E27FC236}">
                <a16:creationId xmlns:a16="http://schemas.microsoft.com/office/drawing/2014/main" id="{8F920792-3AA2-3D9B-60F5-24167C9FA7D3}"/>
              </a:ext>
            </a:extLst>
          </p:cNvPr>
          <p:cNvSpPr/>
          <p:nvPr/>
        </p:nvSpPr>
        <p:spPr>
          <a:xfrm>
            <a:off x="12113125" y="1080654"/>
            <a:ext cx="78875" cy="57773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71D1BC5-319F-E0FC-B20B-6DF1AB975015}"/>
              </a:ext>
            </a:extLst>
          </p:cNvPr>
          <p:cNvSpPr/>
          <p:nvPr/>
        </p:nvSpPr>
        <p:spPr>
          <a:xfrm rot="16200000">
            <a:off x="6056563" y="722562"/>
            <a:ext cx="78875" cy="1219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1DE9FEA-FB69-4D6C-A251-96E1F46B3AF5}"/>
              </a:ext>
            </a:extLst>
          </p:cNvPr>
          <p:cNvSpPr txBox="1"/>
          <p:nvPr/>
        </p:nvSpPr>
        <p:spPr>
          <a:xfrm>
            <a:off x="271594" y="1380014"/>
            <a:ext cx="11648812" cy="32008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Inspired by … </a:t>
            </a:r>
            <a:r>
              <a:rPr kumimoji="0" lang="en-US" sz="2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federal Justice40 initiative + oodles of new equity data</a:t>
            </a:r>
            <a:endParaRPr kumimoji="0" lang="en-US" sz="36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Started as … </a:t>
            </a:r>
            <a:r>
              <a:rPr kumimoji="0" lang="en-US" sz="2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update to RIDSP transportation equity analysis</a:t>
            </a:r>
            <a:endParaRPr kumimoji="0" lang="en-US" sz="36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Expanded to … </a:t>
            </a:r>
            <a:r>
              <a:rPr kumimoji="0" lang="en-US" sz="2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State Working Group to internally align social equity data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Emerged as … </a:t>
            </a:r>
            <a:r>
              <a:rPr kumimoji="0" lang="en-US" sz="28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a social equity data platform to gather multi-disciplinary data 		for use as “Step 0” in incorporating equity into planning and policies</a:t>
            </a:r>
            <a:endParaRPr kumimoji="0" lang="en-US" sz="36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p:txBody>
      </p:sp>
      <p:pic>
        <p:nvPicPr>
          <p:cNvPr id="3" name="Picture 2">
            <a:extLst>
              <a:ext uri="{FF2B5EF4-FFF2-40B4-BE49-F238E27FC236}">
                <a16:creationId xmlns:a16="http://schemas.microsoft.com/office/drawing/2014/main" id="{7D72256A-8305-2940-6978-2A87CC9392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79" r="4522"/>
          <a:stretch/>
        </p:blipFill>
        <p:spPr bwMode="auto">
          <a:xfrm>
            <a:off x="10804358" y="63795"/>
            <a:ext cx="1308766" cy="1316219"/>
          </a:xfrm>
          <a:prstGeom prst="ellipse">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BA79494-A765-8A13-3472-7B753A7E32D7}"/>
              </a:ext>
            </a:extLst>
          </p:cNvPr>
          <p:cNvPicPr>
            <a:picLocks noChangeAspect="1"/>
          </p:cNvPicPr>
          <p:nvPr/>
        </p:nvPicPr>
        <p:blipFill rotWithShape="1">
          <a:blip r:embed="rId4"/>
          <a:srcRect b="4934"/>
          <a:stretch/>
        </p:blipFill>
        <p:spPr>
          <a:xfrm>
            <a:off x="2991351" y="5037614"/>
            <a:ext cx="5819274" cy="1121676"/>
          </a:xfrm>
          <a:prstGeom prst="rect">
            <a:avLst/>
          </a:prstGeom>
        </p:spPr>
      </p:pic>
    </p:spTree>
    <p:extLst>
      <p:ext uri="{BB962C8B-B14F-4D97-AF65-F5344CB8AC3E}">
        <p14:creationId xmlns:p14="http://schemas.microsoft.com/office/powerpoint/2010/main" val="43802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CE3B327-4F93-501A-E11B-B3382F3286EA}"/>
              </a:ext>
            </a:extLst>
          </p:cNvPr>
          <p:cNvSpPr/>
          <p:nvPr/>
        </p:nvSpPr>
        <p:spPr>
          <a:xfrm>
            <a:off x="871541" y="1191095"/>
            <a:ext cx="11027023" cy="5351401"/>
          </a:xfrm>
          <a:prstGeom prst="roundRect">
            <a:avLst>
              <a:gd name="adj" fmla="val 10000"/>
            </a:avLst>
          </a:prstGeom>
          <a:ln>
            <a:solidFill>
              <a:schemeClr val="accent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1EA5FB2-CD7D-A7CD-5F13-1510EA64D1E7}"/>
              </a:ext>
            </a:extLst>
          </p:cNvPr>
          <p:cNvSpPr>
            <a:spLocks noGrp="1"/>
          </p:cNvSpPr>
          <p:nvPr>
            <p:ph type="title"/>
          </p:nvPr>
        </p:nvSpPr>
        <p:spPr>
          <a:xfrm>
            <a:off x="0" y="0"/>
            <a:ext cx="12192000" cy="1080655"/>
          </a:xfrm>
          <a:solidFill>
            <a:schemeClr val="accent5"/>
          </a:solidFill>
          <a:ln>
            <a:solidFill>
              <a:schemeClr val="accent5"/>
            </a:solidFill>
          </a:ln>
        </p:spPr>
        <p:txBody>
          <a:bodyPr>
            <a:normAutofit/>
          </a:bodyPr>
          <a:lstStyle/>
          <a:p>
            <a:pPr algn="ctr"/>
            <a:r>
              <a:rPr lang="en-US" sz="4800" b="1" dirty="0">
                <a:solidFill>
                  <a:srgbClr val="FFFFFF"/>
                </a:solidFill>
                <a:latin typeface="Aptos Narrow" panose="020B0004020202020204" pitchFamily="34" charset="0"/>
              </a:rPr>
              <a:t>Background</a:t>
            </a:r>
          </a:p>
        </p:txBody>
      </p:sp>
      <p:sp>
        <p:nvSpPr>
          <p:cNvPr id="7" name="Rectangle 6">
            <a:extLst>
              <a:ext uri="{FF2B5EF4-FFF2-40B4-BE49-F238E27FC236}">
                <a16:creationId xmlns:a16="http://schemas.microsoft.com/office/drawing/2014/main" id="{8F920792-3AA2-3D9B-60F5-24167C9FA7D3}"/>
              </a:ext>
            </a:extLst>
          </p:cNvPr>
          <p:cNvSpPr/>
          <p:nvPr/>
        </p:nvSpPr>
        <p:spPr>
          <a:xfrm>
            <a:off x="12113125" y="1080654"/>
            <a:ext cx="78875" cy="57773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71D1BC5-319F-E0FC-B20B-6DF1AB975015}"/>
              </a:ext>
            </a:extLst>
          </p:cNvPr>
          <p:cNvSpPr/>
          <p:nvPr/>
        </p:nvSpPr>
        <p:spPr>
          <a:xfrm rot="16200000">
            <a:off x="6056563" y="722562"/>
            <a:ext cx="78875" cy="1219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D72256A-8305-2940-6978-2A87CC9392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79" r="4522"/>
          <a:stretch/>
        </p:blipFill>
        <p:spPr bwMode="auto">
          <a:xfrm>
            <a:off x="10804358" y="63795"/>
            <a:ext cx="1308766" cy="1316219"/>
          </a:xfrm>
          <a:prstGeom prst="ellipse">
            <a:avLst/>
          </a:prstGeom>
          <a:noFill/>
          <a:extLst>
            <a:ext uri="{909E8E84-426E-40DD-AFC4-6F175D3DCCD1}">
              <a14:hiddenFill xmlns:a14="http://schemas.microsoft.com/office/drawing/2010/main">
                <a:solidFill>
                  <a:srgbClr val="FFFFFF"/>
                </a:solidFill>
              </a14:hiddenFill>
            </a:ext>
          </a:extLst>
        </p:spPr>
      </p:pic>
      <p:graphicFrame>
        <p:nvGraphicFramePr>
          <p:cNvPr id="11" name="Diagram 10">
            <a:extLst>
              <a:ext uri="{FF2B5EF4-FFF2-40B4-BE49-F238E27FC236}">
                <a16:creationId xmlns:a16="http://schemas.microsoft.com/office/drawing/2014/main" id="{45315BD9-BD78-69A1-475C-D5A157291F56}"/>
              </a:ext>
            </a:extLst>
          </p:cNvPr>
          <p:cNvGraphicFramePr/>
          <p:nvPr/>
        </p:nvGraphicFramePr>
        <p:xfrm>
          <a:off x="2226855" y="1555022"/>
          <a:ext cx="9093604" cy="4674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Group 11">
            <a:extLst>
              <a:ext uri="{FF2B5EF4-FFF2-40B4-BE49-F238E27FC236}">
                <a16:creationId xmlns:a16="http://schemas.microsoft.com/office/drawing/2014/main" id="{11C97CB2-79F4-CFE3-790C-B9FB44630FF5}"/>
              </a:ext>
            </a:extLst>
          </p:cNvPr>
          <p:cNvGrpSpPr/>
          <p:nvPr/>
        </p:nvGrpSpPr>
        <p:grpSpPr>
          <a:xfrm rot="16200000">
            <a:off x="-933359" y="3182502"/>
            <a:ext cx="3609798" cy="1482719"/>
            <a:chOff x="40691" y="2394"/>
            <a:chExt cx="3609798" cy="1482719"/>
          </a:xfrm>
          <a:solidFill>
            <a:schemeClr val="accent2"/>
          </a:solidFill>
        </p:grpSpPr>
        <p:sp>
          <p:nvSpPr>
            <p:cNvPr id="13" name="Rectangle: Rounded Corners 12">
              <a:extLst>
                <a:ext uri="{FF2B5EF4-FFF2-40B4-BE49-F238E27FC236}">
                  <a16:creationId xmlns:a16="http://schemas.microsoft.com/office/drawing/2014/main" id="{3F7CB34B-6D7E-B545-E0CA-17770BDBFAFD}"/>
                </a:ext>
              </a:extLst>
            </p:cNvPr>
            <p:cNvSpPr/>
            <p:nvPr/>
          </p:nvSpPr>
          <p:spPr>
            <a:xfrm>
              <a:off x="40691" y="2394"/>
              <a:ext cx="3609798" cy="1482719"/>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4">
              <a:extLst>
                <a:ext uri="{FF2B5EF4-FFF2-40B4-BE49-F238E27FC236}">
                  <a16:creationId xmlns:a16="http://schemas.microsoft.com/office/drawing/2014/main" id="{80D02F3C-0C65-3493-726B-CBB72D93DB15}"/>
                </a:ext>
              </a:extLst>
            </p:cNvPr>
            <p:cNvSpPr txBox="1"/>
            <p:nvPr/>
          </p:nvSpPr>
          <p:spPr>
            <a:xfrm>
              <a:off x="84118" y="45821"/>
              <a:ext cx="3522944" cy="139586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3820" tIns="55880" rIns="83820" bIns="55880" numCol="1" spcCol="1270" anchor="ctr" anchorCtr="0">
              <a:noAutofit/>
            </a:bodyPr>
            <a:lstStyle/>
            <a:p>
              <a:pPr marL="0" marR="0" lvl="0" indent="0" algn="ctr" defTabSz="1955800" rtl="0" eaLnBrk="1" fontAlgn="auto" latinLnBrk="0" hangingPunct="1">
                <a:lnSpc>
                  <a:spcPct val="90000"/>
                </a:lnSpc>
                <a:spcBef>
                  <a:spcPct val="0"/>
                </a:spcBef>
                <a:spcAft>
                  <a:spcPct val="350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Audiences</a:t>
              </a:r>
            </a:p>
          </p:txBody>
        </p:sp>
      </p:grpSp>
    </p:spTree>
    <p:extLst>
      <p:ext uri="{BB962C8B-B14F-4D97-AF65-F5344CB8AC3E}">
        <p14:creationId xmlns:p14="http://schemas.microsoft.com/office/powerpoint/2010/main" val="811214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AF832176-4521-9C26-9B9C-A9C6CAB27F23}"/>
              </a:ext>
            </a:extLst>
          </p:cNvPr>
          <p:cNvSpPr/>
          <p:nvPr/>
        </p:nvSpPr>
        <p:spPr>
          <a:xfrm>
            <a:off x="199739" y="1193778"/>
            <a:ext cx="6239601" cy="5459685"/>
          </a:xfrm>
          <a:prstGeom prst="roundRect">
            <a:avLst>
              <a:gd name="adj" fmla="val 10000"/>
            </a:avLst>
          </a:prstGeom>
          <a:ln>
            <a:solidFill>
              <a:schemeClr val="accent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1EA5FB2-CD7D-A7CD-5F13-1510EA64D1E7}"/>
              </a:ext>
            </a:extLst>
          </p:cNvPr>
          <p:cNvSpPr>
            <a:spLocks noGrp="1"/>
          </p:cNvSpPr>
          <p:nvPr>
            <p:ph type="title"/>
          </p:nvPr>
        </p:nvSpPr>
        <p:spPr>
          <a:xfrm>
            <a:off x="0" y="0"/>
            <a:ext cx="12192000" cy="1080655"/>
          </a:xfrm>
          <a:solidFill>
            <a:srgbClr val="ED7D31"/>
          </a:solidFill>
        </p:spPr>
        <p:txBody>
          <a:bodyPr>
            <a:normAutofit/>
          </a:bodyPr>
          <a:lstStyle/>
          <a:p>
            <a:pPr algn="ctr"/>
            <a:r>
              <a:rPr lang="en-US" sz="4800" b="1" dirty="0">
                <a:solidFill>
                  <a:srgbClr val="FFFFFF"/>
                </a:solidFill>
                <a:latin typeface="Aptos Narrow" panose="020B0004020202020204" pitchFamily="34" charset="0"/>
              </a:rPr>
              <a:t>Engagement</a:t>
            </a:r>
          </a:p>
        </p:txBody>
      </p:sp>
      <p:sp>
        <p:nvSpPr>
          <p:cNvPr id="7" name="Rectangle 6">
            <a:extLst>
              <a:ext uri="{FF2B5EF4-FFF2-40B4-BE49-F238E27FC236}">
                <a16:creationId xmlns:a16="http://schemas.microsoft.com/office/drawing/2014/main" id="{8F920792-3AA2-3D9B-60F5-24167C9FA7D3}"/>
              </a:ext>
            </a:extLst>
          </p:cNvPr>
          <p:cNvSpPr/>
          <p:nvPr/>
        </p:nvSpPr>
        <p:spPr>
          <a:xfrm>
            <a:off x="12113125" y="1080654"/>
            <a:ext cx="78875" cy="5777345"/>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71D1BC5-319F-E0FC-B20B-6DF1AB975015}"/>
              </a:ext>
            </a:extLst>
          </p:cNvPr>
          <p:cNvSpPr/>
          <p:nvPr/>
        </p:nvSpPr>
        <p:spPr>
          <a:xfrm rot="16200000">
            <a:off x="6056564" y="744077"/>
            <a:ext cx="78875" cy="12192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2" name="Table 11">
            <a:extLst>
              <a:ext uri="{FF2B5EF4-FFF2-40B4-BE49-F238E27FC236}">
                <a16:creationId xmlns:a16="http://schemas.microsoft.com/office/drawing/2014/main" id="{B8718A56-06E9-0593-9192-EF344AFA393E}"/>
              </a:ext>
            </a:extLst>
          </p:cNvPr>
          <p:cNvGraphicFramePr>
            <a:graphicFrameLocks noGrp="1"/>
          </p:cNvGraphicFramePr>
          <p:nvPr/>
        </p:nvGraphicFramePr>
        <p:xfrm>
          <a:off x="6814048" y="2206660"/>
          <a:ext cx="4924368" cy="3525331"/>
        </p:xfrm>
        <a:graphic>
          <a:graphicData uri="http://schemas.openxmlformats.org/drawingml/2006/table">
            <a:tbl>
              <a:tblPr firstRow="1" firstCol="1" bandRow="1"/>
              <a:tblGrid>
                <a:gridCol w="4924368">
                  <a:extLst>
                    <a:ext uri="{9D8B030D-6E8A-4147-A177-3AD203B41FA5}">
                      <a16:colId xmlns:a16="http://schemas.microsoft.com/office/drawing/2014/main" val="4043565079"/>
                    </a:ext>
                  </a:extLst>
                </a:gridCol>
              </a:tblGrid>
              <a:tr h="248915">
                <a:tc>
                  <a:txBody>
                    <a:bodyPr/>
                    <a:lstStyle/>
                    <a:p>
                      <a:pPr marL="0" marR="0" algn="ctr">
                        <a:lnSpc>
                          <a:spcPct val="107000"/>
                        </a:lnSpc>
                        <a:spcBef>
                          <a:spcPts val="0"/>
                        </a:spcBef>
                        <a:spcAft>
                          <a:spcPts val="0"/>
                        </a:spcAft>
                      </a:pPr>
                      <a:r>
                        <a:rPr lang="en-US" sz="1600" b="1" kern="0" dirty="0">
                          <a:effectLst/>
                          <a:latin typeface="Aptos Narrow" panose="020B0004020202020204" pitchFamily="34" charset="0"/>
                          <a:ea typeface="Calibri" panose="020F0502020204030204" pitchFamily="34" charset="0"/>
                          <a:cs typeface="Calibri" panose="020F0502020204030204" pitchFamily="34" charset="0"/>
                        </a:rPr>
                        <a:t>Engagement Sessions</a:t>
                      </a:r>
                      <a:endParaRPr lang="en-US" sz="1400" kern="100" dirty="0">
                        <a:effectLst/>
                        <a:latin typeface="Aptos Narrow" panose="020B0004020202020204" pitchFamily="34" charset="0"/>
                        <a:ea typeface="Calibri" panose="020F0502020204030204" pitchFamily="34" charset="0"/>
                        <a:cs typeface="Arial" panose="020B0604020202020204" pitchFamily="34" charset="0"/>
                      </a:endParaRPr>
                    </a:p>
                  </a:txBody>
                  <a:tcPr marL="89609" marR="89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4015172"/>
                  </a:ext>
                </a:extLst>
              </a:tr>
              <a:tr h="248915">
                <a:tc>
                  <a:txBody>
                    <a:bodyPr/>
                    <a:lstStyle/>
                    <a:p>
                      <a:pPr marL="0" marR="0">
                        <a:lnSpc>
                          <a:spcPct val="107000"/>
                        </a:lnSpc>
                        <a:spcBef>
                          <a:spcPts val="0"/>
                        </a:spcBef>
                        <a:spcAft>
                          <a:spcPts val="0"/>
                        </a:spcAft>
                      </a:pPr>
                      <a:r>
                        <a:rPr lang="en-US" sz="1600" b="1" kern="0" dirty="0">
                          <a:solidFill>
                            <a:srgbClr val="000000"/>
                          </a:solidFill>
                          <a:effectLst/>
                          <a:latin typeface="Aptos Narrow" panose="020B0004020202020204" pitchFamily="34" charset="0"/>
                          <a:ea typeface="Calibri" panose="020F0502020204030204" pitchFamily="34" charset="0"/>
                          <a:cs typeface="Calibri" panose="020F0502020204030204" pitchFamily="34" charset="0"/>
                        </a:rPr>
                        <a:t>Public Meetings</a:t>
                      </a:r>
                      <a:endParaRPr lang="en-US" sz="1400" kern="100" dirty="0">
                        <a:effectLst/>
                        <a:latin typeface="Aptos Narrow" panose="020B0004020202020204" pitchFamily="34" charset="0"/>
                        <a:ea typeface="Calibri" panose="020F0502020204030204" pitchFamily="34" charset="0"/>
                        <a:cs typeface="Arial" panose="020B0604020202020204" pitchFamily="34" charset="0"/>
                      </a:endParaRPr>
                    </a:p>
                  </a:txBody>
                  <a:tcPr marL="89609" marR="89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alpha val="50196"/>
                      </a:srgbClr>
                    </a:solidFill>
                  </a:tcPr>
                </a:tc>
                <a:extLst>
                  <a:ext uri="{0D108BD9-81ED-4DB2-BD59-A6C34878D82A}">
                    <a16:rowId xmlns:a16="http://schemas.microsoft.com/office/drawing/2014/main" val="3965688049"/>
                  </a:ext>
                </a:extLst>
              </a:tr>
              <a:tr h="248915">
                <a:tc>
                  <a:txBody>
                    <a:bodyPr/>
                    <a:lstStyle/>
                    <a:p>
                      <a:pPr marL="0" marR="0">
                        <a:lnSpc>
                          <a:spcPct val="107000"/>
                        </a:lnSpc>
                        <a:spcBef>
                          <a:spcPts val="0"/>
                        </a:spcBef>
                        <a:spcAft>
                          <a:spcPts val="0"/>
                        </a:spcAft>
                      </a:pPr>
                      <a:r>
                        <a:rPr lang="en-US" sz="1600" kern="0">
                          <a:effectLst/>
                          <a:latin typeface="Aptos Narrow" panose="020B0004020202020204" pitchFamily="34" charset="0"/>
                          <a:ea typeface="Calibri" panose="020F0502020204030204" pitchFamily="34" charset="0"/>
                          <a:cs typeface="Calibri" panose="020F0502020204030204" pitchFamily="34" charset="0"/>
                        </a:rPr>
                        <a:t>Transportation Advisory Council (TAC) meeting </a:t>
                      </a:r>
                      <a:r>
                        <a:rPr lang="en-US" sz="1000" kern="100">
                          <a:effectLst/>
                          <a:latin typeface="Aptos Narrow" panose="020B0004020202020204" pitchFamily="34" charset="0"/>
                          <a:ea typeface="Calibri" panose="020F0502020204030204" pitchFamily="34" charset="0"/>
                          <a:cs typeface="Arial" panose="020B0604020202020204" pitchFamily="34" charset="0"/>
                        </a:rPr>
                        <a:t>   </a:t>
                      </a:r>
                      <a:endParaRPr lang="en-US" sz="1400" kern="100">
                        <a:effectLst/>
                        <a:latin typeface="Aptos Narrow" panose="020B0004020202020204" pitchFamily="34" charset="0"/>
                        <a:ea typeface="Calibri" panose="020F0502020204030204" pitchFamily="34" charset="0"/>
                        <a:cs typeface="Arial" panose="020B0604020202020204" pitchFamily="34" charset="0"/>
                      </a:endParaRPr>
                    </a:p>
                  </a:txBody>
                  <a:tcPr marL="89609" marR="896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6143780"/>
                  </a:ext>
                </a:extLst>
              </a:tr>
              <a:tr h="248915">
                <a:tc>
                  <a:txBody>
                    <a:bodyPr/>
                    <a:lstStyle/>
                    <a:p>
                      <a:pPr marL="0" marR="0">
                        <a:lnSpc>
                          <a:spcPct val="107000"/>
                        </a:lnSpc>
                        <a:spcBef>
                          <a:spcPts val="0"/>
                        </a:spcBef>
                        <a:spcAft>
                          <a:spcPts val="0"/>
                        </a:spcAft>
                      </a:pPr>
                      <a:r>
                        <a:rPr lang="en-US" sz="1600" kern="0">
                          <a:effectLst/>
                          <a:latin typeface="Aptos Narrow" panose="020B0004020202020204" pitchFamily="34" charset="0"/>
                          <a:ea typeface="Calibri" panose="020F0502020204030204" pitchFamily="34" charset="0"/>
                          <a:cs typeface="Calibri" panose="020F0502020204030204" pitchFamily="34" charset="0"/>
                        </a:rPr>
                        <a:t>State Planning Council (SPC) meeting</a:t>
                      </a:r>
                      <a:endParaRPr lang="en-US" sz="1400" kern="100">
                        <a:effectLst/>
                        <a:latin typeface="Aptos Narrow" panose="020B0004020202020204" pitchFamily="34" charset="0"/>
                        <a:ea typeface="Calibri" panose="020F0502020204030204" pitchFamily="34" charset="0"/>
                        <a:cs typeface="Arial" panose="020B0604020202020204" pitchFamily="34" charset="0"/>
                      </a:endParaRPr>
                    </a:p>
                  </a:txBody>
                  <a:tcPr marL="89609" marR="896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6603480"/>
                  </a:ext>
                </a:extLst>
              </a:tr>
              <a:tr h="248915">
                <a:tc>
                  <a:txBody>
                    <a:bodyPr/>
                    <a:lstStyle/>
                    <a:p>
                      <a:pPr marL="0" marR="0">
                        <a:lnSpc>
                          <a:spcPct val="107000"/>
                        </a:lnSpc>
                        <a:spcBef>
                          <a:spcPts val="0"/>
                        </a:spcBef>
                        <a:spcAft>
                          <a:spcPts val="0"/>
                        </a:spcAft>
                      </a:pPr>
                      <a:r>
                        <a:rPr lang="en-US" sz="1600" b="1" kern="0" dirty="0">
                          <a:solidFill>
                            <a:srgbClr val="000000"/>
                          </a:solidFill>
                          <a:effectLst/>
                          <a:latin typeface="Aptos Narrow" panose="020B0004020202020204" pitchFamily="34" charset="0"/>
                          <a:ea typeface="Times New Roman" panose="02020603050405020304" pitchFamily="18" charset="0"/>
                          <a:cs typeface="Calibri" panose="020F0502020204030204" pitchFamily="34" charset="0"/>
                        </a:rPr>
                        <a:t> Virtual Learning Sessions </a:t>
                      </a:r>
                      <a:endParaRPr lang="en-US" sz="1400" kern="100" dirty="0">
                        <a:effectLst/>
                        <a:latin typeface="Aptos Narrow" panose="020B0004020202020204" pitchFamily="34" charset="0"/>
                        <a:ea typeface="Calibri" panose="020F0502020204030204" pitchFamily="34" charset="0"/>
                        <a:cs typeface="Arial" panose="020B0604020202020204" pitchFamily="34" charset="0"/>
                      </a:endParaRPr>
                    </a:p>
                  </a:txBody>
                  <a:tcPr marL="89609" marR="89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2CAB8">
                        <a:alpha val="50196"/>
                      </a:srgbClr>
                    </a:solidFill>
                  </a:tcPr>
                </a:tc>
                <a:extLst>
                  <a:ext uri="{0D108BD9-81ED-4DB2-BD59-A6C34878D82A}">
                    <a16:rowId xmlns:a16="http://schemas.microsoft.com/office/drawing/2014/main" val="1545546706"/>
                  </a:ext>
                </a:extLst>
              </a:tr>
              <a:tr h="248915">
                <a:tc>
                  <a:txBody>
                    <a:bodyPr/>
                    <a:lstStyle/>
                    <a:p>
                      <a:pPr marL="0" marR="0">
                        <a:lnSpc>
                          <a:spcPct val="107000"/>
                        </a:lnSpc>
                        <a:spcBef>
                          <a:spcPts val="0"/>
                        </a:spcBef>
                        <a:spcAft>
                          <a:spcPts val="0"/>
                        </a:spcAft>
                      </a:pPr>
                      <a:r>
                        <a:rPr lang="en-US" sz="1600" kern="0">
                          <a:effectLst/>
                          <a:latin typeface="Aptos Narrow" panose="020B0004020202020204" pitchFamily="34" charset="0"/>
                          <a:ea typeface="Calibri" panose="020F0502020204030204" pitchFamily="34" charset="0"/>
                          <a:cs typeface="Calibri" panose="020F0502020204030204" pitchFamily="34" charset="0"/>
                        </a:rPr>
                        <a:t>12PM – 1PM</a:t>
                      </a:r>
                      <a:endParaRPr lang="en-US" sz="1400" kern="100">
                        <a:effectLst/>
                        <a:latin typeface="Aptos Narrow" panose="020B0004020202020204" pitchFamily="34" charset="0"/>
                        <a:ea typeface="Calibri" panose="020F0502020204030204" pitchFamily="34" charset="0"/>
                        <a:cs typeface="Arial" panose="020B0604020202020204" pitchFamily="34" charset="0"/>
                      </a:endParaRPr>
                    </a:p>
                  </a:txBody>
                  <a:tcPr marL="89609" marR="896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3842041"/>
                  </a:ext>
                </a:extLst>
              </a:tr>
              <a:tr h="248915">
                <a:tc>
                  <a:txBody>
                    <a:bodyPr/>
                    <a:lstStyle/>
                    <a:p>
                      <a:pPr marL="0" marR="0">
                        <a:lnSpc>
                          <a:spcPct val="107000"/>
                        </a:lnSpc>
                        <a:spcBef>
                          <a:spcPts val="0"/>
                        </a:spcBef>
                        <a:spcAft>
                          <a:spcPts val="0"/>
                        </a:spcAft>
                      </a:pPr>
                      <a:r>
                        <a:rPr lang="en-US" sz="1600" kern="0">
                          <a:effectLst/>
                          <a:latin typeface="Aptos Narrow" panose="020B0004020202020204" pitchFamily="34" charset="0"/>
                          <a:ea typeface="Calibri" panose="020F0502020204030204" pitchFamily="34" charset="0"/>
                          <a:cs typeface="Calibri" panose="020F0502020204030204" pitchFamily="34" charset="0"/>
                        </a:rPr>
                        <a:t>5:30PM – 6:30PM</a:t>
                      </a:r>
                      <a:endParaRPr lang="en-US" sz="1400" kern="100">
                        <a:effectLst/>
                        <a:latin typeface="Aptos Narrow" panose="020B0004020202020204" pitchFamily="34" charset="0"/>
                        <a:ea typeface="Calibri" panose="020F0502020204030204" pitchFamily="34" charset="0"/>
                        <a:cs typeface="Arial" panose="020B0604020202020204" pitchFamily="34" charset="0"/>
                      </a:endParaRPr>
                    </a:p>
                  </a:txBody>
                  <a:tcPr marL="89609" marR="896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35328848"/>
                  </a:ext>
                </a:extLst>
              </a:tr>
              <a:tr h="248915">
                <a:tc>
                  <a:txBody>
                    <a:bodyPr/>
                    <a:lstStyle/>
                    <a:p>
                      <a:pPr marL="0" marR="0">
                        <a:lnSpc>
                          <a:spcPct val="107000"/>
                        </a:lnSpc>
                        <a:spcBef>
                          <a:spcPts val="0"/>
                        </a:spcBef>
                        <a:spcAft>
                          <a:spcPts val="0"/>
                        </a:spcAft>
                      </a:pPr>
                      <a:r>
                        <a:rPr lang="en-US" sz="1600" b="1" kern="0" dirty="0">
                          <a:solidFill>
                            <a:srgbClr val="000000"/>
                          </a:solidFill>
                          <a:effectLst/>
                          <a:latin typeface="Aptos Narrow" panose="020B0004020202020204" pitchFamily="34" charset="0"/>
                          <a:ea typeface="Calibri" panose="020F0502020204030204" pitchFamily="34" charset="0"/>
                          <a:cs typeface="Calibri" panose="020F0502020204030204" pitchFamily="34" charset="0"/>
                        </a:rPr>
                        <a:t>Stakeholder Meetings </a:t>
                      </a:r>
                      <a:endParaRPr lang="en-US" sz="1400" kern="100" dirty="0">
                        <a:effectLst/>
                        <a:latin typeface="Aptos Narrow" panose="020B0004020202020204" pitchFamily="34" charset="0"/>
                        <a:ea typeface="Calibri" panose="020F0502020204030204" pitchFamily="34" charset="0"/>
                        <a:cs typeface="Arial" panose="020B0604020202020204" pitchFamily="34" charset="0"/>
                      </a:endParaRPr>
                    </a:p>
                  </a:txBody>
                  <a:tcPr marL="89609" marR="89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alpha val="50196"/>
                      </a:srgbClr>
                    </a:solidFill>
                  </a:tcPr>
                </a:tc>
                <a:extLst>
                  <a:ext uri="{0D108BD9-81ED-4DB2-BD59-A6C34878D82A}">
                    <a16:rowId xmlns:a16="http://schemas.microsoft.com/office/drawing/2014/main" val="2636312991"/>
                  </a:ext>
                </a:extLst>
              </a:tr>
              <a:tr h="248915">
                <a:tc>
                  <a:txBody>
                    <a:bodyPr/>
                    <a:lstStyle/>
                    <a:p>
                      <a:pPr marL="0" marR="0">
                        <a:lnSpc>
                          <a:spcPct val="107000"/>
                        </a:lnSpc>
                        <a:spcBef>
                          <a:spcPts val="0"/>
                        </a:spcBef>
                        <a:spcAft>
                          <a:spcPts val="0"/>
                        </a:spcAft>
                      </a:pPr>
                      <a:r>
                        <a:rPr lang="en-US" sz="1600" kern="0">
                          <a:effectLst/>
                          <a:latin typeface="Aptos Narrow" panose="020B0004020202020204" pitchFamily="34" charset="0"/>
                          <a:ea typeface="Calibri" panose="020F0502020204030204" pitchFamily="34" charset="0"/>
                          <a:cs typeface="Arial" panose="020B0604020202020204" pitchFamily="34" charset="0"/>
                        </a:rPr>
                        <a:t>Health Equity Institute’s Community Office Hours </a:t>
                      </a:r>
                      <a:endParaRPr lang="en-US" sz="1400" kern="100">
                        <a:effectLst/>
                        <a:latin typeface="Aptos Narrow" panose="020B0004020202020204" pitchFamily="34" charset="0"/>
                        <a:ea typeface="Calibri" panose="020F0502020204030204" pitchFamily="34" charset="0"/>
                        <a:cs typeface="Arial" panose="020B0604020202020204" pitchFamily="34" charset="0"/>
                      </a:endParaRPr>
                    </a:p>
                  </a:txBody>
                  <a:tcPr marL="89609" marR="896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8056502"/>
                  </a:ext>
                </a:extLst>
              </a:tr>
              <a:tr h="248915">
                <a:tc>
                  <a:txBody>
                    <a:bodyPr/>
                    <a:lstStyle/>
                    <a:p>
                      <a:pPr marL="0" marR="0">
                        <a:lnSpc>
                          <a:spcPct val="107000"/>
                        </a:lnSpc>
                        <a:spcBef>
                          <a:spcPts val="0"/>
                        </a:spcBef>
                        <a:spcAft>
                          <a:spcPts val="0"/>
                        </a:spcAft>
                      </a:pPr>
                      <a:r>
                        <a:rPr lang="en-US" sz="1600" kern="0" dirty="0">
                          <a:effectLst/>
                          <a:latin typeface="Aptos Narrow" panose="020B0004020202020204" pitchFamily="34" charset="0"/>
                          <a:ea typeface="Calibri" panose="020F0502020204030204" pitchFamily="34" charset="0"/>
                          <a:cs typeface="Calibri" panose="020F0502020204030204" pitchFamily="34" charset="0"/>
                        </a:rPr>
                        <a:t>Environmental Justice / Community Orgs meetings (3) </a:t>
                      </a:r>
                      <a:endParaRPr lang="en-US" sz="1400" kern="100" dirty="0">
                        <a:effectLst/>
                        <a:latin typeface="Aptos Narrow" panose="020B0004020202020204" pitchFamily="34" charset="0"/>
                        <a:ea typeface="Calibri" panose="020F0502020204030204" pitchFamily="34" charset="0"/>
                        <a:cs typeface="Arial" panose="020B0604020202020204" pitchFamily="34" charset="0"/>
                      </a:endParaRPr>
                    </a:p>
                  </a:txBody>
                  <a:tcPr marL="89609" marR="896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5622670"/>
                  </a:ext>
                </a:extLst>
              </a:tr>
              <a:tr h="248915">
                <a:tc>
                  <a:txBody>
                    <a:bodyPr/>
                    <a:lstStyle/>
                    <a:p>
                      <a:pPr marL="0" marR="0">
                        <a:lnSpc>
                          <a:spcPct val="107000"/>
                        </a:lnSpc>
                        <a:spcBef>
                          <a:spcPts val="0"/>
                        </a:spcBef>
                        <a:spcAft>
                          <a:spcPts val="0"/>
                        </a:spcAft>
                      </a:pPr>
                      <a:r>
                        <a:rPr lang="en-US" sz="1600" kern="0">
                          <a:effectLst/>
                          <a:latin typeface="Aptos Narrow" panose="020B0004020202020204" pitchFamily="34" charset="0"/>
                          <a:ea typeface="Calibri" panose="020F0502020204030204" pitchFamily="34" charset="0"/>
                          <a:cs typeface="Calibri" panose="020F0502020204030204" pitchFamily="34" charset="0"/>
                        </a:rPr>
                        <a:t>Grow Smart RI’s Power of Place Summit </a:t>
                      </a:r>
                      <a:endParaRPr lang="en-US" sz="1400" kern="100">
                        <a:effectLst/>
                        <a:latin typeface="Aptos Narrow" panose="020B0004020202020204" pitchFamily="34" charset="0"/>
                        <a:ea typeface="Calibri" panose="020F0502020204030204" pitchFamily="34" charset="0"/>
                        <a:cs typeface="Arial" panose="020B0604020202020204" pitchFamily="34" charset="0"/>
                      </a:endParaRPr>
                    </a:p>
                  </a:txBody>
                  <a:tcPr marL="89609" marR="896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633896"/>
                  </a:ext>
                </a:extLst>
              </a:tr>
              <a:tr h="248915">
                <a:tc>
                  <a:txBody>
                    <a:bodyPr/>
                    <a:lstStyle/>
                    <a:p>
                      <a:pPr marL="0" marR="0">
                        <a:lnSpc>
                          <a:spcPct val="107000"/>
                        </a:lnSpc>
                        <a:spcBef>
                          <a:spcPts val="0"/>
                        </a:spcBef>
                        <a:spcAft>
                          <a:spcPts val="0"/>
                        </a:spcAft>
                      </a:pPr>
                      <a:r>
                        <a:rPr lang="en-US" sz="1600" kern="0" dirty="0">
                          <a:effectLst/>
                          <a:latin typeface="Aptos Narrow" panose="020B0004020202020204" pitchFamily="34" charset="0"/>
                          <a:ea typeface="Calibri" panose="020F0502020204030204" pitchFamily="34" charset="0"/>
                          <a:cs typeface="Calibri" panose="020F0502020204030204" pitchFamily="34" charset="0"/>
                        </a:rPr>
                        <a:t>HEZ Learning Community Summit</a:t>
                      </a:r>
                      <a:endParaRPr lang="en-US" sz="1400" kern="100" dirty="0">
                        <a:effectLst/>
                        <a:latin typeface="Aptos Narrow" panose="020B0004020202020204" pitchFamily="34" charset="0"/>
                        <a:ea typeface="Calibri" panose="020F0502020204030204" pitchFamily="34" charset="0"/>
                        <a:cs typeface="Arial" panose="020B0604020202020204" pitchFamily="34" charset="0"/>
                      </a:endParaRPr>
                    </a:p>
                  </a:txBody>
                  <a:tcPr marL="89609" marR="896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662469"/>
                  </a:ext>
                </a:extLst>
              </a:tr>
              <a:tr h="248915">
                <a:tc>
                  <a:txBody>
                    <a:bodyPr/>
                    <a:lstStyle/>
                    <a:p>
                      <a:pPr marL="0" marR="0">
                        <a:lnSpc>
                          <a:spcPct val="107000"/>
                        </a:lnSpc>
                        <a:spcBef>
                          <a:spcPts val="0"/>
                        </a:spcBef>
                        <a:spcAft>
                          <a:spcPts val="0"/>
                        </a:spcAft>
                      </a:pPr>
                      <a:r>
                        <a:rPr lang="en-US" sz="1600" kern="0" dirty="0">
                          <a:effectLst/>
                          <a:latin typeface="Aptos Narrow" panose="020B0004020202020204" pitchFamily="34" charset="0"/>
                          <a:ea typeface="Calibri" panose="020F0502020204030204" pitchFamily="34" charset="0"/>
                          <a:cs typeface="Calibri" panose="020F0502020204030204" pitchFamily="34" charset="0"/>
                        </a:rPr>
                        <a:t>RIDOH Epis and Evaluators Meeting</a:t>
                      </a:r>
                      <a:endParaRPr lang="en-US" sz="1400" kern="100" dirty="0">
                        <a:effectLst/>
                        <a:latin typeface="Aptos Narrow" panose="020B0004020202020204" pitchFamily="34" charset="0"/>
                        <a:ea typeface="Calibri" panose="020F0502020204030204" pitchFamily="34" charset="0"/>
                        <a:cs typeface="Arial" panose="020B0604020202020204" pitchFamily="34" charset="0"/>
                      </a:endParaRPr>
                    </a:p>
                  </a:txBody>
                  <a:tcPr marL="89609" marR="896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3095899"/>
                  </a:ext>
                </a:extLst>
              </a:tr>
              <a:tr h="248915">
                <a:tc>
                  <a:txBody>
                    <a:bodyPr/>
                    <a:lstStyle/>
                    <a:p>
                      <a:pPr>
                        <a:lnSpc>
                          <a:spcPct val="107000"/>
                        </a:lnSpc>
                      </a:pPr>
                      <a:endParaRPr lang="en-US" sz="1400" kern="100" dirty="0">
                        <a:effectLst/>
                        <a:latin typeface="Aptos Narrow" panose="020B0004020202020204" pitchFamily="34" charset="0"/>
                        <a:cs typeface="Arial" panose="020B0604020202020204" pitchFamily="34" charset="0"/>
                      </a:endParaRPr>
                    </a:p>
                  </a:txBody>
                  <a:tcPr marL="89609" marR="89609" marT="0" marB="0">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410728390"/>
                  </a:ext>
                </a:extLst>
              </a:tr>
            </a:tbl>
          </a:graphicData>
        </a:graphic>
      </p:graphicFrame>
      <p:graphicFrame>
        <p:nvGraphicFramePr>
          <p:cNvPr id="15" name="Diagram 14">
            <a:extLst>
              <a:ext uri="{FF2B5EF4-FFF2-40B4-BE49-F238E27FC236}">
                <a16:creationId xmlns:a16="http://schemas.microsoft.com/office/drawing/2014/main" id="{4548BCA6-13C2-5561-C62F-83815B4D9096}"/>
              </a:ext>
            </a:extLst>
          </p:cNvPr>
          <p:cNvGraphicFramePr/>
          <p:nvPr/>
        </p:nvGraphicFramePr>
        <p:xfrm>
          <a:off x="431800" y="1259992"/>
          <a:ext cx="6007540" cy="5285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1FF2F215-53CF-9728-B8D5-7D945F45A87C}"/>
              </a:ext>
            </a:extLst>
          </p:cNvPr>
          <p:cNvSpPr txBox="1"/>
          <p:nvPr/>
        </p:nvSpPr>
        <p:spPr>
          <a:xfrm>
            <a:off x="935714" y="1499759"/>
            <a:ext cx="26682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solidFill>
                <a:effectLst/>
                <a:uLnTx/>
                <a:uFillTx/>
                <a:latin typeface="Aptos Narrow" panose="020B0004020202020204" pitchFamily="34" charset="0"/>
                <a:ea typeface="+mn-ea"/>
                <a:cs typeface="+mn-cs"/>
              </a:rPr>
              <a:t>101 Comments Received </a:t>
            </a:r>
          </a:p>
        </p:txBody>
      </p:sp>
      <p:pic>
        <p:nvPicPr>
          <p:cNvPr id="18" name="Picture 17">
            <a:extLst>
              <a:ext uri="{FF2B5EF4-FFF2-40B4-BE49-F238E27FC236}">
                <a16:creationId xmlns:a16="http://schemas.microsoft.com/office/drawing/2014/main" id="{03F17BBC-AF3D-58E4-25BF-0EE04C6B81F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479" r="4522"/>
          <a:stretch/>
        </p:blipFill>
        <p:spPr bwMode="auto">
          <a:xfrm>
            <a:off x="10804358" y="63795"/>
            <a:ext cx="1308766" cy="131621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024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A5FB2-CD7D-A7CD-5F13-1510EA64D1E7}"/>
              </a:ext>
            </a:extLst>
          </p:cNvPr>
          <p:cNvSpPr>
            <a:spLocks noGrp="1"/>
          </p:cNvSpPr>
          <p:nvPr>
            <p:ph type="title"/>
          </p:nvPr>
        </p:nvSpPr>
        <p:spPr>
          <a:xfrm>
            <a:off x="0" y="0"/>
            <a:ext cx="12192000" cy="1080655"/>
          </a:xfrm>
          <a:solidFill>
            <a:srgbClr val="A9D6F1"/>
          </a:solidFill>
        </p:spPr>
        <p:txBody>
          <a:bodyPr>
            <a:normAutofit/>
          </a:bodyPr>
          <a:lstStyle/>
          <a:p>
            <a:pPr algn="ctr"/>
            <a:r>
              <a:rPr lang="en-US" sz="4800" b="1" dirty="0">
                <a:ln>
                  <a:solidFill>
                    <a:srgbClr val="3966A0"/>
                  </a:solidFill>
                </a:ln>
                <a:solidFill>
                  <a:srgbClr val="FFFFFF"/>
                </a:solidFill>
                <a:latin typeface="Aptos Narrow" panose="020B0004020202020204" pitchFamily="34" charset="0"/>
              </a:rPr>
              <a:t>Demonstration</a:t>
            </a:r>
          </a:p>
        </p:txBody>
      </p:sp>
      <p:sp>
        <p:nvSpPr>
          <p:cNvPr id="7" name="Rectangle 6">
            <a:extLst>
              <a:ext uri="{FF2B5EF4-FFF2-40B4-BE49-F238E27FC236}">
                <a16:creationId xmlns:a16="http://schemas.microsoft.com/office/drawing/2014/main" id="{8F920792-3AA2-3D9B-60F5-24167C9FA7D3}"/>
              </a:ext>
            </a:extLst>
          </p:cNvPr>
          <p:cNvSpPr/>
          <p:nvPr/>
        </p:nvSpPr>
        <p:spPr>
          <a:xfrm>
            <a:off x="12113125" y="1080654"/>
            <a:ext cx="78875" cy="5777345"/>
          </a:xfrm>
          <a:prstGeom prst="rect">
            <a:avLst/>
          </a:prstGeom>
          <a:solidFill>
            <a:srgbClr val="A9D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71D1BC5-319F-E0FC-B20B-6DF1AB975015}"/>
              </a:ext>
            </a:extLst>
          </p:cNvPr>
          <p:cNvSpPr/>
          <p:nvPr/>
        </p:nvSpPr>
        <p:spPr>
          <a:xfrm rot="16200000">
            <a:off x="6056564" y="744077"/>
            <a:ext cx="78875" cy="12192000"/>
          </a:xfrm>
          <a:prstGeom prst="rect">
            <a:avLst/>
          </a:prstGeom>
          <a:solidFill>
            <a:srgbClr val="A9D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B810302B-CF64-FAA4-A69C-5F7C552187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79" r="4522"/>
          <a:stretch/>
        </p:blipFill>
        <p:spPr bwMode="auto">
          <a:xfrm>
            <a:off x="10804358" y="63795"/>
            <a:ext cx="1308766" cy="1316219"/>
          </a:xfrm>
          <a:prstGeom prst="ellipse">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B4DC79A9-0664-83E0-1E38-81F6560C2FCE}"/>
              </a:ext>
            </a:extLst>
          </p:cNvPr>
          <p:cNvPicPr>
            <a:picLocks noChangeAspect="1"/>
          </p:cNvPicPr>
          <p:nvPr/>
        </p:nvPicPr>
        <p:blipFill rotWithShape="1">
          <a:blip r:embed="rId4"/>
          <a:srcRect t="56582"/>
          <a:stretch/>
        </p:blipFill>
        <p:spPr>
          <a:xfrm>
            <a:off x="6096000" y="1600810"/>
            <a:ext cx="5098375" cy="3712438"/>
          </a:xfrm>
          <a:prstGeom prst="rect">
            <a:avLst/>
          </a:prstGeom>
        </p:spPr>
      </p:pic>
      <p:pic>
        <p:nvPicPr>
          <p:cNvPr id="24" name="Picture 23">
            <a:extLst>
              <a:ext uri="{FF2B5EF4-FFF2-40B4-BE49-F238E27FC236}">
                <a16:creationId xmlns:a16="http://schemas.microsoft.com/office/drawing/2014/main" id="{BB56757E-D111-A488-5B1A-6FC2C9B16EEE}"/>
              </a:ext>
            </a:extLst>
          </p:cNvPr>
          <p:cNvPicPr>
            <a:picLocks noChangeAspect="1"/>
          </p:cNvPicPr>
          <p:nvPr/>
        </p:nvPicPr>
        <p:blipFill rotWithShape="1">
          <a:blip r:embed="rId4"/>
          <a:srcRect b="43961"/>
          <a:stretch/>
        </p:blipFill>
        <p:spPr>
          <a:xfrm>
            <a:off x="448511" y="1549124"/>
            <a:ext cx="5098376" cy="4791517"/>
          </a:xfrm>
          <a:prstGeom prst="rect">
            <a:avLst/>
          </a:prstGeom>
        </p:spPr>
      </p:pic>
      <p:sp>
        <p:nvSpPr>
          <p:cNvPr id="26" name="TextBox 25">
            <a:extLst>
              <a:ext uri="{FF2B5EF4-FFF2-40B4-BE49-F238E27FC236}">
                <a16:creationId xmlns:a16="http://schemas.microsoft.com/office/drawing/2014/main" id="{891EA61D-92AB-6FC6-4643-BB341C59C127}"/>
              </a:ext>
            </a:extLst>
          </p:cNvPr>
          <p:cNvSpPr txBox="1"/>
          <p:nvPr/>
        </p:nvSpPr>
        <p:spPr>
          <a:xfrm>
            <a:off x="6096000" y="5656833"/>
            <a:ext cx="53259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hlinkClick r:id="rId5"/>
              </a:rPr>
              <a:t>RI Social Equity Data Platform - Final (arcgis.com)</a:t>
            </a:r>
            <a:endParaRPr kumimoji="0" lang="en-US" sz="20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p:txBody>
      </p:sp>
    </p:spTree>
    <p:extLst>
      <p:ext uri="{BB962C8B-B14F-4D97-AF65-F5344CB8AC3E}">
        <p14:creationId xmlns:p14="http://schemas.microsoft.com/office/powerpoint/2010/main" val="2836416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4ED8E4FF-5455-42D9-87A8-D2FE5F6B3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1785937"/>
            <a:ext cx="9525000" cy="3286125"/>
          </a:xfrm>
          <a:prstGeom prst="rect">
            <a:avLst/>
          </a:prstGeom>
        </p:spPr>
      </p:pic>
      <p:sp>
        <p:nvSpPr>
          <p:cNvPr id="4" name="TextBox 3">
            <a:extLst>
              <a:ext uri="{FF2B5EF4-FFF2-40B4-BE49-F238E27FC236}">
                <a16:creationId xmlns:a16="http://schemas.microsoft.com/office/drawing/2014/main" id="{DA76EAEE-0B8F-4BBC-8EF8-8D50A82C8FAE}"/>
              </a:ext>
            </a:extLst>
          </p:cNvPr>
          <p:cNvSpPr txBox="1"/>
          <p:nvPr/>
        </p:nvSpPr>
        <p:spPr>
          <a:xfrm>
            <a:off x="3508311" y="513182"/>
            <a:ext cx="5523722" cy="523220"/>
          </a:xfrm>
          <a:prstGeom prst="rect">
            <a:avLst/>
          </a:prstGeom>
          <a:noFill/>
        </p:spPr>
        <p:txBody>
          <a:bodyPr wrap="square" rtlCol="0">
            <a:spAutoFit/>
          </a:bodyPr>
          <a:lstStyle/>
          <a:p>
            <a:r>
              <a:rPr lang="en-US" sz="2800" dirty="0">
                <a:latin typeface="Georgia Pro" panose="02040502050405020303" pitchFamily="18" charset="0"/>
              </a:rPr>
              <a:t>Planning Board Survey Response</a:t>
            </a:r>
          </a:p>
        </p:txBody>
      </p:sp>
    </p:spTree>
    <p:extLst>
      <p:ext uri="{BB962C8B-B14F-4D97-AF65-F5344CB8AC3E}">
        <p14:creationId xmlns:p14="http://schemas.microsoft.com/office/powerpoint/2010/main" val="702225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47E12E16-C220-4FD1-A51E-260415367450}"/>
              </a:ext>
            </a:extLst>
          </p:cNvPr>
          <p:cNvPicPr>
            <a:picLocks noChangeAspect="1"/>
          </p:cNvPicPr>
          <p:nvPr/>
        </p:nvPicPr>
        <p:blipFill rotWithShape="1">
          <a:blip r:embed="rId3"/>
          <a:srcRect t="28779"/>
          <a:stretch/>
        </p:blipFill>
        <p:spPr>
          <a:xfrm>
            <a:off x="-6380" y="0"/>
            <a:ext cx="4712156" cy="2048684"/>
          </a:xfrm>
          <a:prstGeom prst="rect">
            <a:avLst/>
          </a:prstGeom>
        </p:spPr>
      </p:pic>
      <p:pic>
        <p:nvPicPr>
          <p:cNvPr id="9" name="Picture 8">
            <a:extLst>
              <a:ext uri="{FF2B5EF4-FFF2-40B4-BE49-F238E27FC236}">
                <a16:creationId xmlns:a16="http://schemas.microsoft.com/office/drawing/2014/main" id="{1AB65A7A-1FAD-4253-9748-C981CD22BB73}"/>
              </a:ext>
            </a:extLst>
          </p:cNvPr>
          <p:cNvPicPr>
            <a:picLocks noChangeAspect="1"/>
          </p:cNvPicPr>
          <p:nvPr/>
        </p:nvPicPr>
        <p:blipFill>
          <a:blip r:embed="rId4"/>
          <a:stretch>
            <a:fillRect/>
          </a:stretch>
        </p:blipFill>
        <p:spPr>
          <a:xfrm>
            <a:off x="-5751" y="2686656"/>
            <a:ext cx="4710861" cy="3423997"/>
          </a:xfrm>
          <a:prstGeom prst="rect">
            <a:avLst/>
          </a:prstGeom>
        </p:spPr>
      </p:pic>
      <p:sp>
        <p:nvSpPr>
          <p:cNvPr id="10" name="TextBox 9">
            <a:extLst>
              <a:ext uri="{FF2B5EF4-FFF2-40B4-BE49-F238E27FC236}">
                <a16:creationId xmlns:a16="http://schemas.microsoft.com/office/drawing/2014/main" id="{C27F6EFE-222E-43C1-BD55-1D69686642A8}"/>
              </a:ext>
            </a:extLst>
          </p:cNvPr>
          <p:cNvSpPr txBox="1"/>
          <p:nvPr/>
        </p:nvSpPr>
        <p:spPr>
          <a:xfrm>
            <a:off x="-14378" y="1638301"/>
            <a:ext cx="4719728" cy="1785840"/>
          </a:xfrm>
          <a:prstGeom prst="rect">
            <a:avLst/>
          </a:prstGeom>
          <a:solidFill>
            <a:schemeClr val="accent6">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89951" tIns="94420" rIns="89951" bIns="9442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W Cen MT"/>
                <a:ea typeface="+mn-ea"/>
                <a:cs typeface="+mn-cs"/>
              </a:rPr>
              <a:t>Risk Reduction for Small Business Resiliency Project</a:t>
            </a:r>
            <a:endParaRPr kumimoji="0" lang="en-US" sz="36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11" name="Rectangle 10">
            <a:extLst>
              <a:ext uri="{FF2B5EF4-FFF2-40B4-BE49-F238E27FC236}">
                <a16:creationId xmlns:a16="http://schemas.microsoft.com/office/drawing/2014/main" id="{BBB2C4F8-66AC-405B-A6D4-C879107DBF16}"/>
              </a:ext>
            </a:extLst>
          </p:cNvPr>
          <p:cNvSpPr/>
          <p:nvPr/>
        </p:nvSpPr>
        <p:spPr>
          <a:xfrm>
            <a:off x="5343132" y="491196"/>
            <a:ext cx="6096000" cy="483209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Identified, assessed, and addressed vulnerabilities of small businesses in Rhode Island.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Developed Risk Reduction Guides with practical information to help small businesses become more resilient.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Developed recommendations for municipal and state governments to support business resilience.</a:t>
            </a:r>
          </a:p>
        </p:txBody>
      </p:sp>
    </p:spTree>
    <p:extLst>
      <p:ext uri="{BB962C8B-B14F-4D97-AF65-F5344CB8AC3E}">
        <p14:creationId xmlns:p14="http://schemas.microsoft.com/office/powerpoint/2010/main" val="247033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41E2CA-6BCC-4F3A-A895-F8E06CEA4B03}"/>
              </a:ext>
            </a:extLst>
          </p:cNvPr>
          <p:cNvSpPr/>
          <p:nvPr/>
        </p:nvSpPr>
        <p:spPr>
          <a:xfrm>
            <a:off x="1008669" y="103695"/>
            <a:ext cx="9824300" cy="180428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Transportation Planning &amp; Natural Hazard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Resilience Seminar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In cooperation with FHWA</a:t>
            </a:r>
          </a:p>
        </p:txBody>
      </p:sp>
      <p:pic>
        <p:nvPicPr>
          <p:cNvPr id="5" name="x_m_4541429792102986941Picture 15">
            <a:extLst>
              <a:ext uri="{FF2B5EF4-FFF2-40B4-BE49-F238E27FC236}">
                <a16:creationId xmlns:a16="http://schemas.microsoft.com/office/drawing/2014/main" id="{9C873F79-95B3-40EF-8A66-F382CB7E20AE}"/>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170598" y="2491043"/>
            <a:ext cx="8710831" cy="33227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460DEB4-ECB7-49C3-B753-3CE0A76098B6}"/>
              </a:ext>
            </a:extLst>
          </p:cNvPr>
          <p:cNvSpPr/>
          <p:nvPr/>
        </p:nvSpPr>
        <p:spPr>
          <a:xfrm>
            <a:off x="1341749" y="2015725"/>
            <a:ext cx="1165781" cy="3675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11/13/20</a:t>
            </a:r>
          </a:p>
        </p:txBody>
      </p:sp>
      <p:sp>
        <p:nvSpPr>
          <p:cNvPr id="7" name="Rectangle 6">
            <a:extLst>
              <a:ext uri="{FF2B5EF4-FFF2-40B4-BE49-F238E27FC236}">
                <a16:creationId xmlns:a16="http://schemas.microsoft.com/office/drawing/2014/main" id="{88FFCC34-BEBA-422A-8724-1131E4ABC6D7}"/>
              </a:ext>
            </a:extLst>
          </p:cNvPr>
          <p:cNvSpPr/>
          <p:nvPr/>
        </p:nvSpPr>
        <p:spPr>
          <a:xfrm>
            <a:off x="3601874" y="2013962"/>
            <a:ext cx="108555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11/20/20</a:t>
            </a:r>
          </a:p>
        </p:txBody>
      </p:sp>
      <p:sp>
        <p:nvSpPr>
          <p:cNvPr id="8" name="Rectangle 7">
            <a:extLst>
              <a:ext uri="{FF2B5EF4-FFF2-40B4-BE49-F238E27FC236}">
                <a16:creationId xmlns:a16="http://schemas.microsoft.com/office/drawing/2014/main" id="{883B3356-1B49-4D4D-83E4-C993B91336BF}"/>
              </a:ext>
            </a:extLst>
          </p:cNvPr>
          <p:cNvSpPr/>
          <p:nvPr/>
        </p:nvSpPr>
        <p:spPr>
          <a:xfrm>
            <a:off x="5781772" y="2013962"/>
            <a:ext cx="108555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12/11/20</a:t>
            </a:r>
          </a:p>
        </p:txBody>
      </p:sp>
      <p:sp>
        <p:nvSpPr>
          <p:cNvPr id="9" name="Rectangle 8">
            <a:extLst>
              <a:ext uri="{FF2B5EF4-FFF2-40B4-BE49-F238E27FC236}">
                <a16:creationId xmlns:a16="http://schemas.microsoft.com/office/drawing/2014/main" id="{BBF40222-7457-41C5-A2F2-7E1FE997A95D}"/>
              </a:ext>
            </a:extLst>
          </p:cNvPr>
          <p:cNvSpPr/>
          <p:nvPr/>
        </p:nvSpPr>
        <p:spPr>
          <a:xfrm>
            <a:off x="8070180" y="2013962"/>
            <a:ext cx="108555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12/11/20</a:t>
            </a:r>
          </a:p>
        </p:txBody>
      </p:sp>
      <p:pic>
        <p:nvPicPr>
          <p:cNvPr id="2" name="Picture 1">
            <a:extLst>
              <a:ext uri="{FF2B5EF4-FFF2-40B4-BE49-F238E27FC236}">
                <a16:creationId xmlns:a16="http://schemas.microsoft.com/office/drawing/2014/main" id="{DCEC90E9-85DB-45DE-AF53-560AE06BDA1E}"/>
              </a:ext>
            </a:extLst>
          </p:cNvPr>
          <p:cNvPicPr>
            <a:picLocks noChangeAspect="1"/>
          </p:cNvPicPr>
          <p:nvPr/>
        </p:nvPicPr>
        <p:blipFill>
          <a:blip r:embed="rId5"/>
          <a:stretch>
            <a:fillRect/>
          </a:stretch>
        </p:blipFill>
        <p:spPr>
          <a:xfrm>
            <a:off x="11285528" y="5977594"/>
            <a:ext cx="780356" cy="743776"/>
          </a:xfrm>
          <a:prstGeom prst="rect">
            <a:avLst/>
          </a:prstGeom>
        </p:spPr>
      </p:pic>
    </p:spTree>
    <p:extLst>
      <p:ext uri="{BB962C8B-B14F-4D97-AF65-F5344CB8AC3E}">
        <p14:creationId xmlns:p14="http://schemas.microsoft.com/office/powerpoint/2010/main" val="217473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41E2CA-6BCC-4F3A-A895-F8E06CEA4B03}"/>
              </a:ext>
            </a:extLst>
          </p:cNvPr>
          <p:cNvSpPr/>
          <p:nvPr/>
        </p:nvSpPr>
        <p:spPr>
          <a:xfrm>
            <a:off x="1008669" y="103695"/>
            <a:ext cx="982430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Georgia" panose="02040502050405020303" pitchFamily="18" charset="0"/>
              </a:rPr>
              <a:t>Rhode Island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Georgia" panose="02040502050405020303" pitchFamily="18" charset="0"/>
              </a:rPr>
              <a:t>Division of Statewide Planning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Georgia" panose="02040502050405020303" pitchFamily="18" charset="0"/>
              </a:rPr>
              <a:t>Barriers to Climate Adaptation Survey</a:t>
            </a:r>
          </a:p>
        </p:txBody>
      </p:sp>
      <p:pic>
        <p:nvPicPr>
          <p:cNvPr id="5" name="Picture 4" descr="Chart, bar chart&#10;&#10;Description automatically generated">
            <a:extLst>
              <a:ext uri="{FF2B5EF4-FFF2-40B4-BE49-F238E27FC236}">
                <a16:creationId xmlns:a16="http://schemas.microsoft.com/office/drawing/2014/main" id="{239235CD-06CD-4C7A-8D59-E72571EA37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710" y="1365579"/>
            <a:ext cx="8450580" cy="5303520"/>
          </a:xfrm>
          <a:prstGeom prst="rect">
            <a:avLst/>
          </a:prstGeom>
          <a:ln w="38100">
            <a:solidFill>
              <a:schemeClr val="accent1"/>
            </a:solidFill>
          </a:ln>
        </p:spPr>
      </p:pic>
    </p:spTree>
    <p:extLst>
      <p:ext uri="{BB962C8B-B14F-4D97-AF65-F5344CB8AC3E}">
        <p14:creationId xmlns:p14="http://schemas.microsoft.com/office/powerpoint/2010/main" val="3445131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5CAC57-560A-490F-849B-FE381577B568}"/>
              </a:ext>
            </a:extLst>
          </p:cNvPr>
          <p:cNvSpPr txBox="1"/>
          <p:nvPr/>
        </p:nvSpPr>
        <p:spPr>
          <a:xfrm>
            <a:off x="481782" y="262209"/>
            <a:ext cx="11130116" cy="6316825"/>
          </a:xfrm>
          <a:prstGeom prst="rect">
            <a:avLst/>
          </a:prstGeom>
          <a:noFill/>
          <a:ln w="50800" cmpd="tri">
            <a:solidFill>
              <a:schemeClr val="accent1"/>
            </a:solidFill>
          </a:ln>
        </p:spPr>
        <p:txBody>
          <a:bodyPr wrap="square" lIns="91440" tIns="45720" rIns="91440" bIns="45720" rtlCol="0" anchor="t">
            <a:normAutofit lnSpcReduction="10000"/>
          </a:bodyPr>
          <a:lstStyle/>
          <a:p>
            <a:pPr algn="ctr"/>
            <a:endParaRPr lang="en-US" b="1" u="sng" dirty="0">
              <a:latin typeface="Georgia" panose="02040502050405020303" pitchFamily="18" charset="0"/>
            </a:endParaRPr>
          </a:p>
          <a:p>
            <a:pPr algn="ctr"/>
            <a:r>
              <a:rPr lang="en-US" b="1" u="sng" dirty="0">
                <a:latin typeface="Georgia" panose="02040502050405020303" pitchFamily="18" charset="0"/>
              </a:rPr>
              <a:t>Work Directly Related to Climate Change, </a:t>
            </a:r>
          </a:p>
          <a:p>
            <a:pPr algn="ctr"/>
            <a:r>
              <a:rPr lang="en-US" b="1" u="sng" dirty="0">
                <a:latin typeface="Georgia" panose="02040502050405020303" pitchFamily="18" charset="0"/>
              </a:rPr>
              <a:t>Resilience, and Sustainability</a:t>
            </a:r>
          </a:p>
          <a:p>
            <a:pPr algn="just"/>
            <a:endParaRPr lang="en-US" b="1" u="sng" dirty="0">
              <a:latin typeface="Georgia" panose="02040502050405020303" pitchFamily="18" charset="0"/>
            </a:endParaRPr>
          </a:p>
          <a:p>
            <a:pPr algn="ctr">
              <a:lnSpc>
                <a:spcPct val="150000"/>
              </a:lnSpc>
            </a:pPr>
            <a:endParaRPr lang="en-US" b="1" dirty="0">
              <a:latin typeface="Georgia" panose="02040502050405020303" pitchFamily="18" charset="0"/>
            </a:endParaRPr>
          </a:p>
          <a:p>
            <a:pPr marL="1257300" lvl="2" indent="-342900">
              <a:lnSpc>
                <a:spcPct val="150000"/>
              </a:lnSpc>
              <a:buFont typeface="Symbol" panose="05050102010706020507" pitchFamily="18" charset="2"/>
              <a:buChar char=""/>
            </a:pPr>
            <a:r>
              <a:rPr lang="en-US" sz="1600" b="1" dirty="0">
                <a:effectLst/>
                <a:latin typeface="Georgia" panose="02040502050405020303" pitchFamily="18" charset="0"/>
                <a:ea typeface="Times New Roman" panose="02020603050405020304" pitchFamily="18" charset="0"/>
                <a:cs typeface="Times New Roman" panose="02020603050405020304" pitchFamily="18" charset="0"/>
              </a:rPr>
              <a:t>Ready Set </a:t>
            </a:r>
            <a:r>
              <a:rPr lang="en-US" sz="1600" b="1" dirty="0" err="1">
                <a:effectLst/>
                <a:latin typeface="Georgia" panose="02040502050405020303" pitchFamily="18" charset="0"/>
                <a:ea typeface="Times New Roman" panose="02020603050405020304" pitchFamily="18" charset="0"/>
                <a:cs typeface="Times New Roman" panose="02020603050405020304" pitchFamily="18" charset="0"/>
              </a:rPr>
              <a:t>Rhody</a:t>
            </a:r>
            <a:r>
              <a:rPr lang="en-US" sz="1600" dirty="0">
                <a:effectLst/>
                <a:latin typeface="Georgia" panose="02040502050405020303" pitchFamily="18" charset="0"/>
                <a:ea typeface="Times New Roman" panose="02020603050405020304" pitchFamily="18" charset="0"/>
                <a:cs typeface="Times New Roman" panose="02020603050405020304" pitchFamily="18" charset="0"/>
              </a:rPr>
              <a:t> - </a:t>
            </a:r>
            <a:r>
              <a:rPr lang="en-US" sz="1600" dirty="0">
                <a:effectLst/>
                <a:latin typeface="Georgia" panose="02040502050405020303" pitchFamily="18" charset="0"/>
                <a:ea typeface="Calibri" panose="020F0502020204030204" pitchFamily="34" charset="0"/>
                <a:cs typeface="Times New Roman" panose="02020603050405020304" pitchFamily="18" charset="0"/>
              </a:rPr>
              <a:t>This EDA investment supports the Rhode Island Commerce Corporation with developing Ready Set </a:t>
            </a:r>
            <a:r>
              <a:rPr lang="en-US" sz="1600" dirty="0" err="1">
                <a:effectLst/>
                <a:latin typeface="Georgia" panose="02040502050405020303" pitchFamily="18" charset="0"/>
                <a:ea typeface="Calibri" panose="020F0502020204030204" pitchFamily="34" charset="0"/>
                <a:cs typeface="Times New Roman" panose="02020603050405020304" pitchFamily="18" charset="0"/>
              </a:rPr>
              <a:t>Rhody</a:t>
            </a:r>
            <a:r>
              <a:rPr lang="en-US" sz="1600" dirty="0">
                <a:effectLst/>
                <a:latin typeface="Georgia" panose="02040502050405020303" pitchFamily="18" charset="0"/>
                <a:ea typeface="Calibri" panose="020F0502020204030204" pitchFamily="34" charset="0"/>
                <a:cs typeface="Times New Roman" panose="02020603050405020304" pitchFamily="18" charset="0"/>
              </a:rPr>
              <a:t>, statewide GIS mapping that will identify small business districts that are most vulnerable to flooding caused by storms along </a:t>
            </a:r>
            <a:r>
              <a:rPr lang="en-US" sz="1600" dirty="0">
                <a:latin typeface="Georgia" panose="02040502050405020303" pitchFamily="18" charset="0"/>
                <a:ea typeface="Calibri" panose="020F0502020204030204" pitchFamily="34" charset="0"/>
                <a:cs typeface="Times New Roman" panose="02020603050405020304" pitchFamily="18" charset="0"/>
              </a:rPr>
              <a:t>key Main Streets in</a:t>
            </a:r>
            <a:r>
              <a:rPr lang="en-US" sz="1600" dirty="0">
                <a:effectLst/>
                <a:latin typeface="Georgia" panose="02040502050405020303" pitchFamily="18" charset="0"/>
                <a:ea typeface="Calibri" panose="020F0502020204030204" pitchFamily="34" charset="0"/>
                <a:cs typeface="Times New Roman" panose="02020603050405020304" pitchFamily="18" charset="0"/>
              </a:rPr>
              <a:t> Rhode Island.  The identified districts will receive targeted infrastructure vulnerability assessments and storm and disaster readiness preparedness strategies, which will bolster economic growth and promote economic resiliency throughout the region; </a:t>
            </a:r>
          </a:p>
          <a:p>
            <a:pPr marL="1257300" lvl="2" indent="-342900">
              <a:lnSpc>
                <a:spcPct val="150000"/>
              </a:lnSpc>
              <a:buFont typeface="Symbol" panose="05050102010706020507" pitchFamily="18" charset="2"/>
              <a:buChar char=""/>
            </a:pPr>
            <a:r>
              <a:rPr lang="en-US" sz="1600" b="1" dirty="0">
                <a:effectLst/>
                <a:latin typeface="Georgia" panose="02040502050405020303" pitchFamily="18" charset="0"/>
                <a:ea typeface="Calibri" panose="020F0502020204030204" pitchFamily="34" charset="0"/>
                <a:cs typeface="Times New Roman" panose="02020603050405020304" pitchFamily="18" charset="0"/>
              </a:rPr>
              <a:t>Rt 114 Resilience Plan </a:t>
            </a:r>
            <a:r>
              <a:rPr lang="en-US" sz="1600" dirty="0">
                <a:effectLst/>
                <a:latin typeface="Georgia" panose="02040502050405020303" pitchFamily="18" charset="0"/>
                <a:ea typeface="Calibri" panose="020F0502020204030204" pitchFamily="34" charset="0"/>
                <a:cs typeface="Times New Roman" panose="02020603050405020304" pitchFamily="18" charset="0"/>
              </a:rPr>
              <a:t>- With support from the Rhode Island Division of Statewide Planning – and in partnership with the Towns of Barrington, Warren, and Bristol – the Route 114 Resilience Plan is being developed to assess the vulnerability of this critical throughfare and to consider alternatives for reducing coastal flood risks and improving overall resilience in key areas of vulnerability along the route;</a:t>
            </a:r>
          </a:p>
          <a:p>
            <a:pPr marL="1257300" lvl="2" indent="-342900">
              <a:lnSpc>
                <a:spcPct val="150000"/>
              </a:lnSpc>
              <a:buFont typeface="Symbol" panose="05050102010706020507" pitchFamily="18" charset="2"/>
              <a:buChar char=""/>
            </a:pPr>
            <a:r>
              <a:rPr lang="en-US" sz="1600" dirty="0">
                <a:effectLst/>
                <a:latin typeface="Georgia" panose="02040502050405020303" pitchFamily="18" charset="0"/>
                <a:ea typeface="Calibri" panose="020F0502020204030204" pitchFamily="34" charset="0"/>
                <a:cs typeface="Times New Roman" panose="02020603050405020304" pitchFamily="18" charset="0"/>
              </a:rPr>
              <a:t>Cumberland ordinance review, municipal ordinance work (EC4 funded and partnering with RIIB);</a:t>
            </a:r>
          </a:p>
          <a:p>
            <a:pPr marL="1257300" lvl="2" indent="-342900">
              <a:lnSpc>
                <a:spcPct val="150000"/>
              </a:lnSpc>
              <a:buFont typeface="Symbol" panose="05050102010706020507" pitchFamily="18" charset="2"/>
              <a:buChar char=""/>
            </a:pPr>
            <a:r>
              <a:rPr lang="en-US" sz="1600" dirty="0">
                <a:effectLst/>
                <a:latin typeface="Georgia" panose="02040502050405020303" pitchFamily="18" charset="0"/>
                <a:ea typeface="Calibri" panose="020F0502020204030204" pitchFamily="34" charset="0"/>
                <a:cs typeface="Times New Roman" panose="02020603050405020304" pitchFamily="18" charset="0"/>
              </a:rPr>
              <a:t>EC4 planning support for public engagement;</a:t>
            </a:r>
          </a:p>
          <a:p>
            <a:pPr marL="1257300" lvl="2" indent="-342900">
              <a:lnSpc>
                <a:spcPct val="150000"/>
              </a:lnSpc>
              <a:buFont typeface="Symbol" panose="05050102010706020507" pitchFamily="18" charset="2"/>
              <a:buChar char=""/>
            </a:pPr>
            <a:r>
              <a:rPr lang="en-US" sz="1600" dirty="0">
                <a:effectLst/>
                <a:latin typeface="Georgia" panose="02040502050405020303" pitchFamily="18" charset="0"/>
                <a:ea typeface="Calibri" panose="020F0502020204030204" pitchFamily="34" charset="0"/>
                <a:cs typeface="Times New Roman" panose="02020603050405020304" pitchFamily="18" charset="0"/>
              </a:rPr>
              <a:t>LRTP climate and resilience components.</a:t>
            </a:r>
          </a:p>
          <a:p>
            <a:pPr marL="1257300" lvl="2" indent="-342900">
              <a:lnSpc>
                <a:spcPct val="150000"/>
              </a:lnSpc>
              <a:buFont typeface="Symbol" panose="05050102010706020507" pitchFamily="18" charset="2"/>
              <a:buChar char=""/>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b="1" dirty="0">
              <a:latin typeface="Georgia" panose="02040502050405020303" pitchFamily="18" charset="0"/>
            </a:endParaRPr>
          </a:p>
        </p:txBody>
      </p:sp>
      <p:pic>
        <p:nvPicPr>
          <p:cNvPr id="2" name="Picture 1">
            <a:extLst>
              <a:ext uri="{FF2B5EF4-FFF2-40B4-BE49-F238E27FC236}">
                <a16:creationId xmlns:a16="http://schemas.microsoft.com/office/drawing/2014/main" id="{E3C9ABC2-5129-457C-9242-BEFE687261BE}"/>
              </a:ext>
            </a:extLst>
          </p:cNvPr>
          <p:cNvPicPr>
            <a:picLocks noChangeAspect="1"/>
          </p:cNvPicPr>
          <p:nvPr/>
        </p:nvPicPr>
        <p:blipFill>
          <a:blip r:embed="rId2"/>
          <a:stretch>
            <a:fillRect/>
          </a:stretch>
        </p:blipFill>
        <p:spPr>
          <a:xfrm>
            <a:off x="199758" y="5852015"/>
            <a:ext cx="780356" cy="743776"/>
          </a:xfrm>
          <a:prstGeom prst="rect">
            <a:avLst/>
          </a:prstGeom>
        </p:spPr>
      </p:pic>
    </p:spTree>
    <p:extLst>
      <p:ext uri="{BB962C8B-B14F-4D97-AF65-F5344CB8AC3E}">
        <p14:creationId xmlns:p14="http://schemas.microsoft.com/office/powerpoint/2010/main" val="1102603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5CAC57-560A-490F-849B-FE381577B568}"/>
              </a:ext>
            </a:extLst>
          </p:cNvPr>
          <p:cNvSpPr txBox="1"/>
          <p:nvPr/>
        </p:nvSpPr>
        <p:spPr>
          <a:xfrm>
            <a:off x="688259" y="270587"/>
            <a:ext cx="10736825" cy="6316825"/>
          </a:xfrm>
          <a:prstGeom prst="rect">
            <a:avLst/>
          </a:prstGeom>
          <a:noFill/>
          <a:ln w="50800" cmpd="tri">
            <a:solidFill>
              <a:schemeClr val="accent1"/>
            </a:solidFill>
          </a:ln>
        </p:spPr>
        <p:txBody>
          <a:bodyPr wrap="square" lIns="91440" tIns="45720" rIns="91440" bIns="45720" rtlCol="0" anchor="t">
            <a:normAutofit lnSpcReduction="10000"/>
          </a:bodyPr>
          <a:lstStyle/>
          <a:p>
            <a:pPr algn="ctr"/>
            <a:endParaRPr lang="en-US" b="1" u="sng" dirty="0">
              <a:latin typeface="Georgia" panose="02040502050405020303" pitchFamily="18" charset="0"/>
            </a:endParaRPr>
          </a:p>
          <a:p>
            <a:pPr algn="ctr"/>
            <a:r>
              <a:rPr lang="en-US" b="1" u="sng" dirty="0">
                <a:latin typeface="Georgia" panose="02040502050405020303" pitchFamily="18" charset="0"/>
              </a:rPr>
              <a:t>Work Directly Related to Climate Change, </a:t>
            </a:r>
          </a:p>
          <a:p>
            <a:pPr algn="ctr"/>
            <a:r>
              <a:rPr lang="en-US" b="1" u="sng" dirty="0">
                <a:latin typeface="Georgia" panose="02040502050405020303" pitchFamily="18" charset="0"/>
              </a:rPr>
              <a:t>Resilience, and Sustainability</a:t>
            </a:r>
          </a:p>
          <a:p>
            <a:pPr algn="just"/>
            <a:endParaRPr lang="en-US" b="1" u="sng" dirty="0">
              <a:latin typeface="Georgia" panose="02040502050405020303" pitchFamily="18" charset="0"/>
            </a:endParaRPr>
          </a:p>
          <a:p>
            <a:pPr algn="ctr">
              <a:lnSpc>
                <a:spcPct val="150000"/>
              </a:lnSpc>
            </a:pPr>
            <a:endParaRPr lang="en-US" sz="800" b="1" dirty="0">
              <a:latin typeface="Georgia" panose="02040502050405020303" pitchFamily="18" charset="0"/>
            </a:endParaRPr>
          </a:p>
          <a:p>
            <a:pPr marL="1257300" lvl="2" indent="-342900">
              <a:spcBef>
                <a:spcPts val="600"/>
              </a:spcBef>
              <a:buFont typeface="Symbol" panose="05050102010706020507" pitchFamily="18" charset="2"/>
              <a:buChar char=""/>
            </a:pP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hlinkClick r:id="rId2"/>
              </a:rPr>
              <a:t>Comprehensive Planning Standards Manual</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Section 9 deals with natural hazards and climate change. </a:t>
            </a:r>
          </a:p>
          <a:p>
            <a:pPr marL="1257300" lvl="2" indent="-342900">
              <a:spcBef>
                <a:spcPts val="600"/>
              </a:spcBef>
              <a:buFont typeface="Symbol" panose="05050102010706020507" pitchFamily="18" charset="2"/>
              <a:buChar char=""/>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Municipal Training - </a:t>
            </a:r>
            <a:r>
              <a:rPr lang="en-US" sz="1600" b="0" i="0" u="none" strike="noStrike" baseline="0" dirty="0">
                <a:latin typeface="Times New Roman" panose="02020603050405020304" pitchFamily="18" charset="0"/>
                <a:cs typeface="Times New Roman" panose="02020603050405020304" pitchFamily="18" charset="0"/>
              </a:rPr>
              <a:t>Continue to deliver a curriculum of training detailing land use and transportation responsibilities for volunteer members of municipal historic, planning and zoning boards and commissions as mandated by </a:t>
            </a:r>
            <a:r>
              <a:rPr lang="en-US" sz="1600" b="0" i="0" u="none" strike="noStrike" baseline="0" dirty="0">
                <a:latin typeface="Times New Roman" panose="02020603050405020304" pitchFamily="18" charset="0"/>
                <a:cs typeface="Times New Roman" panose="02020603050405020304" pitchFamily="18" charset="0"/>
                <a:hlinkClick r:id="rId3"/>
              </a:rPr>
              <a:t>statute</a:t>
            </a:r>
            <a:r>
              <a:rPr lang="en-US" sz="1600" b="0" i="0" u="none" strike="noStrike" baseline="0" dirty="0">
                <a:solidFill>
                  <a:srgbClr val="000000"/>
                </a:solidFill>
                <a:latin typeface="Times New Roman" panose="02020603050405020304" pitchFamily="18" charset="0"/>
                <a:cs typeface="Times New Roman" panose="02020603050405020304" pitchFamily="18" charset="0"/>
              </a:rPr>
              <a:t>. For FY 25 this task will include:</a:t>
            </a:r>
          </a:p>
          <a:p>
            <a:pPr marL="1543050" marR="1140" lvl="3" indent="-171450" algn="just">
              <a:spcBef>
                <a:spcPts val="600"/>
              </a:spcBef>
              <a:buFont typeface="Arial" panose="020B0604020202020204" pitchFamily="34" charset="0"/>
              <a:buChar char="•"/>
            </a:pPr>
            <a:r>
              <a:rPr lang="en-US" sz="1600" b="0" i="0" u="none" strike="noStrike" baseline="0" dirty="0">
                <a:latin typeface="Times New Roman" panose="02020603050405020304" pitchFamily="18" charset="0"/>
                <a:cs typeface="Times New Roman" panose="02020603050405020304" pitchFamily="18" charset="0"/>
              </a:rPr>
              <a:t>Continue to provide an introductory 3-hour workshop highlighting the responsibilities of the MPO and enabling authorities for municipal boards each quarter;</a:t>
            </a:r>
          </a:p>
          <a:p>
            <a:pPr marL="1543050" marR="1140" lvl="3" indent="-171450" algn="just">
              <a:spcBef>
                <a:spcPts val="600"/>
              </a:spcBef>
              <a:buFont typeface="Arial" panose="020B0604020202020204" pitchFamily="34" charset="0"/>
              <a:buChar char="•"/>
            </a:pPr>
            <a:r>
              <a:rPr lang="en-US" sz="1600" b="0" i="0" u="none" strike="noStrike" baseline="0" dirty="0">
                <a:latin typeface="Times New Roman" panose="02020603050405020304" pitchFamily="18" charset="0"/>
                <a:cs typeface="Times New Roman" panose="02020603050405020304" pitchFamily="18" charset="0"/>
              </a:rPr>
              <a:t>Conduct at least one rendition of a one-hour continuing education course updating land use planning responsibilities and any potential legislative changes for the MPO and municipal boards. Can be done via Zoom or in-person gathering of municipal volunteers at a centrally held meeting;</a:t>
            </a:r>
          </a:p>
          <a:p>
            <a:pPr marL="1543050" marR="1140" lvl="3" indent="-171450" algn="just">
              <a:spcBef>
                <a:spcPts val="600"/>
              </a:spcBef>
              <a:buFont typeface="Arial" panose="020B0604020202020204" pitchFamily="34" charset="0"/>
              <a:buChar char="•"/>
            </a:pPr>
            <a:r>
              <a:rPr lang="en-US" sz="1600" b="0" i="0" u="none" strike="noStrike" baseline="0" dirty="0">
                <a:latin typeface="Times New Roman" panose="02020603050405020304" pitchFamily="18" charset="0"/>
                <a:cs typeface="Times New Roman" panose="02020603050405020304" pitchFamily="18" charset="0"/>
              </a:rPr>
              <a:t>Continue to work with Partner agencies to provide other mandated education:</a:t>
            </a:r>
          </a:p>
          <a:p>
            <a:pPr marL="2000250" marR="1140" lvl="4" indent="-171450" algn="just">
              <a:spcBef>
                <a:spcPts val="600"/>
              </a:spcBef>
              <a:buFont typeface="Arial" panose="020B0604020202020204" pitchFamily="34" charset="0"/>
              <a:buChar char="•"/>
            </a:pPr>
            <a:r>
              <a:rPr lang="en-US" sz="1600" b="0" i="0" u="none" strike="noStrike" baseline="0" dirty="0">
                <a:latin typeface="Times New Roman" panose="02020603050405020304" pitchFamily="18" charset="0"/>
                <a:cs typeface="Times New Roman" panose="02020603050405020304" pitchFamily="18" charset="0"/>
              </a:rPr>
              <a:t>Continue Historical District CAMP training through a cooperative agreement with RIHPHC to provide training from the National Alliance of Preservation Commissions for both in person and virtual training. </a:t>
            </a:r>
          </a:p>
          <a:p>
            <a:pPr marL="2000250" marR="1140" lvl="4" indent="-171450" algn="just">
              <a:spcBef>
                <a:spcPts val="600"/>
              </a:spcBef>
              <a:buFont typeface="Arial" panose="020B0604020202020204" pitchFamily="34" charset="0"/>
              <a:buChar char="•"/>
            </a:pPr>
            <a:r>
              <a:rPr lang="en-US" sz="1600" b="0" i="0" u="none" strike="noStrike" baseline="0" dirty="0">
                <a:latin typeface="Times New Roman" panose="02020603050405020304" pitchFamily="18" charset="0"/>
                <a:cs typeface="Times New Roman" panose="02020603050405020304" pitchFamily="18" charset="0"/>
              </a:rPr>
              <a:t>Continue work with URI Nonpoint Source Education Municipal Officials (NEMO) through a cooperative agreement to develop an online, two-hour stormwater / flooding training for municipal planning boards using the URI </a:t>
            </a:r>
            <a:r>
              <a:rPr lang="en-US" sz="1600" b="0" i="0" u="none" strike="noStrike" baseline="0" dirty="0">
                <a:solidFill>
                  <a:srgbClr val="202020"/>
                </a:solidFill>
                <a:latin typeface="Times New Roman" panose="02020603050405020304" pitchFamily="18" charset="0"/>
                <a:cs typeface="Times New Roman" panose="02020603050405020304" pitchFamily="18" charset="0"/>
              </a:rPr>
              <a:t>Brightspace Engage </a:t>
            </a:r>
            <a:r>
              <a:rPr lang="en-US" sz="1600" b="0" i="0" u="none" strike="noStrike" baseline="0" dirty="0">
                <a:solidFill>
                  <a:srgbClr val="000000"/>
                </a:solidFill>
                <a:latin typeface="Times New Roman" panose="02020603050405020304" pitchFamily="18" charset="0"/>
                <a:cs typeface="Times New Roman" panose="02020603050405020304" pitchFamily="18" charset="0"/>
              </a:rPr>
              <a:t>learning platform. </a:t>
            </a:r>
          </a:p>
          <a:p>
            <a:pPr marL="2000250" marR="1140" lvl="4" indent="-171450" algn="just">
              <a:spcBef>
                <a:spcPts val="600"/>
              </a:spcBef>
              <a:buFont typeface="Arial" panose="020B0604020202020204" pitchFamily="34" charset="0"/>
              <a:buChar char="•"/>
            </a:pPr>
            <a:r>
              <a:rPr lang="en-US" sz="1600" b="0" i="0" u="none" strike="noStrike" baseline="0" dirty="0">
                <a:latin typeface="Times New Roman" panose="02020603050405020304" pitchFamily="18" charset="0"/>
                <a:cs typeface="Times New Roman" panose="02020603050405020304" pitchFamily="18" charset="0"/>
              </a:rPr>
              <a:t>Work with URI CRC and RIDEM to develop an online course concerning climate change (CC) and sea level rise (SLR) for planning board members. Upgrade the Existing </a:t>
            </a:r>
            <a:r>
              <a:rPr lang="en-US" sz="1600" b="0" i="0" u="none" strike="noStrike" baseline="0" dirty="0" err="1">
                <a:latin typeface="Times New Roman" panose="02020603050405020304" pitchFamily="18" charset="0"/>
                <a:cs typeface="Times New Roman" panose="02020603050405020304" pitchFamily="18" charset="0"/>
              </a:rPr>
              <a:t>PrepRI</a:t>
            </a:r>
            <a:r>
              <a:rPr lang="en-US" sz="1600" b="0" i="0" u="none" strike="noStrike" baseline="0" dirty="0">
                <a:latin typeface="Times New Roman" panose="02020603050405020304" pitchFamily="18" charset="0"/>
                <a:cs typeface="Times New Roman" panose="02020603050405020304" pitchFamily="18" charset="0"/>
              </a:rPr>
              <a:t> webpage to URI </a:t>
            </a:r>
            <a:r>
              <a:rPr lang="en-US" sz="1600" b="0" i="0" u="none" strike="noStrike" baseline="0" dirty="0">
                <a:solidFill>
                  <a:srgbClr val="202020"/>
                </a:solidFill>
                <a:latin typeface="Times New Roman" panose="02020603050405020304" pitchFamily="18" charset="0"/>
                <a:cs typeface="Times New Roman" panose="02020603050405020304" pitchFamily="18" charset="0"/>
              </a:rPr>
              <a:t>Brightspace Engage </a:t>
            </a:r>
            <a:r>
              <a:rPr lang="en-US" sz="1600" b="0" i="0" u="none" strike="noStrike" baseline="0" dirty="0">
                <a:solidFill>
                  <a:srgbClr val="000000"/>
                </a:solidFill>
                <a:latin typeface="Times New Roman" panose="02020603050405020304" pitchFamily="18" charset="0"/>
                <a:cs typeface="Times New Roman" panose="02020603050405020304" pitchFamily="18" charset="0"/>
              </a:rPr>
              <a:t>learning platform for self-directed training similar to stormwater/flooding training. </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3C9ABC2-5129-457C-9242-BEFE687261BE}"/>
              </a:ext>
            </a:extLst>
          </p:cNvPr>
          <p:cNvPicPr>
            <a:picLocks noChangeAspect="1"/>
          </p:cNvPicPr>
          <p:nvPr/>
        </p:nvPicPr>
        <p:blipFill>
          <a:blip r:embed="rId4"/>
          <a:stretch>
            <a:fillRect/>
          </a:stretch>
        </p:blipFill>
        <p:spPr>
          <a:xfrm>
            <a:off x="199758" y="5852015"/>
            <a:ext cx="780356" cy="743776"/>
          </a:xfrm>
          <a:prstGeom prst="rect">
            <a:avLst/>
          </a:prstGeom>
        </p:spPr>
      </p:pic>
    </p:spTree>
    <p:extLst>
      <p:ext uri="{BB962C8B-B14F-4D97-AF65-F5344CB8AC3E}">
        <p14:creationId xmlns:p14="http://schemas.microsoft.com/office/powerpoint/2010/main" val="80816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E16922-28FE-4513-A157-1715DDF27A94}"/>
              </a:ext>
            </a:extLst>
          </p:cNvPr>
          <p:cNvPicPr>
            <a:picLocks noChangeAspect="1"/>
          </p:cNvPicPr>
          <p:nvPr/>
        </p:nvPicPr>
        <p:blipFill>
          <a:blip r:embed="rId2"/>
          <a:stretch>
            <a:fillRect/>
          </a:stretch>
        </p:blipFill>
        <p:spPr>
          <a:xfrm>
            <a:off x="3502476" y="1780118"/>
            <a:ext cx="5311324" cy="3047849"/>
          </a:xfrm>
          <a:prstGeom prst="rect">
            <a:avLst/>
          </a:prstGeom>
        </p:spPr>
      </p:pic>
      <p:pic>
        <p:nvPicPr>
          <p:cNvPr id="2" name="Picture 1">
            <a:extLst>
              <a:ext uri="{FF2B5EF4-FFF2-40B4-BE49-F238E27FC236}">
                <a16:creationId xmlns:a16="http://schemas.microsoft.com/office/drawing/2014/main" id="{55DFB630-1584-4830-A62E-3CDD24BDF619}"/>
              </a:ext>
            </a:extLst>
          </p:cNvPr>
          <p:cNvPicPr>
            <a:picLocks noChangeAspect="1"/>
          </p:cNvPicPr>
          <p:nvPr/>
        </p:nvPicPr>
        <p:blipFill>
          <a:blip r:embed="rId3"/>
          <a:stretch>
            <a:fillRect/>
          </a:stretch>
        </p:blipFill>
        <p:spPr>
          <a:xfrm>
            <a:off x="11192222" y="5947796"/>
            <a:ext cx="780356" cy="743776"/>
          </a:xfrm>
          <a:prstGeom prst="rect">
            <a:avLst/>
          </a:prstGeom>
        </p:spPr>
      </p:pic>
    </p:spTree>
    <p:extLst>
      <p:ext uri="{BB962C8B-B14F-4D97-AF65-F5344CB8AC3E}">
        <p14:creationId xmlns:p14="http://schemas.microsoft.com/office/powerpoint/2010/main" val="3290274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2665-07FA-41D8-AC1D-E3BA5A8C688D}"/>
              </a:ext>
            </a:extLst>
          </p:cNvPr>
          <p:cNvSpPr>
            <a:spLocks noGrp="1"/>
          </p:cNvSpPr>
          <p:nvPr>
            <p:ph type="ctrTitle"/>
          </p:nvPr>
        </p:nvSpPr>
        <p:spPr>
          <a:xfrm>
            <a:off x="2209800" y="447869"/>
            <a:ext cx="7772400" cy="5812972"/>
          </a:xfrm>
          <a:ln w="76200" cmpd="thickThin">
            <a:solidFill>
              <a:schemeClr val="accent1"/>
            </a:solidFill>
          </a:ln>
        </p:spPr>
        <p:txBody>
          <a:bodyPr anchor="ctr" anchorCtr="0">
            <a:normAutofit/>
          </a:bodyPr>
          <a:lstStyle/>
          <a:p>
            <a:pPr>
              <a:lnSpc>
                <a:spcPct val="150000"/>
              </a:lnSpc>
            </a:pPr>
            <a:br>
              <a:rPr lang="en-US" sz="3600" b="1" dirty="0">
                <a:latin typeface="Georgia" panose="02040502050405020303" pitchFamily="18" charset="0"/>
              </a:rPr>
            </a:br>
            <a:br>
              <a:rPr lang="en-US" sz="3600" b="1" dirty="0">
                <a:latin typeface="Georgia" panose="02040502050405020303" pitchFamily="18" charset="0"/>
              </a:rPr>
            </a:br>
            <a:br>
              <a:rPr lang="en-US" sz="3600" b="1" dirty="0">
                <a:latin typeface="Georgia" panose="02040502050405020303" pitchFamily="18" charset="0"/>
              </a:rPr>
            </a:br>
            <a:br>
              <a:rPr lang="en-US" sz="2400" b="1" dirty="0">
                <a:latin typeface="Georgia" panose="02040502050405020303" pitchFamily="18" charset="0"/>
              </a:rPr>
            </a:br>
            <a:endParaRPr lang="en-US" sz="2400" b="1" dirty="0">
              <a:latin typeface="Georgia" panose="02040502050405020303" pitchFamily="18" charset="0"/>
            </a:endParaRPr>
          </a:p>
        </p:txBody>
      </p:sp>
      <p:pic>
        <p:nvPicPr>
          <p:cNvPr id="4" name="Picture 3">
            <a:extLst>
              <a:ext uri="{FF2B5EF4-FFF2-40B4-BE49-F238E27FC236}">
                <a16:creationId xmlns:a16="http://schemas.microsoft.com/office/drawing/2014/main" id="{5B9C804F-0603-40A7-B208-B28179DCA63B}"/>
              </a:ext>
            </a:extLst>
          </p:cNvPr>
          <p:cNvPicPr>
            <a:picLocks noChangeAspect="1"/>
          </p:cNvPicPr>
          <p:nvPr/>
        </p:nvPicPr>
        <p:blipFill>
          <a:blip r:embed="rId2"/>
          <a:stretch>
            <a:fillRect/>
          </a:stretch>
        </p:blipFill>
        <p:spPr>
          <a:xfrm>
            <a:off x="4472318" y="2627903"/>
            <a:ext cx="2881607" cy="2746529"/>
          </a:xfrm>
          <a:prstGeom prst="rect">
            <a:avLst/>
          </a:prstGeom>
        </p:spPr>
      </p:pic>
    </p:spTree>
    <p:extLst>
      <p:ext uri="{BB962C8B-B14F-4D97-AF65-F5344CB8AC3E}">
        <p14:creationId xmlns:p14="http://schemas.microsoft.com/office/powerpoint/2010/main" val="2375341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2665-07FA-41D8-AC1D-E3BA5A8C688D}"/>
              </a:ext>
            </a:extLst>
          </p:cNvPr>
          <p:cNvSpPr>
            <a:spLocks noGrp="1"/>
          </p:cNvSpPr>
          <p:nvPr>
            <p:ph type="ctrTitle"/>
          </p:nvPr>
        </p:nvSpPr>
        <p:spPr>
          <a:xfrm>
            <a:off x="2209800" y="447869"/>
            <a:ext cx="7772400" cy="5812972"/>
          </a:xfrm>
          <a:ln w="76200" cmpd="thickThin">
            <a:solidFill>
              <a:schemeClr val="accent1"/>
            </a:solidFill>
          </a:ln>
        </p:spPr>
        <p:txBody>
          <a:bodyPr anchor="ctr" anchorCtr="0">
            <a:normAutofit fontScale="90000"/>
          </a:bodyPr>
          <a:lstStyle/>
          <a:p>
            <a:pPr>
              <a:lnSpc>
                <a:spcPct val="150000"/>
              </a:lnSpc>
            </a:pPr>
            <a:r>
              <a:rPr lang="en-US" sz="3600" b="1" dirty="0">
                <a:latin typeface="Georgia" panose="02040502050405020303" pitchFamily="18" charset="0"/>
              </a:rPr>
              <a:t>Thank You!</a:t>
            </a:r>
            <a:br>
              <a:rPr lang="en-US" sz="3600" b="1" dirty="0">
                <a:latin typeface="Georgia" panose="02040502050405020303" pitchFamily="18" charset="0"/>
              </a:rPr>
            </a:br>
            <a:br>
              <a:rPr lang="en-US" sz="3600" b="1" dirty="0">
                <a:latin typeface="Georgia" panose="02040502050405020303" pitchFamily="18" charset="0"/>
              </a:rPr>
            </a:br>
            <a:br>
              <a:rPr lang="en-US" sz="3600" b="1" dirty="0">
                <a:latin typeface="Georgia" panose="02040502050405020303" pitchFamily="18" charset="0"/>
              </a:rPr>
            </a:br>
            <a:br>
              <a:rPr lang="en-US" sz="3600" b="1" dirty="0">
                <a:latin typeface="Georgia" panose="02040502050405020303" pitchFamily="18" charset="0"/>
              </a:rPr>
            </a:br>
            <a:r>
              <a:rPr lang="en-US" sz="2400" b="1" dirty="0">
                <a:latin typeface="Georgia" panose="02040502050405020303" pitchFamily="18" charset="0"/>
              </a:rPr>
              <a:t>Questions?</a:t>
            </a:r>
            <a:br>
              <a:rPr lang="en-US" sz="2400" b="1" dirty="0">
                <a:latin typeface="Georgia" panose="02040502050405020303" pitchFamily="18" charset="0"/>
              </a:rPr>
            </a:br>
            <a:br>
              <a:rPr lang="en-US" sz="2400" b="1" dirty="0">
                <a:latin typeface="Georgia" panose="02040502050405020303" pitchFamily="18" charset="0"/>
              </a:rPr>
            </a:br>
            <a:r>
              <a:rPr lang="en-US" sz="2400" b="1" dirty="0">
                <a:latin typeface="Georgia" panose="02040502050405020303" pitchFamily="18" charset="0"/>
                <a:hlinkClick r:id="rId2"/>
              </a:rPr>
              <a:t>Meredith.Brady@doa.ri.gov</a:t>
            </a:r>
            <a:br>
              <a:rPr lang="en-US" sz="2400" b="1" dirty="0">
                <a:latin typeface="Georgia" panose="02040502050405020303" pitchFamily="18" charset="0"/>
              </a:rPr>
            </a:br>
            <a:r>
              <a:rPr lang="en-US" sz="2400" b="1" dirty="0">
                <a:latin typeface="Georgia" panose="02040502050405020303" pitchFamily="18" charset="0"/>
              </a:rPr>
              <a:t>(401) 368-7601 (cell)</a:t>
            </a:r>
            <a:br>
              <a:rPr lang="en-US" sz="2400" b="1" dirty="0">
                <a:latin typeface="Georgia" panose="02040502050405020303" pitchFamily="18" charset="0"/>
              </a:rPr>
            </a:br>
            <a:endParaRPr lang="en-US" sz="2400" b="1" dirty="0">
              <a:latin typeface="Georgia" panose="02040502050405020303" pitchFamily="18" charset="0"/>
            </a:endParaRPr>
          </a:p>
        </p:txBody>
      </p:sp>
      <p:pic>
        <p:nvPicPr>
          <p:cNvPr id="6" name="Picture 5" descr="A picture containing diagram&#10;&#10;Description automatically generated">
            <a:extLst>
              <a:ext uri="{FF2B5EF4-FFF2-40B4-BE49-F238E27FC236}">
                <a16:creationId xmlns:a16="http://schemas.microsoft.com/office/drawing/2014/main" id="{7A77584B-346D-4B65-90D6-1B17210B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0281" y="1497563"/>
            <a:ext cx="1931437" cy="1931437"/>
          </a:xfrm>
          <a:prstGeom prst="rect">
            <a:avLst/>
          </a:prstGeom>
        </p:spPr>
      </p:pic>
    </p:spTree>
    <p:extLst>
      <p:ext uri="{BB962C8B-B14F-4D97-AF65-F5344CB8AC3E}">
        <p14:creationId xmlns:p14="http://schemas.microsoft.com/office/powerpoint/2010/main" val="3117301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5CAC57-560A-490F-849B-FE381577B568}"/>
              </a:ext>
            </a:extLst>
          </p:cNvPr>
          <p:cNvSpPr txBox="1"/>
          <p:nvPr/>
        </p:nvSpPr>
        <p:spPr>
          <a:xfrm>
            <a:off x="1812094" y="251927"/>
            <a:ext cx="8377733" cy="6316825"/>
          </a:xfrm>
          <a:prstGeom prst="rect">
            <a:avLst/>
          </a:prstGeom>
          <a:noFill/>
          <a:ln w="50800" cmpd="tri">
            <a:solidFill>
              <a:schemeClr val="accent1"/>
            </a:solidFill>
          </a:ln>
        </p:spPr>
        <p:txBody>
          <a:bodyPr wrap="square" lIns="91440" tIns="45720" rIns="91440" bIns="45720" rtlCol="0" anchor="t">
            <a:normAutofit lnSpcReduction="10000"/>
          </a:bodyPr>
          <a:lstStyle/>
          <a:p>
            <a:pPr algn="ctr"/>
            <a:endParaRPr lang="en-US" b="1" u="sng" dirty="0">
              <a:latin typeface="Georgia" panose="02040502050405020303" pitchFamily="18" charset="0"/>
            </a:endParaRPr>
          </a:p>
          <a:p>
            <a:pPr algn="ctr"/>
            <a:r>
              <a:rPr lang="en-US" b="1" u="sng" dirty="0">
                <a:latin typeface="Georgia" panose="02040502050405020303" pitchFamily="18" charset="0"/>
              </a:rPr>
              <a:t>Division of Statewide Planning Mission Statement</a:t>
            </a:r>
          </a:p>
          <a:p>
            <a:pPr algn="just"/>
            <a:endParaRPr lang="en-US" b="1" u="sng" dirty="0">
              <a:latin typeface="Georgia" panose="02040502050405020303" pitchFamily="18" charset="0"/>
            </a:endParaRPr>
          </a:p>
          <a:p>
            <a:pPr lvl="1" algn="just">
              <a:lnSpc>
                <a:spcPct val="150000"/>
              </a:lnSpc>
            </a:pPr>
            <a:r>
              <a:rPr lang="en-US" dirty="0">
                <a:latin typeface="Georgia" panose="02040502050405020303" pitchFamily="18" charset="0"/>
              </a:rPr>
              <a:t>The Division of Statewide Planning promotes and encourages </a:t>
            </a:r>
          </a:p>
          <a:p>
            <a:pPr lvl="1" algn="just">
              <a:lnSpc>
                <a:spcPct val="150000"/>
              </a:lnSpc>
            </a:pPr>
            <a:r>
              <a:rPr lang="en-US" dirty="0">
                <a:latin typeface="Georgia" panose="02040502050405020303" pitchFamily="18" charset="0"/>
              </a:rPr>
              <a:t>best practices for the balanced growth and development of the </a:t>
            </a:r>
          </a:p>
          <a:p>
            <a:pPr lvl="1" algn="just">
              <a:lnSpc>
                <a:spcPct val="150000"/>
              </a:lnSpc>
            </a:pPr>
            <a:r>
              <a:rPr lang="en-US" dirty="0">
                <a:latin typeface="Georgia" panose="02040502050405020303" pitchFamily="18" charset="0"/>
              </a:rPr>
              <a:t>State of Rhode Island. We do so by: </a:t>
            </a:r>
          </a:p>
          <a:p>
            <a:pPr lvl="1" algn="just">
              <a:lnSpc>
                <a:spcPct val="150000"/>
              </a:lnSpc>
            </a:pPr>
            <a:endParaRPr lang="en-US" dirty="0">
              <a:latin typeface="Georgia" panose="02040502050405020303" pitchFamily="18" charset="0"/>
            </a:endParaRPr>
          </a:p>
          <a:p>
            <a:pPr lvl="2" algn="just">
              <a:lnSpc>
                <a:spcPct val="150000"/>
              </a:lnSpc>
            </a:pPr>
            <a:r>
              <a:rPr lang="en-US" dirty="0">
                <a:latin typeface="Georgia"/>
              </a:rPr>
              <a:t>•  Connecting agencies, communities, and organizations; </a:t>
            </a:r>
            <a:endParaRPr lang="en-US" dirty="0">
              <a:latin typeface="Georgia" panose="02040502050405020303" pitchFamily="18" charset="0"/>
            </a:endParaRPr>
          </a:p>
          <a:p>
            <a:pPr lvl="2" algn="just">
              <a:lnSpc>
                <a:spcPct val="150000"/>
              </a:lnSpc>
            </a:pPr>
            <a:r>
              <a:rPr lang="en-US" dirty="0">
                <a:latin typeface="Georgia"/>
              </a:rPr>
              <a:t>•  Guiding land use, water, and transportation choices; and </a:t>
            </a:r>
            <a:endParaRPr lang="en-US" dirty="0">
              <a:latin typeface="Georgia" panose="02040502050405020303" pitchFamily="18" charset="0"/>
            </a:endParaRPr>
          </a:p>
          <a:p>
            <a:pPr lvl="2" algn="just">
              <a:lnSpc>
                <a:spcPct val="150000"/>
              </a:lnSpc>
            </a:pPr>
            <a:r>
              <a:rPr lang="en-US" dirty="0">
                <a:latin typeface="Georgia"/>
              </a:rPr>
              <a:t>•  Promoting continuous, cooperative, and comprehensive </a:t>
            </a:r>
            <a:endParaRPr lang="en-US" dirty="0">
              <a:latin typeface="Georgia" panose="02040502050405020303" pitchFamily="18" charset="0"/>
            </a:endParaRPr>
          </a:p>
          <a:p>
            <a:pPr lvl="2" algn="just">
              <a:lnSpc>
                <a:spcPct val="150000"/>
              </a:lnSpc>
            </a:pPr>
            <a:r>
              <a:rPr lang="en-US" dirty="0">
                <a:latin typeface="Georgia" panose="02040502050405020303" pitchFamily="18" charset="0"/>
              </a:rPr>
              <a:t>application of planning principles, along with data-driven </a:t>
            </a:r>
          </a:p>
          <a:p>
            <a:pPr lvl="2" algn="just">
              <a:lnSpc>
                <a:spcPct val="150000"/>
              </a:lnSpc>
            </a:pPr>
            <a:r>
              <a:rPr lang="en-US" dirty="0">
                <a:latin typeface="Georgia" panose="02040502050405020303" pitchFamily="18" charset="0"/>
              </a:rPr>
              <a:t>analysis, to create and implement State, regional, and </a:t>
            </a:r>
          </a:p>
          <a:p>
            <a:pPr lvl="2" algn="just">
              <a:lnSpc>
                <a:spcPct val="150000"/>
              </a:lnSpc>
            </a:pPr>
            <a:r>
              <a:rPr lang="en-US" dirty="0">
                <a:latin typeface="Georgia" panose="02040502050405020303" pitchFamily="18" charset="0"/>
              </a:rPr>
              <a:t>local plans. </a:t>
            </a:r>
          </a:p>
          <a:p>
            <a:pPr lvl="2" algn="just">
              <a:lnSpc>
                <a:spcPct val="150000"/>
              </a:lnSpc>
            </a:pPr>
            <a:endParaRPr lang="en-US" dirty="0">
              <a:latin typeface="Georgia" panose="02040502050405020303" pitchFamily="18" charset="0"/>
            </a:endParaRPr>
          </a:p>
          <a:p>
            <a:pPr lvl="1" algn="just">
              <a:lnSpc>
                <a:spcPct val="150000"/>
              </a:lnSpc>
            </a:pPr>
            <a:r>
              <a:rPr lang="en-US" b="1" dirty="0">
                <a:latin typeface="Georgia"/>
              </a:rPr>
              <a:t>Our goal is to ensure equitable, sustainable, and resilient </a:t>
            </a:r>
          </a:p>
          <a:p>
            <a:pPr lvl="1" algn="just">
              <a:lnSpc>
                <a:spcPct val="150000"/>
              </a:lnSpc>
            </a:pPr>
            <a:r>
              <a:rPr lang="en-US" b="1" dirty="0">
                <a:latin typeface="Georgia"/>
              </a:rPr>
              <a:t>development that meets the needs of the present without </a:t>
            </a:r>
            <a:endParaRPr lang="en-US" b="1" dirty="0">
              <a:latin typeface="Georgia" panose="02040502050405020303" pitchFamily="18" charset="0"/>
            </a:endParaRPr>
          </a:p>
          <a:p>
            <a:pPr lvl="1" algn="just">
              <a:lnSpc>
                <a:spcPct val="150000"/>
              </a:lnSpc>
            </a:pPr>
            <a:r>
              <a:rPr lang="en-US" b="1" dirty="0">
                <a:latin typeface="Georgia"/>
              </a:rPr>
              <a:t>compromising the needs of the future.</a:t>
            </a:r>
          </a:p>
          <a:p>
            <a:pPr algn="ctr">
              <a:lnSpc>
                <a:spcPct val="150000"/>
              </a:lnSpc>
            </a:pPr>
            <a:endParaRPr lang="en-US" b="1" dirty="0">
              <a:latin typeface="Georgia" panose="02040502050405020303" pitchFamily="18" charset="0"/>
            </a:endParaRPr>
          </a:p>
          <a:p>
            <a:endParaRPr lang="en-US" b="1" dirty="0">
              <a:latin typeface="Georgia" panose="02040502050405020303" pitchFamily="18" charset="0"/>
            </a:endParaRPr>
          </a:p>
        </p:txBody>
      </p:sp>
      <p:pic>
        <p:nvPicPr>
          <p:cNvPr id="2" name="Picture 1">
            <a:extLst>
              <a:ext uri="{FF2B5EF4-FFF2-40B4-BE49-F238E27FC236}">
                <a16:creationId xmlns:a16="http://schemas.microsoft.com/office/drawing/2014/main" id="{E3C9ABC2-5129-457C-9242-BEFE687261BE}"/>
              </a:ext>
            </a:extLst>
          </p:cNvPr>
          <p:cNvPicPr>
            <a:picLocks noChangeAspect="1"/>
          </p:cNvPicPr>
          <p:nvPr/>
        </p:nvPicPr>
        <p:blipFill>
          <a:blip r:embed="rId2"/>
          <a:stretch>
            <a:fillRect/>
          </a:stretch>
        </p:blipFill>
        <p:spPr>
          <a:xfrm>
            <a:off x="199758" y="5852015"/>
            <a:ext cx="780356" cy="743776"/>
          </a:xfrm>
          <a:prstGeom prst="rect">
            <a:avLst/>
          </a:prstGeom>
        </p:spPr>
      </p:pic>
    </p:spTree>
    <p:extLst>
      <p:ext uri="{BB962C8B-B14F-4D97-AF65-F5344CB8AC3E}">
        <p14:creationId xmlns:p14="http://schemas.microsoft.com/office/powerpoint/2010/main" val="2495713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A9993A-9637-4E83-A3BC-FA35D94196C8}"/>
              </a:ext>
            </a:extLst>
          </p:cNvPr>
          <p:cNvSpPr txBox="1"/>
          <p:nvPr/>
        </p:nvSpPr>
        <p:spPr>
          <a:xfrm>
            <a:off x="717032" y="2590741"/>
            <a:ext cx="2369976" cy="1554272"/>
          </a:xfrm>
          <a:prstGeom prst="rect">
            <a:avLst/>
          </a:prstGeom>
          <a:solidFill>
            <a:schemeClr val="accent4">
              <a:lumMod val="40000"/>
              <a:lumOff val="60000"/>
            </a:schemeClr>
          </a:solidFill>
          <a:ln w="25400" cap="rnd" cmpd="thickThi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Transportation Planning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Mason Perrone, Assistant Chief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Liza Farr, Supervising Planner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Benny Bergantino, Principal Planner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prstClr val="black"/>
                </a:solidFill>
                <a:latin typeface="Constantia" panose="02030602050306030303" pitchFamily="18" charset="0"/>
              </a:rPr>
              <a:t>Bobby</a:t>
            </a:r>
            <a:r>
              <a:rPr kumimoji="0" lang="en-US" sz="105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Echevarria, Principal Planner</a:t>
            </a:r>
          </a:p>
          <a:p>
            <a:pPr>
              <a:defRPr/>
            </a:pPr>
            <a:r>
              <a:rPr kumimoji="0" lang="en-US" sz="105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Asher Eskind, Principal Planner</a:t>
            </a:r>
          </a:p>
        </p:txBody>
      </p:sp>
      <p:sp>
        <p:nvSpPr>
          <p:cNvPr id="5" name="TextBox 4">
            <a:extLst>
              <a:ext uri="{FF2B5EF4-FFF2-40B4-BE49-F238E27FC236}">
                <a16:creationId xmlns:a16="http://schemas.microsoft.com/office/drawing/2014/main" id="{CAF45315-220C-4B75-A3B8-B5AFE29308E3}"/>
              </a:ext>
            </a:extLst>
          </p:cNvPr>
          <p:cNvSpPr txBox="1"/>
          <p:nvPr/>
        </p:nvSpPr>
        <p:spPr>
          <a:xfrm>
            <a:off x="3487090" y="2681431"/>
            <a:ext cx="2441451" cy="1369606"/>
          </a:xfrm>
          <a:prstGeom prst="rect">
            <a:avLst/>
          </a:prstGeom>
          <a:solidFill>
            <a:schemeClr val="accent6">
              <a:lumMod val="40000"/>
              <a:lumOff val="60000"/>
            </a:schemeClr>
          </a:solidFill>
          <a:ln w="254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Land Use, Process, &amp; Education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Nancy Hess, Interdepartmental Project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Paul Gonsalves, Supervising Planner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prstClr val="black"/>
                </a:solidFill>
                <a:latin typeface="Constantia" panose="02030602050306030303" pitchFamily="18" charset="0"/>
              </a:rPr>
              <a:t>Isabelle Gillibrand, Principal Planner</a:t>
            </a:r>
            <a:endParaRPr kumimoji="0" lang="en-US" sz="11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p:txBody>
      </p:sp>
      <p:sp>
        <p:nvSpPr>
          <p:cNvPr id="6" name="TextBox 5">
            <a:extLst>
              <a:ext uri="{FF2B5EF4-FFF2-40B4-BE49-F238E27FC236}">
                <a16:creationId xmlns:a16="http://schemas.microsoft.com/office/drawing/2014/main" id="{432B1F5B-2A21-439E-87EF-06F0445BA306}"/>
              </a:ext>
            </a:extLst>
          </p:cNvPr>
          <p:cNvSpPr txBox="1"/>
          <p:nvPr/>
        </p:nvSpPr>
        <p:spPr>
          <a:xfrm>
            <a:off x="6298565" y="2618271"/>
            <a:ext cx="2369976" cy="1454244"/>
          </a:xfrm>
          <a:prstGeom prst="rect">
            <a:avLst/>
          </a:prstGeom>
          <a:solidFill>
            <a:schemeClr val="accent2">
              <a:lumMod val="40000"/>
              <a:lumOff val="60000"/>
            </a:schemeClr>
          </a:solidFill>
          <a:ln w="254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Community Coordination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Roberta Groch, Assistant Chief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Josh O’Neill, Supervising Planner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Caitlin Greeley, Supervising Planner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prstClr val="black"/>
                </a:solidFill>
                <a:latin typeface="Constantia" panose="02030602050306030303" pitchFamily="18" charset="0"/>
              </a:rPr>
              <a:t>Abbey Dahl, Principal Planner</a:t>
            </a:r>
            <a:endParaRPr kumimoji="0" lang="en-US" sz="11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p:txBody>
      </p:sp>
      <p:sp>
        <p:nvSpPr>
          <p:cNvPr id="7" name="TextBox 6">
            <a:extLst>
              <a:ext uri="{FF2B5EF4-FFF2-40B4-BE49-F238E27FC236}">
                <a16:creationId xmlns:a16="http://schemas.microsoft.com/office/drawing/2014/main" id="{EF4D59B1-72A3-4495-9D0F-31A554F8FEAD}"/>
              </a:ext>
            </a:extLst>
          </p:cNvPr>
          <p:cNvSpPr txBox="1"/>
          <p:nvPr/>
        </p:nvSpPr>
        <p:spPr>
          <a:xfrm>
            <a:off x="8937523" y="2575951"/>
            <a:ext cx="3028335" cy="1323439"/>
          </a:xfrm>
          <a:prstGeom prst="rect">
            <a:avLst/>
          </a:prstGeom>
          <a:solidFill>
            <a:schemeClr val="accent5">
              <a:lumMod val="40000"/>
              <a:lumOff val="60000"/>
            </a:schemeClr>
          </a:solidFill>
          <a:ln w="254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Water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Kathleen Crawley, Acting General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Patrick Killian, Data Analyst 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Hector Barreras, Programming Services Officer</a:t>
            </a:r>
          </a:p>
          <a:p>
            <a:pPr>
              <a:defRPr/>
            </a:pPr>
            <a:r>
              <a:rPr kumimoji="0" lang="en-US" sz="105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David Procaccini, Programming Services Officer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p:txBody>
      </p:sp>
      <p:sp>
        <p:nvSpPr>
          <p:cNvPr id="8" name="TextBox 7">
            <a:extLst>
              <a:ext uri="{FF2B5EF4-FFF2-40B4-BE49-F238E27FC236}">
                <a16:creationId xmlns:a16="http://schemas.microsoft.com/office/drawing/2014/main" id="{41194926-88A9-453A-BE91-B6D1069C553F}"/>
              </a:ext>
            </a:extLst>
          </p:cNvPr>
          <p:cNvSpPr txBox="1"/>
          <p:nvPr/>
        </p:nvSpPr>
        <p:spPr>
          <a:xfrm>
            <a:off x="311461" y="457746"/>
            <a:ext cx="5725886" cy="1123384"/>
          </a:xfrm>
          <a:custGeom>
            <a:avLst/>
            <a:gdLst>
              <a:gd name="connsiteX0" fmla="*/ 0 w 5725886"/>
              <a:gd name="connsiteY0" fmla="*/ 0 h 1123384"/>
              <a:gd name="connsiteX1" fmla="*/ 629847 w 5725886"/>
              <a:gd name="connsiteY1" fmla="*/ 0 h 1123384"/>
              <a:gd name="connsiteX2" fmla="*/ 1316954 w 5725886"/>
              <a:gd name="connsiteY2" fmla="*/ 0 h 1123384"/>
              <a:gd name="connsiteX3" fmla="*/ 2004060 w 5725886"/>
              <a:gd name="connsiteY3" fmla="*/ 0 h 1123384"/>
              <a:gd name="connsiteX4" fmla="*/ 2576649 w 5725886"/>
              <a:gd name="connsiteY4" fmla="*/ 0 h 1123384"/>
              <a:gd name="connsiteX5" fmla="*/ 3263755 w 5725886"/>
              <a:gd name="connsiteY5" fmla="*/ 0 h 1123384"/>
              <a:gd name="connsiteX6" fmla="*/ 3779085 w 5725886"/>
              <a:gd name="connsiteY6" fmla="*/ 0 h 1123384"/>
              <a:gd name="connsiteX7" fmla="*/ 4351673 w 5725886"/>
              <a:gd name="connsiteY7" fmla="*/ 0 h 1123384"/>
              <a:gd name="connsiteX8" fmla="*/ 4752485 w 5725886"/>
              <a:gd name="connsiteY8" fmla="*/ 0 h 1123384"/>
              <a:gd name="connsiteX9" fmla="*/ 5725886 w 5725886"/>
              <a:gd name="connsiteY9" fmla="*/ 0 h 1123384"/>
              <a:gd name="connsiteX10" fmla="*/ 5725886 w 5725886"/>
              <a:gd name="connsiteY10" fmla="*/ 584160 h 1123384"/>
              <a:gd name="connsiteX11" fmla="*/ 5725886 w 5725886"/>
              <a:gd name="connsiteY11" fmla="*/ 1123384 h 1123384"/>
              <a:gd name="connsiteX12" fmla="*/ 5038780 w 5725886"/>
              <a:gd name="connsiteY12" fmla="*/ 1123384 h 1123384"/>
              <a:gd name="connsiteX13" fmla="*/ 4637968 w 5725886"/>
              <a:gd name="connsiteY13" fmla="*/ 1123384 h 1123384"/>
              <a:gd name="connsiteX14" fmla="*/ 4237156 w 5725886"/>
              <a:gd name="connsiteY14" fmla="*/ 1123384 h 1123384"/>
              <a:gd name="connsiteX15" fmla="*/ 3607308 w 5725886"/>
              <a:gd name="connsiteY15" fmla="*/ 1123384 h 1123384"/>
              <a:gd name="connsiteX16" fmla="*/ 2977461 w 5725886"/>
              <a:gd name="connsiteY16" fmla="*/ 1123384 h 1123384"/>
              <a:gd name="connsiteX17" fmla="*/ 2290354 w 5725886"/>
              <a:gd name="connsiteY17" fmla="*/ 1123384 h 1123384"/>
              <a:gd name="connsiteX18" fmla="*/ 1660507 w 5725886"/>
              <a:gd name="connsiteY18" fmla="*/ 1123384 h 1123384"/>
              <a:gd name="connsiteX19" fmla="*/ 973401 w 5725886"/>
              <a:gd name="connsiteY19" fmla="*/ 1123384 h 1123384"/>
              <a:gd name="connsiteX20" fmla="*/ 0 w 5725886"/>
              <a:gd name="connsiteY20" fmla="*/ 1123384 h 1123384"/>
              <a:gd name="connsiteX21" fmla="*/ 0 w 5725886"/>
              <a:gd name="connsiteY21" fmla="*/ 584160 h 1123384"/>
              <a:gd name="connsiteX22" fmla="*/ 0 w 5725886"/>
              <a:gd name="connsiteY22" fmla="*/ 0 h 11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25886" h="1123384" extrusionOk="0">
                <a:moveTo>
                  <a:pt x="0" y="0"/>
                </a:moveTo>
                <a:cubicBezTo>
                  <a:pt x="284121" y="-51428"/>
                  <a:pt x="448724" y="33867"/>
                  <a:pt x="629847" y="0"/>
                </a:cubicBezTo>
                <a:cubicBezTo>
                  <a:pt x="810970" y="-33867"/>
                  <a:pt x="1031617" y="41265"/>
                  <a:pt x="1316954" y="0"/>
                </a:cubicBezTo>
                <a:cubicBezTo>
                  <a:pt x="1602291" y="-41265"/>
                  <a:pt x="1697595" y="9424"/>
                  <a:pt x="2004060" y="0"/>
                </a:cubicBezTo>
                <a:cubicBezTo>
                  <a:pt x="2310525" y="-9424"/>
                  <a:pt x="2374691" y="48089"/>
                  <a:pt x="2576649" y="0"/>
                </a:cubicBezTo>
                <a:cubicBezTo>
                  <a:pt x="2778607" y="-48089"/>
                  <a:pt x="3061158" y="79715"/>
                  <a:pt x="3263755" y="0"/>
                </a:cubicBezTo>
                <a:cubicBezTo>
                  <a:pt x="3466352" y="-79715"/>
                  <a:pt x="3562178" y="27353"/>
                  <a:pt x="3779085" y="0"/>
                </a:cubicBezTo>
                <a:cubicBezTo>
                  <a:pt x="3995992" y="-27353"/>
                  <a:pt x="4161467" y="37319"/>
                  <a:pt x="4351673" y="0"/>
                </a:cubicBezTo>
                <a:cubicBezTo>
                  <a:pt x="4541879" y="-37319"/>
                  <a:pt x="4672220" y="41058"/>
                  <a:pt x="4752485" y="0"/>
                </a:cubicBezTo>
                <a:cubicBezTo>
                  <a:pt x="4832750" y="-41058"/>
                  <a:pt x="5514870" y="101628"/>
                  <a:pt x="5725886" y="0"/>
                </a:cubicBezTo>
                <a:cubicBezTo>
                  <a:pt x="5767950" y="202671"/>
                  <a:pt x="5705396" y="310574"/>
                  <a:pt x="5725886" y="584160"/>
                </a:cubicBezTo>
                <a:cubicBezTo>
                  <a:pt x="5746376" y="857746"/>
                  <a:pt x="5696212" y="864454"/>
                  <a:pt x="5725886" y="1123384"/>
                </a:cubicBezTo>
                <a:cubicBezTo>
                  <a:pt x="5399131" y="1204586"/>
                  <a:pt x="5220380" y="1121546"/>
                  <a:pt x="5038780" y="1123384"/>
                </a:cubicBezTo>
                <a:cubicBezTo>
                  <a:pt x="4857180" y="1125222"/>
                  <a:pt x="4770175" y="1086138"/>
                  <a:pt x="4637968" y="1123384"/>
                </a:cubicBezTo>
                <a:cubicBezTo>
                  <a:pt x="4505761" y="1160630"/>
                  <a:pt x="4374541" y="1104538"/>
                  <a:pt x="4237156" y="1123384"/>
                </a:cubicBezTo>
                <a:cubicBezTo>
                  <a:pt x="4099771" y="1142230"/>
                  <a:pt x="3888345" y="1109091"/>
                  <a:pt x="3607308" y="1123384"/>
                </a:cubicBezTo>
                <a:cubicBezTo>
                  <a:pt x="3326271" y="1137677"/>
                  <a:pt x="3172211" y="1066770"/>
                  <a:pt x="2977461" y="1123384"/>
                </a:cubicBezTo>
                <a:cubicBezTo>
                  <a:pt x="2782711" y="1179998"/>
                  <a:pt x="2456424" y="1084871"/>
                  <a:pt x="2290354" y="1123384"/>
                </a:cubicBezTo>
                <a:cubicBezTo>
                  <a:pt x="2124284" y="1161897"/>
                  <a:pt x="1874593" y="1083376"/>
                  <a:pt x="1660507" y="1123384"/>
                </a:cubicBezTo>
                <a:cubicBezTo>
                  <a:pt x="1446421" y="1163392"/>
                  <a:pt x="1207996" y="1071535"/>
                  <a:pt x="973401" y="1123384"/>
                </a:cubicBezTo>
                <a:cubicBezTo>
                  <a:pt x="738806" y="1175233"/>
                  <a:pt x="358981" y="1075851"/>
                  <a:pt x="0" y="1123384"/>
                </a:cubicBezTo>
                <a:cubicBezTo>
                  <a:pt x="-59223" y="933735"/>
                  <a:pt x="6887" y="702280"/>
                  <a:pt x="0" y="584160"/>
                </a:cubicBezTo>
                <a:cubicBezTo>
                  <a:pt x="-6887" y="466040"/>
                  <a:pt x="56016" y="263143"/>
                  <a:pt x="0" y="0"/>
                </a:cubicBezTo>
                <a:close/>
              </a:path>
            </a:pathLst>
          </a:custGeom>
          <a:noFill/>
          <a:ln w="38100">
            <a:solidFill>
              <a:srgbClr val="00B0F0"/>
            </a:solidFill>
            <a:extLst>
              <a:ext uri="{C807C97D-BFC1-408E-A445-0C87EB9F89A2}">
                <ask:lineSketchStyleProps xmlns:ask="http://schemas.microsoft.com/office/drawing/2018/sketchyshapes" sd="4186661042">
                  <a:prstGeom prst="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lumMod val="75000"/>
                    <a:alpha val="65000"/>
                  </a:srgbClr>
                </a:solidFill>
                <a:effectLst/>
                <a:uLnTx/>
                <a:uFillTx/>
                <a:latin typeface="Constantia" panose="02030602050306030303" pitchFamily="18" charset="0"/>
                <a:ea typeface="+mn-ea"/>
                <a:cs typeface="+mn-cs"/>
              </a:rPr>
              <a:t>State Planning Council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alpha val="65000"/>
                </a:prstClr>
              </a:solidFill>
              <a:effectLst/>
              <a:uLnTx/>
              <a:uFillTx/>
              <a:latin typeface="Constantia" panose="0203060205030603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70AD47">
                    <a:lumMod val="75000"/>
                    <a:alpha val="65000"/>
                  </a:srgbClr>
                </a:solidFill>
                <a:effectLst/>
                <a:uLnTx/>
                <a:uFillTx/>
                <a:latin typeface="Constantia" panose="02030602050306030303" pitchFamily="18" charset="0"/>
                <a:ea typeface="+mn-ea"/>
                <a:cs typeface="+mn-cs"/>
              </a:rPr>
              <a:t>Transportation Advisory Committee		Technical Committee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70AD47">
                    <a:lumMod val="75000"/>
                    <a:alpha val="65000"/>
                  </a:srgbClr>
                </a:solidFill>
                <a:effectLst/>
                <a:uLnTx/>
                <a:uFillTx/>
                <a:latin typeface="Constantia" panose="02030602050306030303" pitchFamily="18" charset="0"/>
                <a:ea typeface="+mn-ea"/>
                <a:cs typeface="+mn-cs"/>
              </a:rPr>
              <a:t>RIGIS Executive Committee	 		Freight Advisory Committee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70AD47">
                    <a:lumMod val="75000"/>
                    <a:alpha val="65000"/>
                  </a:srgbClr>
                </a:solidFill>
                <a:effectLst/>
                <a:uLnTx/>
                <a:uFillTx/>
                <a:latin typeface="Constantia" panose="02030602050306030303" pitchFamily="18" charset="0"/>
                <a:ea typeface="+mn-ea"/>
                <a:cs typeface="+mn-cs"/>
              </a:rPr>
              <a:t>Advisory Committee on Education 		Ad Hoc Committees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70AD47">
                    <a:lumMod val="75000"/>
                    <a:alpha val="65000"/>
                  </a:srgbClr>
                </a:solidFill>
                <a:effectLst/>
                <a:uLnTx/>
                <a:uFillTx/>
                <a:latin typeface="Constantia" panose="02030602050306030303" pitchFamily="18" charset="0"/>
                <a:ea typeface="+mn-ea"/>
                <a:cs typeface="+mn-cs"/>
              </a:rPr>
              <a:t>Congestion Management Task Force	</a:t>
            </a:r>
            <a:endParaRPr kumimoji="0" lang="en-US" sz="800" b="1" i="0" u="none" strike="noStrike" kern="1200" cap="none" spc="0" normalizeH="0" baseline="0" noProof="0" dirty="0">
              <a:ln>
                <a:noFill/>
              </a:ln>
              <a:solidFill>
                <a:prstClr val="black">
                  <a:alpha val="65000"/>
                </a:prstClr>
              </a:solidFill>
              <a:effectLst/>
              <a:uLnTx/>
              <a:uFillTx/>
              <a:latin typeface="Constantia" panose="02030602050306030303" pitchFamily="18" charset="0"/>
              <a:ea typeface="+mn-ea"/>
              <a:cs typeface="+mn-cs"/>
            </a:endParaRPr>
          </a:p>
        </p:txBody>
      </p:sp>
      <p:sp>
        <p:nvSpPr>
          <p:cNvPr id="9" name="TextBox 8">
            <a:extLst>
              <a:ext uri="{FF2B5EF4-FFF2-40B4-BE49-F238E27FC236}">
                <a16:creationId xmlns:a16="http://schemas.microsoft.com/office/drawing/2014/main" id="{83AB5B10-A6C7-4280-ADBD-CE7611BB1264}"/>
              </a:ext>
            </a:extLst>
          </p:cNvPr>
          <p:cNvSpPr txBox="1"/>
          <p:nvPr/>
        </p:nvSpPr>
        <p:spPr>
          <a:xfrm>
            <a:off x="9267966" y="458504"/>
            <a:ext cx="2612573" cy="1077218"/>
          </a:xfrm>
          <a:custGeom>
            <a:avLst/>
            <a:gdLst>
              <a:gd name="connsiteX0" fmla="*/ 0 w 2612573"/>
              <a:gd name="connsiteY0" fmla="*/ 0 h 1077218"/>
              <a:gd name="connsiteX1" fmla="*/ 496389 w 2612573"/>
              <a:gd name="connsiteY1" fmla="*/ 0 h 1077218"/>
              <a:gd name="connsiteX2" fmla="*/ 1071155 w 2612573"/>
              <a:gd name="connsiteY2" fmla="*/ 0 h 1077218"/>
              <a:gd name="connsiteX3" fmla="*/ 1645921 w 2612573"/>
              <a:gd name="connsiteY3" fmla="*/ 0 h 1077218"/>
              <a:gd name="connsiteX4" fmla="*/ 2116184 w 2612573"/>
              <a:gd name="connsiteY4" fmla="*/ 0 h 1077218"/>
              <a:gd name="connsiteX5" fmla="*/ 2612573 w 2612573"/>
              <a:gd name="connsiteY5" fmla="*/ 0 h 1077218"/>
              <a:gd name="connsiteX6" fmla="*/ 2612573 w 2612573"/>
              <a:gd name="connsiteY6" fmla="*/ 538609 h 1077218"/>
              <a:gd name="connsiteX7" fmla="*/ 2612573 w 2612573"/>
              <a:gd name="connsiteY7" fmla="*/ 1077218 h 1077218"/>
              <a:gd name="connsiteX8" fmla="*/ 2090058 w 2612573"/>
              <a:gd name="connsiteY8" fmla="*/ 1077218 h 1077218"/>
              <a:gd name="connsiteX9" fmla="*/ 1619795 w 2612573"/>
              <a:gd name="connsiteY9" fmla="*/ 1077218 h 1077218"/>
              <a:gd name="connsiteX10" fmla="*/ 1149532 w 2612573"/>
              <a:gd name="connsiteY10" fmla="*/ 1077218 h 1077218"/>
              <a:gd name="connsiteX11" fmla="*/ 679269 w 2612573"/>
              <a:gd name="connsiteY11" fmla="*/ 1077218 h 1077218"/>
              <a:gd name="connsiteX12" fmla="*/ 0 w 2612573"/>
              <a:gd name="connsiteY12" fmla="*/ 1077218 h 1077218"/>
              <a:gd name="connsiteX13" fmla="*/ 0 w 2612573"/>
              <a:gd name="connsiteY13" fmla="*/ 549381 h 1077218"/>
              <a:gd name="connsiteX14" fmla="*/ 0 w 2612573"/>
              <a:gd name="connsiteY14"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12573" h="1077218" extrusionOk="0">
                <a:moveTo>
                  <a:pt x="0" y="0"/>
                </a:moveTo>
                <a:cubicBezTo>
                  <a:pt x="215789" y="-28844"/>
                  <a:pt x="285360" y="55589"/>
                  <a:pt x="496389" y="0"/>
                </a:cubicBezTo>
                <a:cubicBezTo>
                  <a:pt x="707418" y="-55589"/>
                  <a:pt x="795924" y="53325"/>
                  <a:pt x="1071155" y="0"/>
                </a:cubicBezTo>
                <a:cubicBezTo>
                  <a:pt x="1346386" y="-53325"/>
                  <a:pt x="1416946" y="53998"/>
                  <a:pt x="1645921" y="0"/>
                </a:cubicBezTo>
                <a:cubicBezTo>
                  <a:pt x="1874896" y="-53998"/>
                  <a:pt x="1910012" y="1867"/>
                  <a:pt x="2116184" y="0"/>
                </a:cubicBezTo>
                <a:cubicBezTo>
                  <a:pt x="2322356" y="-1867"/>
                  <a:pt x="2467662" y="44246"/>
                  <a:pt x="2612573" y="0"/>
                </a:cubicBezTo>
                <a:cubicBezTo>
                  <a:pt x="2672605" y="186307"/>
                  <a:pt x="2590348" y="319651"/>
                  <a:pt x="2612573" y="538609"/>
                </a:cubicBezTo>
                <a:cubicBezTo>
                  <a:pt x="2634798" y="757567"/>
                  <a:pt x="2565794" y="895854"/>
                  <a:pt x="2612573" y="1077218"/>
                </a:cubicBezTo>
                <a:cubicBezTo>
                  <a:pt x="2383832" y="1137174"/>
                  <a:pt x="2336953" y="1032353"/>
                  <a:pt x="2090058" y="1077218"/>
                </a:cubicBezTo>
                <a:cubicBezTo>
                  <a:pt x="1843163" y="1122083"/>
                  <a:pt x="1789365" y="1020861"/>
                  <a:pt x="1619795" y="1077218"/>
                </a:cubicBezTo>
                <a:cubicBezTo>
                  <a:pt x="1450225" y="1133575"/>
                  <a:pt x="1374691" y="1024014"/>
                  <a:pt x="1149532" y="1077218"/>
                </a:cubicBezTo>
                <a:cubicBezTo>
                  <a:pt x="924373" y="1130422"/>
                  <a:pt x="790761" y="1066980"/>
                  <a:pt x="679269" y="1077218"/>
                </a:cubicBezTo>
                <a:cubicBezTo>
                  <a:pt x="567777" y="1087456"/>
                  <a:pt x="234658" y="1027111"/>
                  <a:pt x="0" y="1077218"/>
                </a:cubicBezTo>
                <a:cubicBezTo>
                  <a:pt x="-57656" y="896391"/>
                  <a:pt x="13843" y="737787"/>
                  <a:pt x="0" y="549381"/>
                </a:cubicBezTo>
                <a:cubicBezTo>
                  <a:pt x="-13843" y="360975"/>
                  <a:pt x="12896" y="236124"/>
                  <a:pt x="0" y="0"/>
                </a:cubicBezTo>
                <a:close/>
              </a:path>
            </a:pathLst>
          </a:custGeom>
          <a:noFill/>
          <a:ln w="38100">
            <a:solidFill>
              <a:srgbClr val="00B0F0"/>
            </a:solidFill>
            <a:extLst>
              <a:ext uri="{C807C97D-BFC1-408E-A445-0C87EB9F89A2}">
                <ask:lineSketchStyleProps xmlns:ask="http://schemas.microsoft.com/office/drawing/2018/sketchyshapes" sd="398798821">
                  <a:prstGeom prst="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lumMod val="75000"/>
                    <a:alpha val="65000"/>
                  </a:srgbClr>
                </a:solidFill>
                <a:effectLst/>
                <a:uLnTx/>
                <a:uFillTx/>
                <a:latin typeface="Constantia" panose="02030602050306030303" pitchFamily="18" charset="0"/>
                <a:ea typeface="+mn-ea"/>
                <a:cs typeface="+mn-cs"/>
              </a:rPr>
              <a:t>Water Resources Board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alpha val="65000"/>
                </a:prstClr>
              </a:solidFill>
              <a:effectLst/>
              <a:uLnTx/>
              <a:uFillTx/>
              <a:latin typeface="Constantia" panose="0203060205030603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70AD47">
                    <a:lumMod val="75000"/>
                    <a:alpha val="65000"/>
                  </a:srgbClr>
                </a:solidFill>
                <a:effectLst/>
                <a:uLnTx/>
                <a:uFillTx/>
                <a:latin typeface="Constantia" panose="02030602050306030303" pitchFamily="18" charset="0"/>
                <a:ea typeface="+mn-ea"/>
                <a:cs typeface="+mn-cs"/>
              </a:rPr>
              <a:t>Property Committee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70AD47">
                    <a:lumMod val="75000"/>
                    <a:alpha val="65000"/>
                  </a:srgbClr>
                </a:solidFill>
                <a:effectLst/>
                <a:uLnTx/>
                <a:uFillTx/>
                <a:latin typeface="Constantia" panose="02030602050306030303" pitchFamily="18" charset="0"/>
                <a:ea typeface="+mn-ea"/>
                <a:cs typeface="+mn-cs"/>
              </a:rPr>
              <a:t>Drought Advisory Committee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70AD47">
                    <a:lumMod val="75000"/>
                    <a:alpha val="65000"/>
                  </a:srgbClr>
                </a:solidFill>
                <a:effectLst/>
                <a:uLnTx/>
                <a:uFillTx/>
                <a:latin typeface="Constantia" panose="02030602050306030303" pitchFamily="18" charset="0"/>
                <a:ea typeface="+mn-ea"/>
                <a:cs typeface="+mn-cs"/>
              </a:rPr>
              <a:t>Ad Hoc Committees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70AD47">
                  <a:lumMod val="75000"/>
                  <a:alpha val="65000"/>
                </a:srgbClr>
              </a:solidFill>
              <a:effectLst/>
              <a:uLnTx/>
              <a:uFillTx/>
              <a:latin typeface="Constantia" panose="02030602050306030303" pitchFamily="18" charset="0"/>
              <a:ea typeface="+mn-ea"/>
              <a:cs typeface="+mn-cs"/>
            </a:endParaRPr>
          </a:p>
        </p:txBody>
      </p:sp>
      <p:sp>
        <p:nvSpPr>
          <p:cNvPr id="10" name="TextBox 9">
            <a:extLst>
              <a:ext uri="{FF2B5EF4-FFF2-40B4-BE49-F238E27FC236}">
                <a16:creationId xmlns:a16="http://schemas.microsoft.com/office/drawing/2014/main" id="{E2E679DE-E2A9-44DC-896A-88864EA744B3}"/>
              </a:ext>
            </a:extLst>
          </p:cNvPr>
          <p:cNvSpPr txBox="1"/>
          <p:nvPr/>
        </p:nvSpPr>
        <p:spPr>
          <a:xfrm>
            <a:off x="2543344" y="4753471"/>
            <a:ext cx="7510441" cy="1315745"/>
          </a:xfrm>
          <a:prstGeom prst="rect">
            <a:avLst/>
          </a:prstGeom>
          <a:solidFill>
            <a:srgbClr val="D1AEEC"/>
          </a:solidFill>
          <a:ln w="25400" cap="rnd" cmpd="thickThi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Data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black"/>
                </a:solidFill>
                <a:effectLst/>
                <a:uLnTx/>
                <a:uFillTx/>
                <a:latin typeface="Constantia" panose="02030602050306030303" pitchFamily="18" charset="0"/>
                <a:ea typeface="+mn-ea"/>
                <a:cs typeface="+mn-cs"/>
              </a:rPr>
              <a:t>Data Group</a:t>
            </a:r>
            <a:r>
              <a:rPr kumimoji="0" lang="en-US" sz="11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a:t>
            </a:r>
            <a:r>
              <a:rPr kumimoji="0" lang="en-US" sz="1100" b="1" i="0" u="sng" strike="noStrike" kern="1200" cap="none" spc="0" normalizeH="0" baseline="0" noProof="0" dirty="0">
                <a:ln>
                  <a:noFill/>
                </a:ln>
                <a:solidFill>
                  <a:prstClr val="black"/>
                </a:solidFill>
                <a:effectLst/>
                <a:uLnTx/>
                <a:uFillTx/>
                <a:latin typeface="Constantia" panose="02030602050306030303" pitchFamily="18" charset="0"/>
                <a:ea typeface="+mn-ea"/>
                <a:cs typeface="+mn-cs"/>
              </a:rPr>
              <a:t>Administrative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Vincent Flood, Data Analyst II		Paul Capotosto, Asst. Admin, Financial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Christina Delage Baza, Data Analyst 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Benjamin Jacobs, Principal Research Technician	Lori Cassin, Chief Implementation Aide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Garth Hoxsie-Quinn, RIGIS Coordinator		Maria Mignanelli, Chief Implementation Aide</a:t>
            </a:r>
          </a:p>
        </p:txBody>
      </p:sp>
      <p:sp>
        <p:nvSpPr>
          <p:cNvPr id="11" name="TextBox 10">
            <a:extLst>
              <a:ext uri="{FF2B5EF4-FFF2-40B4-BE49-F238E27FC236}">
                <a16:creationId xmlns:a16="http://schemas.microsoft.com/office/drawing/2014/main" id="{0B19532C-9214-4148-AF46-A0493D621B40}"/>
              </a:ext>
            </a:extLst>
          </p:cNvPr>
          <p:cNvSpPr txBox="1"/>
          <p:nvPr/>
        </p:nvSpPr>
        <p:spPr>
          <a:xfrm>
            <a:off x="6175873" y="601734"/>
            <a:ext cx="2292019" cy="584775"/>
          </a:xfrm>
          <a:prstGeom prst="rect">
            <a:avLst/>
          </a:prstGeom>
          <a:solidFill>
            <a:srgbClr val="EDA7D9"/>
          </a:solidFill>
          <a:ln w="254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Meredith E. Brady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Associate Director</a:t>
            </a:r>
          </a:p>
        </p:txBody>
      </p:sp>
      <p:sp>
        <p:nvSpPr>
          <p:cNvPr id="12" name="Arrow: Left-Right 11">
            <a:extLst>
              <a:ext uri="{FF2B5EF4-FFF2-40B4-BE49-F238E27FC236}">
                <a16:creationId xmlns:a16="http://schemas.microsoft.com/office/drawing/2014/main" id="{25457107-3915-4BAB-B79A-C33CC5EDB0AC}"/>
              </a:ext>
            </a:extLst>
          </p:cNvPr>
          <p:cNvSpPr/>
          <p:nvPr/>
        </p:nvSpPr>
        <p:spPr>
          <a:xfrm rot="2048105">
            <a:off x="1952682" y="4554890"/>
            <a:ext cx="975377" cy="186049"/>
          </a:xfrm>
          <a:prstGeom prst="leftRight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Left-Right 12">
            <a:extLst>
              <a:ext uri="{FF2B5EF4-FFF2-40B4-BE49-F238E27FC236}">
                <a16:creationId xmlns:a16="http://schemas.microsoft.com/office/drawing/2014/main" id="{897C3FF3-87DD-45EB-B175-5DDF506F14C9}"/>
              </a:ext>
            </a:extLst>
          </p:cNvPr>
          <p:cNvSpPr/>
          <p:nvPr/>
        </p:nvSpPr>
        <p:spPr>
          <a:xfrm rot="4276227">
            <a:off x="4434747" y="4354735"/>
            <a:ext cx="975377" cy="186049"/>
          </a:xfrm>
          <a:prstGeom prst="leftRight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Left-Right 13">
            <a:extLst>
              <a:ext uri="{FF2B5EF4-FFF2-40B4-BE49-F238E27FC236}">
                <a16:creationId xmlns:a16="http://schemas.microsoft.com/office/drawing/2014/main" id="{69C5F310-4D55-44A3-86A0-2133BBFA8987}"/>
              </a:ext>
            </a:extLst>
          </p:cNvPr>
          <p:cNvSpPr/>
          <p:nvPr/>
        </p:nvSpPr>
        <p:spPr>
          <a:xfrm rot="6144270">
            <a:off x="7250999" y="4349384"/>
            <a:ext cx="975377" cy="186049"/>
          </a:xfrm>
          <a:prstGeom prst="leftRight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Left-Right 14">
            <a:extLst>
              <a:ext uri="{FF2B5EF4-FFF2-40B4-BE49-F238E27FC236}">
                <a16:creationId xmlns:a16="http://schemas.microsoft.com/office/drawing/2014/main" id="{C1A73495-1149-4FCA-9A36-629BDBAB20EE}"/>
              </a:ext>
            </a:extLst>
          </p:cNvPr>
          <p:cNvSpPr/>
          <p:nvPr/>
        </p:nvSpPr>
        <p:spPr>
          <a:xfrm rot="6858479">
            <a:off x="9545118" y="4387074"/>
            <a:ext cx="975377" cy="186049"/>
          </a:xfrm>
          <a:prstGeom prst="leftRight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Left Brace 17">
            <a:extLst>
              <a:ext uri="{FF2B5EF4-FFF2-40B4-BE49-F238E27FC236}">
                <a16:creationId xmlns:a16="http://schemas.microsoft.com/office/drawing/2014/main" id="{441A88A4-F485-4D32-965E-6BFB7A77A971}"/>
              </a:ext>
            </a:extLst>
          </p:cNvPr>
          <p:cNvSpPr/>
          <p:nvPr/>
        </p:nvSpPr>
        <p:spPr>
          <a:xfrm rot="5400000">
            <a:off x="6379672" y="-2746739"/>
            <a:ext cx="444332" cy="9053904"/>
          </a:xfrm>
          <a:prstGeom prst="leftBrace">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Arrow: Left-Right 18">
            <a:extLst>
              <a:ext uri="{FF2B5EF4-FFF2-40B4-BE49-F238E27FC236}">
                <a16:creationId xmlns:a16="http://schemas.microsoft.com/office/drawing/2014/main" id="{DE71B02E-56E6-4D34-933D-1CB7783995AA}"/>
              </a:ext>
            </a:extLst>
          </p:cNvPr>
          <p:cNvSpPr/>
          <p:nvPr/>
        </p:nvSpPr>
        <p:spPr>
          <a:xfrm rot="5400000">
            <a:off x="6386430" y="1442331"/>
            <a:ext cx="411898" cy="231432"/>
          </a:xfrm>
          <a:prstGeom prst="leftRight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Arrow: Left-Right 19">
            <a:extLst>
              <a:ext uri="{FF2B5EF4-FFF2-40B4-BE49-F238E27FC236}">
                <a16:creationId xmlns:a16="http://schemas.microsoft.com/office/drawing/2014/main" id="{8AD90F8F-6969-471F-A746-BD86BA2EDEBC}"/>
              </a:ext>
            </a:extLst>
          </p:cNvPr>
          <p:cNvSpPr/>
          <p:nvPr/>
        </p:nvSpPr>
        <p:spPr>
          <a:xfrm rot="5400000">
            <a:off x="10922841" y="2175705"/>
            <a:ext cx="411898" cy="231432"/>
          </a:xfrm>
          <a:prstGeom prst="leftRight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rrow: Left-Right 20">
            <a:extLst>
              <a:ext uri="{FF2B5EF4-FFF2-40B4-BE49-F238E27FC236}">
                <a16:creationId xmlns:a16="http://schemas.microsoft.com/office/drawing/2014/main" id="{84E0D4FB-4574-47AE-AC48-DCF809542AEE}"/>
              </a:ext>
            </a:extLst>
          </p:cNvPr>
          <p:cNvSpPr/>
          <p:nvPr/>
        </p:nvSpPr>
        <p:spPr>
          <a:xfrm rot="5400000">
            <a:off x="4308615" y="2175705"/>
            <a:ext cx="783826" cy="231433"/>
          </a:xfrm>
          <a:prstGeom prst="leftRight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Arrow: Left-Right 21">
            <a:extLst>
              <a:ext uri="{FF2B5EF4-FFF2-40B4-BE49-F238E27FC236}">
                <a16:creationId xmlns:a16="http://schemas.microsoft.com/office/drawing/2014/main" id="{6FA791FF-5E55-42E3-A52A-B23B83BBE2FE}"/>
              </a:ext>
            </a:extLst>
          </p:cNvPr>
          <p:cNvSpPr/>
          <p:nvPr/>
        </p:nvSpPr>
        <p:spPr>
          <a:xfrm rot="5400000">
            <a:off x="1868937" y="2180844"/>
            <a:ext cx="411898" cy="231432"/>
          </a:xfrm>
          <a:prstGeom prst="leftRight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Arrow: Left-Right 22">
            <a:extLst>
              <a:ext uri="{FF2B5EF4-FFF2-40B4-BE49-F238E27FC236}">
                <a16:creationId xmlns:a16="http://schemas.microsoft.com/office/drawing/2014/main" id="{61B88907-12A5-4B48-867D-AEEAE5C6EEBE}"/>
              </a:ext>
            </a:extLst>
          </p:cNvPr>
          <p:cNvSpPr/>
          <p:nvPr/>
        </p:nvSpPr>
        <p:spPr>
          <a:xfrm rot="5400000">
            <a:off x="7346476" y="2092611"/>
            <a:ext cx="783826" cy="231433"/>
          </a:xfrm>
          <a:prstGeom prst="leftRight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709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5CAC57-560A-490F-849B-FE381577B568}"/>
              </a:ext>
            </a:extLst>
          </p:cNvPr>
          <p:cNvSpPr txBox="1"/>
          <p:nvPr/>
        </p:nvSpPr>
        <p:spPr>
          <a:xfrm>
            <a:off x="796413" y="251927"/>
            <a:ext cx="10579510" cy="6316825"/>
          </a:xfrm>
          <a:prstGeom prst="rect">
            <a:avLst/>
          </a:prstGeom>
          <a:noFill/>
          <a:ln w="50800" cmpd="tri">
            <a:solidFill>
              <a:schemeClr val="accent1"/>
            </a:solidFill>
          </a:ln>
        </p:spPr>
        <p:txBody>
          <a:bodyPr wrap="square" lIns="91440" tIns="45720" rIns="91440" bIns="45720" rtlCol="0" anchor="t">
            <a:normAutofit lnSpcReduction="10000"/>
          </a:bodyPr>
          <a:lstStyle/>
          <a:p>
            <a:pPr algn="ctr"/>
            <a:endParaRPr lang="en-US" b="1" u="sng" dirty="0">
              <a:latin typeface="Georgia" panose="02040502050405020303" pitchFamily="18" charset="0"/>
            </a:endParaRPr>
          </a:p>
          <a:p>
            <a:pPr algn="ctr"/>
            <a:r>
              <a:rPr lang="en-US" b="1" u="sng" dirty="0">
                <a:latin typeface="Georgia" panose="02040502050405020303" pitchFamily="18" charset="0"/>
              </a:rPr>
              <a:t>Division of Statewide Planning Roles – Requirements</a:t>
            </a:r>
          </a:p>
          <a:p>
            <a:pPr algn="just"/>
            <a:endParaRPr lang="en-US" b="1" u="sng" dirty="0">
              <a:latin typeface="Georgia" panose="02040502050405020303" pitchFamily="18" charset="0"/>
            </a:endParaRPr>
          </a:p>
          <a:p>
            <a:pPr algn="just">
              <a:lnSpc>
                <a:spcPct val="150000"/>
              </a:lnSpc>
            </a:pPr>
            <a:r>
              <a:rPr lang="en-US" sz="1600" dirty="0">
                <a:latin typeface="Georgia" panose="02040502050405020303" pitchFamily="18" charset="0"/>
              </a:rPr>
              <a:t>The Statewide Planning Program consists of the State Planning Council, and the Division of Statewide Planning, a division within the Department of Administration. </a:t>
            </a:r>
          </a:p>
          <a:p>
            <a:pPr marL="285750" indent="-285750" algn="just">
              <a:lnSpc>
                <a:spcPct val="150000"/>
              </a:lnSpc>
              <a:buFont typeface="Arial" panose="020B0604020202020204" pitchFamily="34" charset="0"/>
              <a:buChar char="•"/>
            </a:pPr>
            <a:r>
              <a:rPr lang="en-US" sz="1600" i="1" dirty="0">
                <a:latin typeface="Georgia" panose="02040502050405020303" pitchFamily="18" charset="0"/>
              </a:rPr>
              <a:t>The State Planning Council  (27 members) is comprised of federal, state, local, public representatives, and other advisors, and guides the work of the Program. </a:t>
            </a:r>
          </a:p>
          <a:p>
            <a:pPr marL="285750" indent="-285750" algn="just">
              <a:lnSpc>
                <a:spcPct val="150000"/>
              </a:lnSpc>
              <a:buFont typeface="Arial" panose="020B0604020202020204" pitchFamily="34" charset="0"/>
              <a:buChar char="•"/>
            </a:pPr>
            <a:r>
              <a:rPr lang="en-US" sz="1600" i="1" dirty="0">
                <a:latin typeface="Georgia" panose="02040502050405020303" pitchFamily="18" charset="0"/>
              </a:rPr>
              <a:t>The Division of Statewide Planning is the staff agency of the State Planning Council. The objectives of the Program are to: </a:t>
            </a:r>
          </a:p>
          <a:p>
            <a:pPr algn="just"/>
            <a:endParaRPr lang="en-US" sz="1100" i="1" dirty="0">
              <a:latin typeface="Georgia" panose="02040502050405020303" pitchFamily="18" charset="0"/>
            </a:endParaRPr>
          </a:p>
          <a:p>
            <a:pPr marL="342900" indent="-342900" algn="just">
              <a:lnSpc>
                <a:spcPct val="120000"/>
              </a:lnSpc>
              <a:buFont typeface="+mj-lt"/>
              <a:buAutoNum type="arabicPeriod"/>
            </a:pPr>
            <a:r>
              <a:rPr lang="en-US" sz="1400" dirty="0">
                <a:latin typeface="Georgia" panose="02040502050405020303" pitchFamily="18" charset="0"/>
              </a:rPr>
              <a:t>Establish and manage a fair and impartial setting for effective regional decision-making;</a:t>
            </a:r>
          </a:p>
          <a:p>
            <a:pPr marL="342900" indent="-342900" algn="just">
              <a:lnSpc>
                <a:spcPct val="120000"/>
              </a:lnSpc>
              <a:buFont typeface="+mj-lt"/>
              <a:buAutoNum type="arabicPeriod"/>
            </a:pPr>
            <a:r>
              <a:rPr lang="en-US" sz="1400" dirty="0">
                <a:latin typeface="Georgia" panose="02040502050405020303" pitchFamily="18" charset="0"/>
              </a:rPr>
              <a:t>Develop transportation improvement options and use data and planning methods to evaluate whether those options support criteria and system performance targets. Planning studies and evaluations are included in the Unified Planning Work Program (UPWP);</a:t>
            </a:r>
          </a:p>
          <a:p>
            <a:pPr marL="342900" indent="-342900" algn="just">
              <a:lnSpc>
                <a:spcPct val="120000"/>
              </a:lnSpc>
              <a:buFont typeface="+mj-lt"/>
              <a:buAutoNum type="arabicPeriod"/>
            </a:pPr>
            <a:r>
              <a:rPr lang="en-US" sz="1400" dirty="0">
                <a:latin typeface="Georgia" panose="02040502050405020303" pitchFamily="18" charset="0"/>
              </a:rPr>
              <a:t>Develop a Transportation Improvement Program (TIP);</a:t>
            </a:r>
          </a:p>
          <a:p>
            <a:pPr marL="342900" indent="-342900" algn="just">
              <a:lnSpc>
                <a:spcPct val="120000"/>
              </a:lnSpc>
              <a:buFont typeface="+mj-lt"/>
              <a:buAutoNum type="arabicPeriod"/>
            </a:pPr>
            <a:r>
              <a:rPr lang="en-US" sz="1400" dirty="0">
                <a:latin typeface="Georgia" panose="02040502050405020303" pitchFamily="18" charset="0"/>
              </a:rPr>
              <a:t>Develop a Long-Range Transportation Plan (more on that later!); </a:t>
            </a:r>
          </a:p>
          <a:p>
            <a:pPr marL="342900" indent="-342900" algn="just">
              <a:lnSpc>
                <a:spcPct val="120000"/>
              </a:lnSpc>
              <a:buFont typeface="+mj-lt"/>
              <a:buAutoNum type="arabicPeriod"/>
            </a:pPr>
            <a:r>
              <a:rPr lang="en-US" sz="1400" dirty="0">
                <a:latin typeface="Georgia" panose="02040502050405020303" pitchFamily="18" charset="0"/>
              </a:rPr>
              <a:t>Identify performance measure targets and monitor whether implemented projects are achieving targets;</a:t>
            </a:r>
          </a:p>
          <a:p>
            <a:pPr marL="342900" indent="-342900" algn="just">
              <a:lnSpc>
                <a:spcPct val="150000"/>
              </a:lnSpc>
              <a:buFont typeface="+mj-lt"/>
              <a:buAutoNum type="arabicPeriod"/>
            </a:pPr>
            <a:r>
              <a:rPr lang="en-US" sz="1400" dirty="0">
                <a:latin typeface="Georgia"/>
              </a:rPr>
              <a:t>Involve the general public and other affected constituencies;</a:t>
            </a:r>
          </a:p>
          <a:p>
            <a:pPr marL="342900" indent="-342900" algn="just">
              <a:lnSpc>
                <a:spcPct val="150000"/>
              </a:lnSpc>
              <a:buFont typeface="+mj-lt"/>
              <a:buAutoNum type="arabicPeriod"/>
            </a:pPr>
            <a:r>
              <a:rPr lang="en-US" sz="1400" dirty="0">
                <a:latin typeface="Georgia"/>
              </a:rPr>
              <a:t>Prepare Guide Plan Elements for the State;</a:t>
            </a:r>
          </a:p>
          <a:p>
            <a:pPr marL="342900" indent="-342900" algn="just">
              <a:lnSpc>
                <a:spcPct val="150000"/>
              </a:lnSpc>
              <a:buFont typeface="+mj-lt"/>
              <a:buAutoNum type="arabicPeriod"/>
            </a:pPr>
            <a:r>
              <a:rPr lang="en-US" sz="1400" dirty="0">
                <a:latin typeface="Georgia"/>
              </a:rPr>
              <a:t>Coordinate activities of the public and private sectors within the framework of the State Guide Plan;</a:t>
            </a:r>
          </a:p>
          <a:p>
            <a:pPr marL="342900" indent="-342900" algn="just">
              <a:lnSpc>
                <a:spcPct val="150000"/>
              </a:lnSpc>
              <a:buFont typeface="+mj-lt"/>
              <a:buAutoNum type="arabicPeriod"/>
            </a:pPr>
            <a:r>
              <a:rPr lang="en-US" sz="1400" dirty="0">
                <a:latin typeface="Georgia" panose="02040502050405020303" pitchFamily="18" charset="0"/>
              </a:rPr>
              <a:t>Assist municipal governments with planning; and</a:t>
            </a:r>
          </a:p>
          <a:p>
            <a:pPr marL="342900" indent="-342900" algn="just">
              <a:lnSpc>
                <a:spcPct val="150000"/>
              </a:lnSpc>
              <a:buFont typeface="+mj-lt"/>
              <a:buAutoNum type="arabicPeriod"/>
            </a:pPr>
            <a:r>
              <a:rPr lang="en-US" sz="1400" dirty="0">
                <a:latin typeface="Georgia"/>
              </a:rPr>
              <a:t>Advise the Governor and others on physical, social, and economic planning related topics.</a:t>
            </a:r>
            <a:endParaRPr lang="en-US" b="1" dirty="0">
              <a:latin typeface="Georgia"/>
            </a:endParaRPr>
          </a:p>
        </p:txBody>
      </p:sp>
      <p:pic>
        <p:nvPicPr>
          <p:cNvPr id="2" name="Picture 1">
            <a:extLst>
              <a:ext uri="{FF2B5EF4-FFF2-40B4-BE49-F238E27FC236}">
                <a16:creationId xmlns:a16="http://schemas.microsoft.com/office/drawing/2014/main" id="{54669E20-51B1-47D8-B94B-6F9A723F8134}"/>
              </a:ext>
            </a:extLst>
          </p:cNvPr>
          <p:cNvPicPr>
            <a:picLocks noChangeAspect="1"/>
          </p:cNvPicPr>
          <p:nvPr/>
        </p:nvPicPr>
        <p:blipFill>
          <a:blip r:embed="rId2"/>
          <a:stretch>
            <a:fillRect/>
          </a:stretch>
        </p:blipFill>
        <p:spPr>
          <a:xfrm>
            <a:off x="11005409" y="5986924"/>
            <a:ext cx="780356" cy="743776"/>
          </a:xfrm>
          <a:prstGeom prst="rect">
            <a:avLst/>
          </a:prstGeom>
        </p:spPr>
      </p:pic>
    </p:spTree>
    <p:extLst>
      <p:ext uri="{BB962C8B-B14F-4D97-AF65-F5344CB8AC3E}">
        <p14:creationId xmlns:p14="http://schemas.microsoft.com/office/powerpoint/2010/main" val="4205217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5B2F04-41C8-43D5-B010-1B3385A54A16}"/>
              </a:ext>
            </a:extLst>
          </p:cNvPr>
          <p:cNvSpPr txBox="1"/>
          <p:nvPr/>
        </p:nvSpPr>
        <p:spPr>
          <a:xfrm>
            <a:off x="5640355" y="2971800"/>
            <a:ext cx="914400" cy="914400"/>
          </a:xfrm>
          <a:prstGeom prst="rect">
            <a:avLst/>
          </a:prstGeom>
          <a:noFill/>
        </p:spPr>
        <p:txBody>
          <a:bodyPr wrap="square" rtlCol="0">
            <a:spAutoFit/>
          </a:bodyPr>
          <a:lstStyle/>
          <a:p>
            <a:endParaRPr lang="en-US"/>
          </a:p>
        </p:txBody>
      </p:sp>
      <p:sp>
        <p:nvSpPr>
          <p:cNvPr id="5" name="TextBox 4">
            <a:extLst>
              <a:ext uri="{FF2B5EF4-FFF2-40B4-BE49-F238E27FC236}">
                <a16:creationId xmlns:a16="http://schemas.microsoft.com/office/drawing/2014/main" id="{B6B8B489-67D3-486D-A423-310D3C86B159}"/>
              </a:ext>
            </a:extLst>
          </p:cNvPr>
          <p:cNvSpPr txBox="1"/>
          <p:nvPr/>
        </p:nvSpPr>
        <p:spPr>
          <a:xfrm>
            <a:off x="363894" y="317241"/>
            <a:ext cx="11616612" cy="5601533"/>
          </a:xfrm>
          <a:prstGeom prst="rect">
            <a:avLst/>
          </a:prstGeom>
          <a:noFill/>
        </p:spPr>
        <p:txBody>
          <a:bodyPr wrap="square" lIns="91440" tIns="45720" rIns="91440" bIns="45720" numCol="2" rtlCol="0" anchor="t">
            <a:spAutoFit/>
          </a:bodyPr>
          <a:lstStyle/>
          <a:p>
            <a:pPr marL="285750" indent="-285750">
              <a:spcBef>
                <a:spcPts val="600"/>
              </a:spcBef>
              <a:buFont typeface="Arial" panose="020B0604020202020204" pitchFamily="34" charset="0"/>
              <a:buChar char="•"/>
            </a:pPr>
            <a:r>
              <a:rPr lang="en-US" dirty="0"/>
              <a:t>Move to the Foundry (accessibility)</a:t>
            </a:r>
          </a:p>
          <a:p>
            <a:pPr marL="285750" indent="-285750">
              <a:spcBef>
                <a:spcPts val="600"/>
              </a:spcBef>
              <a:buFont typeface="Arial" panose="020B0604020202020204" pitchFamily="34" charset="0"/>
              <a:buChar char="•"/>
            </a:pPr>
            <a:r>
              <a:rPr lang="en-US" dirty="0"/>
              <a:t>Long Range Transportation Plan Limited Update</a:t>
            </a:r>
          </a:p>
          <a:p>
            <a:pPr marL="285750" indent="-285750">
              <a:spcBef>
                <a:spcPts val="600"/>
              </a:spcBef>
              <a:buFont typeface="Arial" panose="020B0604020202020204" pitchFamily="34" charset="0"/>
              <a:buChar char="•"/>
            </a:pPr>
            <a:r>
              <a:rPr lang="en-US" dirty="0"/>
              <a:t>Complete Streets Guidebook</a:t>
            </a:r>
          </a:p>
          <a:p>
            <a:pPr marL="285750" indent="-285750">
              <a:spcBef>
                <a:spcPts val="600"/>
              </a:spcBef>
              <a:buFont typeface="Arial" panose="020B0604020202020204" pitchFamily="34" charset="0"/>
              <a:buChar char="•"/>
            </a:pPr>
            <a:r>
              <a:rPr lang="en-US" dirty="0"/>
              <a:t>Newport Transportation Plan</a:t>
            </a:r>
          </a:p>
          <a:p>
            <a:pPr marL="285750" indent="-285750">
              <a:spcBef>
                <a:spcPts val="600"/>
              </a:spcBef>
              <a:buFont typeface="Arial" panose="020B0604020202020204" pitchFamily="34" charset="0"/>
              <a:buChar char="•"/>
            </a:pPr>
            <a:r>
              <a:rPr lang="en-US" dirty="0"/>
              <a:t>Big River Management Area Property Mgmt. Plan</a:t>
            </a:r>
          </a:p>
          <a:p>
            <a:pPr marL="285750" indent="-285750">
              <a:spcBef>
                <a:spcPts val="600"/>
              </a:spcBef>
              <a:buFont typeface="Arial" panose="020B0604020202020204" pitchFamily="34" charset="0"/>
              <a:buChar char="•"/>
            </a:pPr>
            <a:r>
              <a:rPr lang="en-US" dirty="0"/>
              <a:t>Social Equity Tool</a:t>
            </a:r>
          </a:p>
          <a:p>
            <a:pPr marL="285750" indent="-285750">
              <a:spcBef>
                <a:spcPts val="600"/>
              </a:spcBef>
              <a:buFont typeface="Arial" panose="020B0604020202020204" pitchFamily="34" charset="0"/>
              <a:buChar char="•"/>
            </a:pPr>
            <a:r>
              <a:rPr lang="en-US" dirty="0"/>
              <a:t>State Freight Committee</a:t>
            </a:r>
          </a:p>
          <a:p>
            <a:pPr marL="285750" indent="-285750">
              <a:spcBef>
                <a:spcPts val="600"/>
              </a:spcBef>
              <a:buFont typeface="Arial" panose="020B0604020202020204" pitchFamily="34" charset="0"/>
              <a:buChar char="•"/>
            </a:pPr>
            <a:r>
              <a:rPr lang="en-US" dirty="0"/>
              <a:t>East Providence Bike &amp; Pedestrian Master Plan</a:t>
            </a:r>
          </a:p>
          <a:p>
            <a:pPr marL="285750" indent="-285750">
              <a:spcBef>
                <a:spcPts val="600"/>
              </a:spcBef>
              <a:buFont typeface="Arial" panose="020B0604020202020204" pitchFamily="34" charset="0"/>
              <a:buChar char="•"/>
            </a:pPr>
            <a:r>
              <a:rPr lang="en-US" dirty="0"/>
              <a:t>Small Business Resilience</a:t>
            </a:r>
          </a:p>
          <a:p>
            <a:pPr marL="285750" indent="-285750">
              <a:spcBef>
                <a:spcPts val="600"/>
              </a:spcBef>
              <a:buFont typeface="Arial" panose="020B0604020202020204" pitchFamily="34" charset="0"/>
              <a:buChar char="•"/>
            </a:pPr>
            <a:r>
              <a:rPr lang="en-US" dirty="0"/>
              <a:t>I-95 Corridor Coalition (The Eastern Transportation Coalition) Training and Involvement</a:t>
            </a:r>
          </a:p>
          <a:p>
            <a:pPr marL="285750" indent="-285750">
              <a:spcBef>
                <a:spcPts val="600"/>
              </a:spcBef>
              <a:buFont typeface="Arial" panose="020B0604020202020204" pitchFamily="34" charset="0"/>
              <a:buChar char="•"/>
            </a:pPr>
            <a:r>
              <a:rPr lang="en-US" dirty="0"/>
              <a:t>TRB &amp; NCHRP Involvement</a:t>
            </a:r>
          </a:p>
          <a:p>
            <a:pPr marL="285750" indent="-285750">
              <a:spcBef>
                <a:spcPts val="600"/>
              </a:spcBef>
              <a:buFont typeface="Arial" panose="020B0604020202020204" pitchFamily="34" charset="0"/>
              <a:buChar char="•"/>
            </a:pPr>
            <a:r>
              <a:rPr lang="en-US" dirty="0"/>
              <a:t>Regional MPO Outreach and Coordination</a:t>
            </a:r>
          </a:p>
          <a:p>
            <a:pPr marL="285750" indent="-285750">
              <a:spcBef>
                <a:spcPts val="600"/>
              </a:spcBef>
              <a:buFont typeface="Arial" panose="020B0604020202020204" pitchFamily="34" charset="0"/>
              <a:buChar char="•"/>
            </a:pPr>
            <a:r>
              <a:rPr lang="en-US" dirty="0">
                <a:cs typeface="Calibri"/>
              </a:rPr>
              <a:t>STIP admin &amp; 14 amendments FFY2022-FFY2031 STIP</a:t>
            </a:r>
            <a:endParaRPr lang="en-US" dirty="0"/>
          </a:p>
          <a:p>
            <a:pPr marL="285750" indent="-285750">
              <a:spcBef>
                <a:spcPts val="600"/>
              </a:spcBef>
              <a:buFont typeface="Arial" panose="020B0604020202020204" pitchFamily="34" charset="0"/>
              <a:buChar char="•"/>
            </a:pPr>
            <a:r>
              <a:rPr lang="en-US" dirty="0"/>
              <a:t>Migration to an E-STIP and PMG STIP Manager Platform</a:t>
            </a:r>
          </a:p>
          <a:p>
            <a:pPr marL="285750" indent="-285750">
              <a:spcBef>
                <a:spcPts val="600"/>
              </a:spcBef>
              <a:buFont typeface="Arial" panose="020B0604020202020204" pitchFamily="34" charset="0"/>
              <a:buChar char="•"/>
            </a:pPr>
            <a:r>
              <a:rPr lang="en-US" dirty="0"/>
              <a:t>Tri-Party Agreement &amp; STIP MOU in Changing Times</a:t>
            </a:r>
          </a:p>
          <a:p>
            <a:pPr marL="285750" indent="-285750">
              <a:spcBef>
                <a:spcPts val="600"/>
              </a:spcBef>
              <a:buFont typeface="Arial" panose="020B0604020202020204" pitchFamily="34" charset="0"/>
              <a:buChar char="•"/>
            </a:pPr>
            <a:r>
              <a:rPr lang="en-US" dirty="0"/>
              <a:t>Historic Preservation, Economic Development, Solid Waste Guide Plan elements; collaboration on Housing</a:t>
            </a:r>
          </a:p>
          <a:p>
            <a:pPr marL="285750" indent="-285750">
              <a:spcBef>
                <a:spcPts val="600"/>
              </a:spcBef>
              <a:buFont typeface="Arial" panose="020B0604020202020204" pitchFamily="34" charset="0"/>
              <a:buChar char="•"/>
            </a:pPr>
            <a:r>
              <a:rPr lang="en-US" dirty="0"/>
              <a:t>Continuing Education of Decisionmakers and Committees</a:t>
            </a:r>
          </a:p>
          <a:p>
            <a:pPr marL="285750" indent="-285750">
              <a:spcBef>
                <a:spcPts val="600"/>
              </a:spcBef>
              <a:buFont typeface="Arial" panose="020B0604020202020204" pitchFamily="34" charset="0"/>
              <a:buChar char="•"/>
            </a:pPr>
            <a:r>
              <a:rPr lang="en-US" dirty="0"/>
              <a:t>Training and Professional Development</a:t>
            </a:r>
          </a:p>
          <a:p>
            <a:pPr marL="285750" indent="-285750">
              <a:spcBef>
                <a:spcPts val="600"/>
              </a:spcBef>
              <a:buFont typeface="Arial" panose="020B0604020202020204" pitchFamily="34" charset="0"/>
              <a:buChar char="•"/>
            </a:pPr>
            <a:r>
              <a:rPr lang="en-US" dirty="0"/>
              <a:t>FHWA Climate Change Webinars</a:t>
            </a:r>
          </a:p>
          <a:p>
            <a:pPr marL="285750" indent="-285750">
              <a:spcBef>
                <a:spcPts val="600"/>
              </a:spcBef>
              <a:buFont typeface="Arial" panose="020B0604020202020204" pitchFamily="34" charset="0"/>
              <a:buChar char="•"/>
            </a:pPr>
            <a:r>
              <a:rPr lang="en-US" dirty="0"/>
              <a:t>Annual Obligation Report</a:t>
            </a:r>
          </a:p>
          <a:p>
            <a:pPr marL="285750" indent="-285750">
              <a:spcBef>
                <a:spcPts val="600"/>
              </a:spcBef>
              <a:buFont typeface="Arial" panose="020B0604020202020204" pitchFamily="34" charset="0"/>
              <a:buChar char="•"/>
            </a:pPr>
            <a:r>
              <a:rPr lang="en-US" dirty="0"/>
              <a:t>Census Data and Census 2020 … Population Projections pending; Land Use 2050 data in development</a:t>
            </a:r>
          </a:p>
          <a:p>
            <a:pPr marL="285750" indent="-285750">
              <a:spcBef>
                <a:spcPts val="600"/>
              </a:spcBef>
              <a:buFont typeface="Arial" panose="020B0604020202020204" pitchFamily="34" charset="0"/>
              <a:buChar char="•"/>
            </a:pPr>
            <a:r>
              <a:rPr lang="en-US" dirty="0"/>
              <a:t>Update of Public Participation Plan &amp; LEP</a:t>
            </a:r>
            <a:endParaRPr lang="en-US" dirty="0">
              <a:cs typeface="Calibri"/>
            </a:endParaRPr>
          </a:p>
          <a:p>
            <a:pPr marL="285750" indent="-285750">
              <a:spcBef>
                <a:spcPts val="600"/>
              </a:spcBef>
              <a:buFont typeface="Arial" panose="020B0604020202020204" pitchFamily="34" charset="0"/>
              <a:buChar char="•"/>
            </a:pPr>
            <a:r>
              <a:rPr lang="en-US" dirty="0">
                <a:cs typeface="Calibri"/>
              </a:rPr>
              <a:t>Contact Database Development</a:t>
            </a:r>
            <a:endParaRPr lang="en-US" dirty="0"/>
          </a:p>
          <a:p>
            <a:pPr marL="285750" indent="-285750">
              <a:spcBef>
                <a:spcPts val="600"/>
              </a:spcBef>
              <a:buFont typeface="Arial" panose="020B0604020202020204" pitchFamily="34" charset="0"/>
              <a:buChar char="•"/>
            </a:pPr>
            <a:r>
              <a:rPr lang="en-US" dirty="0"/>
              <a:t>Continuous Development of Map Data and Map Products</a:t>
            </a:r>
          </a:p>
          <a:p>
            <a:pPr marL="285750" indent="-285750">
              <a:spcBef>
                <a:spcPts val="600"/>
              </a:spcBef>
              <a:buFont typeface="Arial" panose="020B0604020202020204" pitchFamily="34" charset="0"/>
              <a:buChar char="•"/>
            </a:pPr>
            <a:r>
              <a:rPr lang="en-US" dirty="0"/>
              <a:t>Local Partnerships</a:t>
            </a:r>
          </a:p>
          <a:p>
            <a:pPr marL="285750" indent="-285750">
              <a:spcBef>
                <a:spcPts val="600"/>
              </a:spcBef>
              <a:buFont typeface="Arial" panose="020B0604020202020204" pitchFamily="34" charset="0"/>
              <a:buChar char="•"/>
            </a:pPr>
            <a:r>
              <a:rPr lang="en-US" dirty="0"/>
              <a:t>Revolving Terms Re-Established</a:t>
            </a:r>
          </a:p>
          <a:p>
            <a:pPr marL="285750" indent="-285750">
              <a:spcBef>
                <a:spcPts val="600"/>
              </a:spcBef>
              <a:buFont typeface="Arial" panose="020B0604020202020204" pitchFamily="34" charset="0"/>
              <a:buChar char="•"/>
            </a:pPr>
            <a:r>
              <a:rPr lang="en-US" dirty="0"/>
              <a:t>State Planning Council Membership Changes</a:t>
            </a:r>
          </a:p>
          <a:p>
            <a:pPr marL="285750" indent="-285750">
              <a:spcBef>
                <a:spcPts val="600"/>
              </a:spcBef>
              <a:buFont typeface="Arial" panose="020B0604020202020204" pitchFamily="34" charset="0"/>
              <a:buChar char="•"/>
            </a:pPr>
            <a:r>
              <a:rPr lang="en-US" dirty="0"/>
              <a:t>Pivot to Virtual Public Meetings due to COVID</a:t>
            </a:r>
          </a:p>
          <a:p>
            <a:pPr marL="285750" indent="-285750">
              <a:spcBef>
                <a:spcPts val="600"/>
              </a:spcBef>
              <a:buFont typeface="Arial" panose="020B0604020202020204" pitchFamily="34" charset="0"/>
              <a:buChar char="•"/>
            </a:pPr>
            <a:r>
              <a:rPr lang="en-US" dirty="0"/>
              <a:t>Pivot Back to In-Person Post-COVID, with Hybrid Options</a:t>
            </a:r>
          </a:p>
        </p:txBody>
      </p:sp>
      <p:pic>
        <p:nvPicPr>
          <p:cNvPr id="2" name="Picture 1">
            <a:extLst>
              <a:ext uri="{FF2B5EF4-FFF2-40B4-BE49-F238E27FC236}">
                <a16:creationId xmlns:a16="http://schemas.microsoft.com/office/drawing/2014/main" id="{9F4EE82C-5B73-40DE-8F2E-34EEF2E9A8E1}"/>
              </a:ext>
            </a:extLst>
          </p:cNvPr>
          <p:cNvPicPr>
            <a:picLocks noChangeAspect="1"/>
          </p:cNvPicPr>
          <p:nvPr/>
        </p:nvPicPr>
        <p:blipFill>
          <a:blip r:embed="rId2"/>
          <a:stretch>
            <a:fillRect/>
          </a:stretch>
        </p:blipFill>
        <p:spPr>
          <a:xfrm>
            <a:off x="5155316" y="5958932"/>
            <a:ext cx="780356" cy="743776"/>
          </a:xfrm>
          <a:prstGeom prst="rect">
            <a:avLst/>
          </a:prstGeom>
        </p:spPr>
      </p:pic>
    </p:spTree>
    <p:extLst>
      <p:ext uri="{BB962C8B-B14F-4D97-AF65-F5344CB8AC3E}">
        <p14:creationId xmlns:p14="http://schemas.microsoft.com/office/powerpoint/2010/main" val="64808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5B2F04-41C8-43D5-B010-1B3385A54A16}"/>
              </a:ext>
            </a:extLst>
          </p:cNvPr>
          <p:cNvSpPr txBox="1"/>
          <p:nvPr/>
        </p:nvSpPr>
        <p:spPr>
          <a:xfrm>
            <a:off x="5640355" y="2971800"/>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2C04646-CF95-44D4-9525-D7DD117C2651}"/>
              </a:ext>
            </a:extLst>
          </p:cNvPr>
          <p:cNvSpPr txBox="1"/>
          <p:nvPr/>
        </p:nvSpPr>
        <p:spPr>
          <a:xfrm>
            <a:off x="625150" y="395703"/>
            <a:ext cx="9041364" cy="58576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eorgia Pro" panose="02040502050405020303" pitchFamily="18" charset="0"/>
                <a:ea typeface="+mn-ea"/>
                <a:cs typeface="+mn-cs"/>
              </a:rPr>
              <a:t>Some Basic Facts: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Pro" panose="02040502050405020303" pitchFamily="18" charset="0"/>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Georgia Pro" panose="02040502050405020303" pitchFamily="18" charset="0"/>
                <a:ea typeface="+mn-ea"/>
                <a:cs typeface="+mn-cs"/>
              </a:rPr>
              <a:t>Name:</a:t>
            </a:r>
            <a:r>
              <a:rPr kumimoji="0" lang="en-US" sz="1800" b="0" i="0" u="none" strike="noStrike" kern="1200" cap="none" spc="0" normalizeH="0" baseline="0" noProof="0" dirty="0">
                <a:ln>
                  <a:noFill/>
                </a:ln>
                <a:solidFill>
                  <a:prstClr val="black"/>
                </a:solidFill>
                <a:effectLst/>
                <a:uLnTx/>
                <a:uFillTx/>
                <a:latin typeface="Georgia Pro" panose="02040502050405020303" pitchFamily="18" charset="0"/>
                <a:ea typeface="+mn-ea"/>
                <a:cs typeface="+mn-cs"/>
              </a:rPr>
              <a:t> Providence MPO/State Planning Council/Statewide Planning</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Georgia Pro" panose="02040502050405020303" pitchFamily="18" charset="0"/>
                <a:ea typeface="+mn-ea"/>
                <a:cs typeface="+mn-cs"/>
              </a:rPr>
              <a:t>Year Established:</a:t>
            </a:r>
            <a:r>
              <a:rPr kumimoji="0" lang="en-US" sz="1800" b="0" i="0" u="none" strike="noStrike" kern="1200" cap="none" spc="0" normalizeH="0" baseline="0" noProof="0" dirty="0">
                <a:ln>
                  <a:noFill/>
                </a:ln>
                <a:solidFill>
                  <a:prstClr val="black"/>
                </a:solidFill>
                <a:effectLst/>
                <a:uLnTx/>
                <a:uFillTx/>
                <a:latin typeface="Georgia Pro" panose="02040502050405020303" pitchFamily="18" charset="0"/>
                <a:ea typeface="+mn-ea"/>
                <a:cs typeface="+mn-cs"/>
              </a:rPr>
              <a:t>  1934/1964/1974</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Georgia Pro" panose="02040502050405020303" pitchFamily="18" charset="0"/>
                <a:ea typeface="+mn-ea"/>
                <a:cs typeface="+mn-cs"/>
              </a:rPr>
              <a:t>2020 Population:</a:t>
            </a:r>
            <a:r>
              <a:rPr kumimoji="0" lang="en-US" sz="1800" b="0" i="0" u="none" strike="noStrike" kern="1200" cap="none" spc="0" normalizeH="0" baseline="0" noProof="0" dirty="0">
                <a:ln>
                  <a:noFill/>
                </a:ln>
                <a:solidFill>
                  <a:prstClr val="black"/>
                </a:solidFill>
                <a:effectLst/>
                <a:uLnTx/>
                <a:uFillTx/>
                <a:latin typeface="Georgia Pro" panose="02040502050405020303" pitchFamily="18" charset="0"/>
                <a:ea typeface="+mn-ea"/>
                <a:cs typeface="+mn-cs"/>
              </a:rPr>
              <a:t> 1,097,379</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Georgia Pro" panose="02040502050405020303" pitchFamily="18" charset="0"/>
                <a:ea typeface="+mn-ea"/>
                <a:cs typeface="+mn-cs"/>
              </a:rPr>
              <a:t>Comparative Size:</a:t>
            </a:r>
            <a:r>
              <a:rPr kumimoji="0" lang="en-US" sz="1800" b="0" i="0" u="none" strike="noStrike" kern="1200" cap="none" spc="0" normalizeH="0" baseline="0" noProof="0" dirty="0">
                <a:ln>
                  <a:noFill/>
                </a:ln>
                <a:solidFill>
                  <a:prstClr val="black"/>
                </a:solidFill>
                <a:effectLst/>
                <a:uLnTx/>
                <a:uFillTx/>
                <a:latin typeface="Georgia Pro" panose="02040502050405020303" pitchFamily="18" charset="0"/>
                <a:ea typeface="+mn-ea"/>
                <a:cs typeface="+mn-cs"/>
              </a:rPr>
              <a:t> 50</a:t>
            </a:r>
            <a:r>
              <a:rPr kumimoji="0" lang="en-US" sz="1800" b="0" i="0" u="none" strike="noStrike" kern="1200" cap="none" spc="0" normalizeH="0" baseline="30000" noProof="0" dirty="0">
                <a:ln>
                  <a:noFill/>
                </a:ln>
                <a:solidFill>
                  <a:prstClr val="black"/>
                </a:solidFill>
                <a:effectLst/>
                <a:uLnTx/>
                <a:uFillTx/>
                <a:latin typeface="Georgia Pro" panose="02040502050405020303" pitchFamily="18" charset="0"/>
                <a:ea typeface="+mn-ea"/>
                <a:cs typeface="+mn-cs"/>
              </a:rPr>
              <a:t>th</a:t>
            </a:r>
            <a:r>
              <a:rPr kumimoji="0" lang="en-US" sz="1800" b="0" i="0" u="none" strike="noStrike" kern="1200" cap="none" spc="0" normalizeH="0" baseline="0" noProof="0" dirty="0">
                <a:ln>
                  <a:noFill/>
                </a:ln>
                <a:solidFill>
                  <a:prstClr val="black"/>
                </a:solidFill>
                <a:effectLst/>
                <a:uLnTx/>
                <a:uFillTx/>
                <a:latin typeface="Georgia Pro" panose="02040502050405020303" pitchFamily="18" charset="0"/>
                <a:ea typeface="+mn-ea"/>
                <a:cs typeface="+mn-cs"/>
              </a:rPr>
              <a:t> largest </a:t>
            </a:r>
            <a:r>
              <a:rPr kumimoji="0" lang="en-US" sz="1800" b="0" i="0" u="none" strike="noStrike" kern="1200" cap="none" spc="0" normalizeH="0" baseline="0" noProof="0">
                <a:ln>
                  <a:noFill/>
                </a:ln>
                <a:solidFill>
                  <a:prstClr val="black"/>
                </a:solidFill>
                <a:effectLst/>
                <a:uLnTx/>
                <a:uFillTx/>
                <a:latin typeface="Georgia Pro" panose="02040502050405020303" pitchFamily="18" charset="0"/>
                <a:ea typeface="+mn-ea"/>
                <a:cs typeface="+mn-cs"/>
              </a:rPr>
              <a:t>of 411 </a:t>
            </a:r>
            <a:r>
              <a:rPr kumimoji="0" lang="en-US" sz="1800" b="0" i="0" u="none" strike="noStrike" kern="1200" cap="none" spc="0" normalizeH="0" baseline="0" noProof="0" dirty="0">
                <a:ln>
                  <a:noFill/>
                </a:ln>
                <a:solidFill>
                  <a:prstClr val="black"/>
                </a:solidFill>
                <a:effectLst/>
                <a:uLnTx/>
                <a:uFillTx/>
                <a:latin typeface="Georgia Pro" panose="02040502050405020303" pitchFamily="18" charset="0"/>
                <a:ea typeface="+mn-ea"/>
                <a:cs typeface="+mn-cs"/>
              </a:rPr>
              <a:t>MPOs</a:t>
            </a:r>
          </a:p>
          <a:p>
            <a:pPr marL="0" marR="0" lvl="0" indent="0" algn="l" defTabSz="233363" rtl="0" eaLnBrk="1" fontAlgn="auto" latinLnBrk="0" hangingPunct="1">
              <a:lnSpc>
                <a:spcPct val="2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eorgia Pro" panose="02040502050405020303" pitchFamily="18" charset="0"/>
                <a:ea typeface="+mn-ea"/>
                <a:cs typeface="+mn-cs"/>
              </a:rPr>
              <a:t>	Largest MPO: Southern California Association of Governments (18,051,203)</a:t>
            </a:r>
          </a:p>
          <a:p>
            <a:pPr marL="0" marR="0" lvl="0" indent="0" algn="l" defTabSz="233363" rtl="0" eaLnBrk="1" fontAlgn="auto" latinLnBrk="0" hangingPunct="1">
              <a:lnSpc>
                <a:spcPct val="2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eorgia Pro" panose="02040502050405020303" pitchFamily="18" charset="0"/>
                <a:ea typeface="+mn-ea"/>
                <a:cs typeface="+mn-cs"/>
              </a:rPr>
              <a:t>	Smallest MPO: West Memphis Area Transportation Study (42,214)</a:t>
            </a:r>
          </a:p>
          <a:p>
            <a:pPr marL="0" marR="0" lvl="0" indent="0" algn="l" defTabSz="233363" rtl="0" eaLnBrk="1" fontAlgn="auto" latinLnBrk="0" hangingPunct="1">
              <a:lnSpc>
                <a:spcPct val="2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eorgia Pro" panose="02040502050405020303" pitchFamily="18" charset="0"/>
                <a:ea typeface="+mn-ea"/>
                <a:cs typeface="+mn-cs"/>
              </a:rPr>
              <a:t>	Connecticut has 9 MPOs; Massachusetts has 10 MPOs</a:t>
            </a:r>
          </a:p>
          <a:p>
            <a:pPr marL="0" marR="0" lvl="0" indent="0" algn="l" defTabSz="233363" rtl="0" eaLnBrk="1" fontAlgn="auto" latinLnBrk="0" hangingPunct="1">
              <a:lnSpc>
                <a:spcPct val="2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eorgia Pro" panose="02040502050405020303" pitchFamily="18" charset="0"/>
                <a:ea typeface="+mn-ea"/>
                <a:cs typeface="+mn-cs"/>
              </a:rPr>
              <a:t>	Even Delaware and Hawaii have 2 MPOs</a:t>
            </a:r>
          </a:p>
          <a:p>
            <a:pPr marL="0" marR="0" lvl="0" indent="0" algn="l" defTabSz="233363" rtl="0" eaLnBrk="1" fontAlgn="auto" latinLnBrk="0" hangingPunct="1">
              <a:lnSpc>
                <a:spcPct val="2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eorgia Pro" panose="02040502050405020303" pitchFamily="18" charset="0"/>
                <a:ea typeface="+mn-ea"/>
                <a:cs typeface="+mn-cs"/>
              </a:rPr>
              <a:t>	Vermont has a single MPO but multiple Regional Planning Agencies.</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Pro" panose="02040502050405020303" pitchFamily="18" charset="0"/>
              <a:ea typeface="+mn-ea"/>
              <a:cs typeface="+mn-cs"/>
            </a:endParaRPr>
          </a:p>
        </p:txBody>
      </p:sp>
      <p:pic>
        <p:nvPicPr>
          <p:cNvPr id="8" name="Picture 7">
            <a:extLst>
              <a:ext uri="{FF2B5EF4-FFF2-40B4-BE49-F238E27FC236}">
                <a16:creationId xmlns:a16="http://schemas.microsoft.com/office/drawing/2014/main" id="{B76F78EA-6C15-4801-B581-F3CD8649D3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86485" y="487125"/>
            <a:ext cx="3671336" cy="2753502"/>
          </a:xfrm>
          <a:prstGeom prst="rect">
            <a:avLst/>
          </a:prstGeom>
          <a:ln w="38100">
            <a:solidFill>
              <a:schemeClr val="tx1"/>
            </a:solidFill>
          </a:ln>
        </p:spPr>
      </p:pic>
      <p:pic>
        <p:nvPicPr>
          <p:cNvPr id="3" name="Picture 2">
            <a:extLst>
              <a:ext uri="{FF2B5EF4-FFF2-40B4-BE49-F238E27FC236}">
                <a16:creationId xmlns:a16="http://schemas.microsoft.com/office/drawing/2014/main" id="{75E9AC05-5D4A-4765-8C2E-300B9CE75B6F}"/>
              </a:ext>
            </a:extLst>
          </p:cNvPr>
          <p:cNvPicPr>
            <a:picLocks noChangeAspect="1"/>
          </p:cNvPicPr>
          <p:nvPr/>
        </p:nvPicPr>
        <p:blipFill>
          <a:blip r:embed="rId3"/>
          <a:stretch>
            <a:fillRect/>
          </a:stretch>
        </p:blipFill>
        <p:spPr>
          <a:xfrm>
            <a:off x="11112004" y="5998987"/>
            <a:ext cx="780356" cy="743776"/>
          </a:xfrm>
          <a:prstGeom prst="rect">
            <a:avLst/>
          </a:prstGeom>
        </p:spPr>
      </p:pic>
    </p:spTree>
    <p:extLst>
      <p:ext uri="{BB962C8B-B14F-4D97-AF65-F5344CB8AC3E}">
        <p14:creationId xmlns:p14="http://schemas.microsoft.com/office/powerpoint/2010/main" val="3249295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5CAC57-560A-490F-849B-FE381577B568}"/>
              </a:ext>
            </a:extLst>
          </p:cNvPr>
          <p:cNvSpPr txBox="1"/>
          <p:nvPr/>
        </p:nvSpPr>
        <p:spPr>
          <a:xfrm>
            <a:off x="2037185" y="433874"/>
            <a:ext cx="8406881" cy="6218853"/>
          </a:xfrm>
          <a:prstGeom prst="rect">
            <a:avLst/>
          </a:prstGeom>
          <a:noFill/>
          <a:ln w="50800" cmpd="tri">
            <a:solidFill>
              <a:schemeClr val="accent1"/>
            </a:solidFill>
          </a:ln>
        </p:spPr>
        <p:txBody>
          <a:bodyPr wrap="square" lIns="91440" tIns="45720" rIns="91440" bIns="45720" rtlCol="0" anchor="t">
            <a:normAutofit/>
          </a:bodyPr>
          <a:lstStyle/>
          <a:p>
            <a:pPr algn="ctr"/>
            <a:r>
              <a:rPr lang="en-US" b="1" u="sng">
                <a:latin typeface="Georgia"/>
              </a:rPr>
              <a:t>Fitting the Pieces Together</a:t>
            </a:r>
            <a:endParaRPr lang="en-US" dirty="0">
              <a:latin typeface="Georgia" panose="02040502050405020303" pitchFamily="18" charset="0"/>
            </a:endParaRPr>
          </a:p>
        </p:txBody>
      </p:sp>
      <p:graphicFrame>
        <p:nvGraphicFramePr>
          <p:cNvPr id="2" name="Diagram 2">
            <a:extLst>
              <a:ext uri="{FF2B5EF4-FFF2-40B4-BE49-F238E27FC236}">
                <a16:creationId xmlns:a16="http://schemas.microsoft.com/office/drawing/2014/main" id="{BB1698A0-1505-4AFA-B0EC-D74A87989E79}"/>
              </a:ext>
            </a:extLst>
          </p:cNvPr>
          <p:cNvGraphicFramePr/>
          <p:nvPr/>
        </p:nvGraphicFramePr>
        <p:xfrm>
          <a:off x="754457" y="1158844"/>
          <a:ext cx="5590515" cy="4868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8" name="Diagram 2">
            <a:extLst>
              <a:ext uri="{FF2B5EF4-FFF2-40B4-BE49-F238E27FC236}">
                <a16:creationId xmlns:a16="http://schemas.microsoft.com/office/drawing/2014/main" id="{B7284DDC-9E8C-476C-96A1-1CA31225CE97}"/>
              </a:ext>
            </a:extLst>
          </p:cNvPr>
          <p:cNvGraphicFramePr/>
          <p:nvPr>
            <p:extLst>
              <p:ext uri="{D42A27DB-BD31-4B8C-83A1-F6EECF244321}">
                <p14:modId xmlns:p14="http://schemas.microsoft.com/office/powerpoint/2010/main" val="62613709"/>
              </p:ext>
            </p:extLst>
          </p:nvPr>
        </p:nvGraphicFramePr>
        <p:xfrm>
          <a:off x="3210209" y="1102259"/>
          <a:ext cx="5590515" cy="48685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503" name="Diagram 2">
            <a:extLst>
              <a:ext uri="{FF2B5EF4-FFF2-40B4-BE49-F238E27FC236}">
                <a16:creationId xmlns:a16="http://schemas.microsoft.com/office/drawing/2014/main" id="{45B2D646-5ACC-4490-B44E-0B82BA907FE6}"/>
              </a:ext>
            </a:extLst>
          </p:cNvPr>
          <p:cNvGraphicFramePr/>
          <p:nvPr/>
        </p:nvGraphicFramePr>
        <p:xfrm>
          <a:off x="5507525" y="1102258"/>
          <a:ext cx="5590515" cy="48685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613394967"/>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549B0ABFBB254B81555708C4452356" ma:contentTypeVersion="" ma:contentTypeDescription="Create a new document." ma:contentTypeScope="" ma:versionID="3bb969ea9a41a04b7837d6db64860959">
  <xsd:schema xmlns:xsd="http://www.w3.org/2001/XMLSchema" xmlns:xs="http://www.w3.org/2001/XMLSchema" xmlns:p="http://schemas.microsoft.com/office/2006/metadata/properties" targetNamespace="http://schemas.microsoft.com/office/2006/metadata/properties" ma:root="true" ma:fieldsID="8051ad49ee3a4811ed0efdd12919ad9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138005E-48D2-4762-BCDC-08559C3F9AAA}"/>
</file>

<file path=customXml/itemProps2.xml><?xml version="1.0" encoding="utf-8"?>
<ds:datastoreItem xmlns:ds="http://schemas.openxmlformats.org/officeDocument/2006/customXml" ds:itemID="{C22E6CF9-B9C4-47FE-B234-D3E48A2F7D72}"/>
</file>

<file path=customXml/itemProps3.xml><?xml version="1.0" encoding="utf-8"?>
<ds:datastoreItem xmlns:ds="http://schemas.openxmlformats.org/officeDocument/2006/customXml" ds:itemID="{BBE19362-A97E-4826-A7DD-2F411528C5C5}"/>
</file>

<file path=docProps/app.xml><?xml version="1.0" encoding="utf-8"?>
<Properties xmlns="http://schemas.openxmlformats.org/officeDocument/2006/extended-properties" xmlns:vt="http://schemas.openxmlformats.org/officeDocument/2006/docPropsVTypes">
  <TotalTime>1357</TotalTime>
  <Words>2937</Words>
  <Application>Microsoft Office PowerPoint</Application>
  <PresentationFormat>Widescreen</PresentationFormat>
  <Paragraphs>297</Paragraphs>
  <Slides>31</Slides>
  <Notes>8</Notes>
  <HiddenSlides>1</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Theme</vt:lpstr>
      <vt:lpstr>2_Office Theme</vt:lpstr>
      <vt:lpstr>November 19, 2024 Presentation to the    SPECIAL COMMISSION TO MAKE A COMPREHENSIVE STUDY AND PROVIDE RECOMMENDATIONS FOR REMEDIES TO THE EROSION OF RHODE ISLAND BEACHES  &amp;  LEGISLATIVE STUDY COMMISSION ON CLIMATE CHANGE IMPACTS AND SOLUTIONS   Meredith E. Brady, Associate Director DOA, Division of Statewide Planning</vt:lpstr>
      <vt:lpstr>A Plan Without Data is a Guess The Role of Statewide Planning in Rhode Island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Rhode Island’s Reciprocal System of Comprehensive Planning</vt:lpstr>
      <vt:lpstr>What is the Purpose  and Importance of the Municipal Comprehensive Plan?</vt:lpstr>
      <vt:lpstr>Are Communities Penalized If They Don’t Have An Approved Comp Plan or Exceed the 5 Year Reporting Deadline ?</vt:lpstr>
      <vt:lpstr>Why Do Municipalities Have to File a Status Report?</vt:lpstr>
      <vt:lpstr>PowerPoint Presentation</vt:lpstr>
      <vt:lpstr>PowerPoint Presentation</vt:lpstr>
      <vt:lpstr>RIGIS Online Database</vt:lpstr>
      <vt:lpstr>Background</vt:lpstr>
      <vt:lpstr>Background</vt:lpstr>
      <vt:lpstr>Engagement</vt:lpstr>
      <vt:lpstr>Demonstration</vt:lpstr>
      <vt:lpstr>PowerPoint Presentation</vt:lpstr>
      <vt:lpstr>PowerPoint Presentation</vt:lpstr>
      <vt:lpstr>PowerPoint Presentation</vt:lpstr>
      <vt:lpstr>PowerPoint Presentation</vt:lpstr>
      <vt:lpstr>PowerPoint Presentation</vt:lpstr>
      <vt:lpstr>PowerPoint Presentation</vt:lpstr>
      <vt:lpstr>    </vt:lpstr>
      <vt:lpstr>Thank You!    Questions?  Meredith.Brady@doa.ri.gov (401) 368-7601 (cell)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Brady, Meredith (DOA)</dc:creator>
  <cp:lastModifiedBy>Meredith Brady</cp:lastModifiedBy>
  <cp:revision>18</cp:revision>
  <dcterms:created xsi:type="dcterms:W3CDTF">2021-10-18T17:39:08Z</dcterms:created>
  <dcterms:modified xsi:type="dcterms:W3CDTF">2024-11-19T16:28:36Z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0x01010003549B0ABFBB254B81555708C4452356</vt:lpwstr>
  </property>
</Properties>
</file>