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345" r:id="rId5"/>
    <p:sldId id="670" r:id="rId6"/>
    <p:sldId id="686" r:id="rId7"/>
    <p:sldId id="675" r:id="rId8"/>
    <p:sldId id="676" r:id="rId9"/>
    <p:sldId id="696" r:id="rId10"/>
    <p:sldId id="704" r:id="rId11"/>
    <p:sldId id="683" r:id="rId12"/>
    <p:sldId id="677" r:id="rId13"/>
    <p:sldId id="678" r:id="rId14"/>
    <p:sldId id="688" r:id="rId15"/>
    <p:sldId id="689" r:id="rId16"/>
    <p:sldId id="708" r:id="rId17"/>
    <p:sldId id="717" r:id="rId18"/>
    <p:sldId id="727" r:id="rId19"/>
    <p:sldId id="726" r:id="rId20"/>
    <p:sldId id="718" r:id="rId21"/>
    <p:sldId id="714" r:id="rId22"/>
    <p:sldId id="725" r:id="rId23"/>
  </p:sldIdLst>
  <p:sldSz cx="8961438" cy="6721475"/>
  <p:notesSz cx="7010400" cy="9296400"/>
  <p:custDataLst>
    <p:tags r:id="rId2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34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nknown User3" initials="" lastIdx="1" clrIdx="10"/>
  <p:cmAuthor id="2" name="Unknown User6" initials="" lastIdx="1" clrIdx="8"/>
  <p:cmAuthor id="3" name="Unknown User1" initials="" lastIdx="1" clrIdx="6"/>
  <p:cmAuthor id="4" name="Unknown User5" initials="" lastIdx="1" clrIdx="4"/>
  <p:cmAuthor id="5" name="Unknown User8" initials="" lastIdx="1" clrIdx="2"/>
  <p:cmAuthor id="6" name="Jade Borgeson" initials="" lastIdx="4" clrIdx="0"/>
  <p:cmAuthor id="7" name="Weststeyn, Kayla (GOV)" initials="" lastIdx="4" clrIdx="11"/>
  <p:cmAuthor id="8" name="Chris Colen" initials="" lastIdx="1" clrIdx="9"/>
  <p:cmAuthor id="9" name="Unknown User4" initials="" lastIdx="1" clrIdx="7"/>
  <p:cmAuthor id="10" name="Unknown User7" initials="" lastIdx="1" clrIdx="5"/>
  <p:cmAuthor id="11" name="Unknown User2" initials="" lastIdx="1" clrIdx="3"/>
  <p:cmAuthor id="12" name="Borgeson, Jade (DOR)" initials="" lastIdx="3" clrIdx="1"/>
  <p:cmAuthor id="13" name="Anissa Colson" initials="" lastIdx="1" clrIdx="12"/>
  <p:cmAuthor id="14" name="Terri Kiernan" initials="" lastIdx="1" clrIdx="1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03B"/>
    <a:srgbClr val="E7E7E7"/>
    <a:srgbClr val="CBCBCB"/>
    <a:srgbClr val="FFFFFF"/>
    <a:srgbClr val="92D050"/>
    <a:srgbClr val="00B050"/>
    <a:srgbClr val="C7E0FB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227" autoAdjust="0"/>
  </p:normalViewPr>
  <p:slideViewPr>
    <p:cSldViewPr snapToGrid="0" snapToObjects="1">
      <p:cViewPr varScale="1">
        <p:scale>
          <a:sx n="94" d="100"/>
          <a:sy n="94" d="100"/>
        </p:scale>
        <p:origin x="1368" y="84"/>
      </p:cViewPr>
      <p:guideLst>
        <p:guide orient="horz" pos="4234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73" d="100"/>
          <a:sy n="73" d="100"/>
        </p:scale>
        <p:origin x="-3408" y="-11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BAC4107C-5B68-0780-7E32-A413F550EA7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2638" y="582613"/>
            <a:ext cx="5451475" cy="4089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C50C2828-B967-AEF7-2D6B-004D1C76D91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8325" y="4995863"/>
            <a:ext cx="5973763" cy="12303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xmlns="" id="{3613732F-F7E3-F70E-EDAD-A48D37921B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256338" y="8928100"/>
            <a:ext cx="555625" cy="1857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215F7FE-A969-4625-8637-7A592162E8B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128" name="doc id">
            <a:extLst>
              <a:ext uri="{FF2B5EF4-FFF2-40B4-BE49-F238E27FC236}">
                <a16:creationId xmlns:a16="http://schemas.microsoft.com/office/drawing/2014/main" xmlns="" id="{091B1B95-DF3E-1145-9FA5-23F716C9E40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11963" y="95250"/>
            <a:ext cx="0" cy="123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8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777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93763" rtl="0" eaLnBrk="0" fontAlgn="base" hangingPunct="0">
      <a:spcBef>
        <a:spcPct val="0"/>
      </a:spcBef>
      <a:spcAft>
        <a:spcPct val="0"/>
      </a:spcAft>
      <a:buClr>
        <a:schemeClr val="tx2"/>
      </a:buClr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115888" indent="-114300" algn="l" defTabSz="893763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panose="020B0604020202020204" pitchFamily="34" charset="0"/>
      <a:buChar char="▪"/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298450" indent="-179388" algn="l" defTabSz="893763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panose="020B0604020202020204" pitchFamily="34" charset="0"/>
      <a:buChar char="–"/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425450" indent="-123825" algn="l" defTabSz="893763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panose="020B0604020202020204" pitchFamily="34" charset="0"/>
      <a:buChar char="▫"/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541338" indent="-112713" algn="l" defTabSz="893763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panose="020B0604020202020204" pitchFamily="34" charset="0"/>
      <a:buChar char="-"/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5032" algn="l" defTabSz="91401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036" algn="l" defTabSz="91401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042" algn="l" defTabSz="91401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050" algn="l" defTabSz="91401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xmlns="" id="{44A01911-8F18-DBBE-E9FF-21128F79F0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xmlns="" id="{3702F7B6-7F30-C970-7634-F6A5185A82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4995863"/>
            <a:ext cx="5973763" cy="2460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xmlns="" id="{FD4F7E45-7236-65DA-100A-8C906428AC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4CE457-C36A-4431-B9A8-F0378E47527B}" type="slidenum">
              <a:rPr lang="en-US" altLang="en-US" sz="1200" smtClean="0"/>
              <a:pPr/>
              <a:t>0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679371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8">
            <a:extLst>
              <a:ext uri="{FF2B5EF4-FFF2-40B4-BE49-F238E27FC236}">
                <a16:creationId xmlns:a16="http://schemas.microsoft.com/office/drawing/2014/main" xmlns="" id="{4B516799-28AB-EBC5-32F4-F3ECCE151B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225" y="4248150"/>
            <a:ext cx="141605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Working Draft Text" hidden="1">
            <a:extLst>
              <a:ext uri="{FF2B5EF4-FFF2-40B4-BE49-F238E27FC236}">
                <a16:creationId xmlns:a16="http://schemas.microsoft.com/office/drawing/2014/main" xmlns="" id="{507B61B2-BC9F-D0B3-7F3F-748EA5054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3" y="342900"/>
            <a:ext cx="993775" cy="1381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b="1" dirty="0">
                <a:latin typeface="+mn-lt"/>
              </a:rPr>
              <a:t>WORKING DRAFT</a:t>
            </a:r>
          </a:p>
        </p:txBody>
      </p:sp>
      <p:sp>
        <p:nvSpPr>
          <p:cNvPr id="5" name="doc id">
            <a:extLst>
              <a:ext uri="{FF2B5EF4-FFF2-40B4-BE49-F238E27FC236}">
                <a16:creationId xmlns:a16="http://schemas.microsoft.com/office/drawing/2014/main" xmlns="" id="{7D1679AA-5CF2-42C2-C4EB-F6A6BA6AC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2325" y="36513"/>
            <a:ext cx="295275" cy="1222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en-US" sz="800" dirty="0">
              <a:latin typeface="+mn-lt"/>
            </a:endParaRPr>
          </a:p>
        </p:txBody>
      </p:sp>
      <p:sp>
        <p:nvSpPr>
          <p:cNvPr id="6" name="Working Draft" hidden="1">
            <a:extLst>
              <a:ext uri="{FF2B5EF4-FFF2-40B4-BE49-F238E27FC236}">
                <a16:creationId xmlns:a16="http://schemas.microsoft.com/office/drawing/2014/main" xmlns="" id="{32C228F4-16B9-3511-D8E3-7D9141F0B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3" y="498475"/>
            <a:ext cx="2974975" cy="1381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>
                <a:latin typeface="+mn-lt"/>
              </a:rPr>
              <a:t>Last Modified 11/15/2016 9:02 PM Eastern Standard Time</a:t>
            </a:r>
          </a:p>
        </p:txBody>
      </p:sp>
      <p:sp>
        <p:nvSpPr>
          <p:cNvPr id="7" name="Printed" hidden="1">
            <a:extLst>
              <a:ext uri="{FF2B5EF4-FFF2-40B4-BE49-F238E27FC236}">
                <a16:creationId xmlns:a16="http://schemas.microsoft.com/office/drawing/2014/main" xmlns="" id="{DBB86D66-1D80-03F0-84E2-5A094CC25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3" y="655638"/>
            <a:ext cx="2654300" cy="13811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>
                <a:latin typeface="+mn-lt"/>
              </a:rPr>
              <a:t>Printed 11/15/2016 8:52 PM Eastern Standard Time</a:t>
            </a:r>
          </a:p>
        </p:txBody>
      </p:sp>
      <p:grpSp>
        <p:nvGrpSpPr>
          <p:cNvPr id="8" name="McK Title Elements">
            <a:extLst>
              <a:ext uri="{FF2B5EF4-FFF2-40B4-BE49-F238E27FC236}">
                <a16:creationId xmlns:a16="http://schemas.microsoft.com/office/drawing/2014/main" xmlns="" id="{E4579731-99C5-5A47-3205-821190989B9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958263" cy="6723063"/>
            <a:chOff x="0" y="0"/>
            <a:chExt cx="5643" cy="4235"/>
          </a:xfrm>
        </p:grpSpPr>
        <p:sp>
          <p:nvSpPr>
            <p:cNvPr id="9" name="McK Document type" hidden="1">
              <a:extLst>
                <a:ext uri="{FF2B5EF4-FFF2-40B4-BE49-F238E27FC236}">
                  <a16:creationId xmlns:a16="http://schemas.microsoft.com/office/drawing/2014/main" xmlns="" id="{6AB1B126-35E1-252D-968D-6870870D22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dirty="0">
                  <a:latin typeface="+mn-lt"/>
                </a:rPr>
                <a:t>Document type</a:t>
              </a:r>
            </a:p>
          </p:txBody>
        </p:sp>
        <p:sp>
          <p:nvSpPr>
            <p:cNvPr id="10" name="McK Date" hidden="1">
              <a:extLst>
                <a:ext uri="{FF2B5EF4-FFF2-40B4-BE49-F238E27FC236}">
                  <a16:creationId xmlns:a16="http://schemas.microsoft.com/office/drawing/2014/main" xmlns="" id="{E6B8B478-0AAF-47C3-0597-20828CFC1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dirty="0">
                  <a:latin typeface="+mn-lt"/>
                </a:rPr>
                <a:t>Date</a:t>
              </a:r>
            </a:p>
          </p:txBody>
        </p:sp>
        <p:sp>
          <p:nvSpPr>
            <p:cNvPr id="11" name="McK Disclaimer" hidden="1">
              <a:extLst>
                <a:ext uri="{FF2B5EF4-FFF2-40B4-BE49-F238E27FC236}">
                  <a16:creationId xmlns:a16="http://schemas.microsoft.com/office/drawing/2014/main" xmlns="" id="{EA5FE1A5-EFA6-185A-E239-69A452986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3" y="3714"/>
              <a:ext cx="3226" cy="154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b">
              <a:spAutoFit/>
            </a:bodyPr>
            <a:lstStyle>
              <a:lvl1pPr defTabSz="80327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0327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0327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0327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0327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0327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0327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0327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0327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800" dirty="0"/>
                <a:t>CONFIDENTIAL AND PROPRIETARY</a:t>
              </a:r>
            </a:p>
            <a:p>
              <a:pPr>
                <a:defRPr/>
              </a:pPr>
              <a:r>
                <a:rPr lang="en-US" altLang="en-US" sz="800" dirty="0"/>
                <a:t>Any use of this material without specific permission of McKinsey &amp; Company is strictly prohibited</a:t>
              </a:r>
            </a:p>
          </p:txBody>
        </p:sp>
        <p:sp>
          <p:nvSpPr>
            <p:cNvPr id="12" name="TitleBottomPlaceholder" hidden="1">
              <a:extLst>
                <a:ext uri="{FF2B5EF4-FFF2-40B4-BE49-F238E27FC236}">
                  <a16:creationId xmlns:a16="http://schemas.microsoft.com/office/drawing/2014/main" xmlns="" id="{218E509A-3C41-8560-9219-947286E41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410"/>
              <a:ext cx="1382" cy="2825"/>
            </a:xfrm>
            <a:prstGeom prst="rect">
              <a:avLst/>
            </a:prstGeom>
            <a:solidFill>
              <a:srgbClr val="0065CC"/>
            </a:solidFill>
            <a:ln>
              <a:noFill/>
            </a:ln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3" name="TitleTopPlaceholder" hidden="1">
              <a:extLst>
                <a:ext uri="{FF2B5EF4-FFF2-40B4-BE49-F238E27FC236}">
                  <a16:creationId xmlns:a16="http://schemas.microsoft.com/office/drawing/2014/main" xmlns="" id="{80F809E5-9A45-B54E-3A9F-0FEB39E84D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382" cy="1410"/>
            </a:xfrm>
            <a:prstGeom prst="rect">
              <a:avLst/>
            </a:prstGeom>
            <a:solidFill>
              <a:srgbClr val="91AFFF"/>
            </a:solidFill>
            <a:ln>
              <a:noFill/>
            </a:ln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4" name="Rectangle 1189" hidden="1">
              <a:extLst>
                <a:ext uri="{FF2B5EF4-FFF2-40B4-BE49-F238E27FC236}">
                  <a16:creationId xmlns:a16="http://schemas.microsoft.com/office/drawing/2014/main" xmlns="" id="{94D8DD7F-4FCD-E6C0-A901-67421D3EC9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643" cy="423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</p:grpSp>
      <p:pic>
        <p:nvPicPr>
          <p:cNvPr id="15" name="TitleBottomBarBW" hidden="1">
            <a:extLst>
              <a:ext uri="{FF2B5EF4-FFF2-40B4-BE49-F238E27FC236}">
                <a16:creationId xmlns:a16="http://schemas.microsoft.com/office/drawing/2014/main" xmlns="" id="{141C41A5-F253-8A9E-6E16-A43059B3E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3" y="6443663"/>
            <a:ext cx="1636712" cy="1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7D4358D5-838C-33CE-B378-0DD474EE03FC}"/>
              </a:ext>
            </a:extLst>
          </p:cNvPr>
          <p:cNvCxnSpPr/>
          <p:nvPr userDrawn="1"/>
        </p:nvCxnSpPr>
        <p:spPr>
          <a:xfrm>
            <a:off x="481521" y="4239767"/>
            <a:ext cx="8087858" cy="8001"/>
          </a:xfrm>
          <a:prstGeom prst="line">
            <a:avLst/>
          </a:prstGeom>
          <a:ln w="47625" cmpd="thickThin"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9F6983E4-F02F-9C2A-5035-6A4170F7FC7A}"/>
              </a:ext>
            </a:extLst>
          </p:cNvPr>
          <p:cNvCxnSpPr/>
          <p:nvPr userDrawn="1"/>
        </p:nvCxnSpPr>
        <p:spPr>
          <a:xfrm>
            <a:off x="481521" y="5472640"/>
            <a:ext cx="8087858" cy="8001"/>
          </a:xfrm>
          <a:prstGeom prst="line">
            <a:avLst/>
          </a:prstGeom>
          <a:ln w="15875" cmpd="sng"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4"/>
          <p:cNvSpPr>
            <a:spLocks noGrp="1"/>
          </p:cNvSpPr>
          <p:nvPr>
            <p:ph type="ctrTitle"/>
          </p:nvPr>
        </p:nvSpPr>
        <p:spPr>
          <a:xfrm>
            <a:off x="1076992" y="1212831"/>
            <a:ext cx="7047030" cy="2678308"/>
          </a:xfrm>
          <a:prstGeom prst="rect">
            <a:avLst/>
          </a:prstGeom>
        </p:spPr>
        <p:txBody>
          <a:bodyPr lIns="91401" tIns="45700" rIns="91401" bIns="45700" anchor="ctr">
            <a:normAutofit/>
          </a:bodyPr>
          <a:lstStyle>
            <a:lvl1pPr>
              <a:spcBef>
                <a:spcPts val="0"/>
              </a:spcBef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90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>
            <a:extLst>
              <a:ext uri="{FF2B5EF4-FFF2-40B4-BE49-F238E27FC236}">
                <a16:creationId xmlns:a16="http://schemas.microsoft.com/office/drawing/2014/main" xmlns="" id="{42DDB1A8-D0A4-5FCC-29AB-896A19B29A3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963" y="-109538"/>
            <a:ext cx="1658937" cy="165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BCE38FBC-A69F-92BE-3FE5-EC39C2B190A4}"/>
              </a:ext>
            </a:extLst>
          </p:cNvPr>
          <p:cNvCxnSpPr/>
          <p:nvPr userDrawn="1"/>
        </p:nvCxnSpPr>
        <p:spPr>
          <a:xfrm>
            <a:off x="-739820" y="1085056"/>
            <a:ext cx="9926351" cy="0"/>
          </a:xfrm>
          <a:prstGeom prst="line">
            <a:avLst/>
          </a:prstGeom>
          <a:ln w="15875" cmpd="sng"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925" y="521859"/>
            <a:ext cx="4109366" cy="292388"/>
          </a:xfrm>
          <a:prstGeom prst="rect">
            <a:avLst/>
          </a:prstGeom>
        </p:spPr>
        <p:txBody>
          <a:bodyPr lIns="91401" tIns="45700" rIns="91401" bIns="4570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071" y="1358781"/>
            <a:ext cx="8086156" cy="4474209"/>
          </a:xfrm>
          <a:prstGeom prst="rect">
            <a:avLst/>
          </a:prstGeom>
        </p:spPr>
        <p:txBody>
          <a:bodyPr lIns="91401" tIns="45700" rIns="91401" bIns="457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937F55-2CAF-B20B-DE6D-DFBC5332A8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28050" y="6369050"/>
            <a:ext cx="2016125" cy="358775"/>
          </a:xfrm>
          <a:prstGeom prst="rect">
            <a:avLst/>
          </a:prstGeom>
        </p:spPr>
        <p:txBody>
          <a:bodyPr vert="horz" wrap="square" lIns="91401" tIns="45700" rIns="91401" bIns="4570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fld id="{BAD0612E-2CE2-4C52-A7B9-F39357F2B72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112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>
            <a:extLst>
              <a:ext uri="{FF2B5EF4-FFF2-40B4-BE49-F238E27FC236}">
                <a16:creationId xmlns:a16="http://schemas.microsoft.com/office/drawing/2014/main" xmlns="" id="{DBBB9F8A-9E12-6B11-85D9-0D02E527491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-82550"/>
            <a:ext cx="1658938" cy="165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2325E688-BCCD-60D3-3CE7-90236BBD03F0}"/>
              </a:ext>
            </a:extLst>
          </p:cNvPr>
          <p:cNvCxnSpPr/>
          <p:nvPr userDrawn="1"/>
        </p:nvCxnSpPr>
        <p:spPr>
          <a:xfrm>
            <a:off x="-739820" y="1085056"/>
            <a:ext cx="9926351" cy="0"/>
          </a:xfrm>
          <a:prstGeom prst="line">
            <a:avLst/>
          </a:prstGeom>
          <a:ln w="15875" cmpd="sng"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925" y="521859"/>
            <a:ext cx="4109366" cy="292388"/>
          </a:xfrm>
          <a:prstGeom prst="rect">
            <a:avLst/>
          </a:prstGeom>
        </p:spPr>
        <p:txBody>
          <a:bodyPr lIns="91401" tIns="45700" rIns="91401" bIns="4570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066" y="1506558"/>
            <a:ext cx="3815897" cy="4474209"/>
          </a:xfrm>
          <a:prstGeom prst="rect">
            <a:avLst/>
          </a:prstGeom>
        </p:spPr>
        <p:txBody>
          <a:bodyPr lIns="91401" tIns="45700" rIns="91401" bIns="457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27423" y="1506558"/>
            <a:ext cx="3900804" cy="4474209"/>
          </a:xfrm>
          <a:prstGeom prst="rect">
            <a:avLst/>
          </a:prstGeom>
        </p:spPr>
        <p:txBody>
          <a:bodyPr lIns="91401" tIns="45700" rIns="91401" bIns="457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5B6CEAA-4A08-9D05-1FDA-BA70DF8C3EA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528050" y="6369050"/>
            <a:ext cx="2016125" cy="358775"/>
          </a:xfrm>
          <a:prstGeom prst="rect">
            <a:avLst/>
          </a:prstGeom>
        </p:spPr>
        <p:txBody>
          <a:bodyPr vert="horz" wrap="square" lIns="91401" tIns="45700" rIns="91401" bIns="4570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fld id="{20E597C6-1E85-4287-8AD6-A5D4B895B63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7454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4825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3.xml"/><Relationship Id="rId13" Type="http://schemas.openxmlformats.org/officeDocument/2006/relationships/tags" Target="../tags/tag8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12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11" Type="http://schemas.openxmlformats.org/officeDocument/2006/relationships/tags" Target="../tags/tag6.xml"/><Relationship Id="rId5" Type="http://schemas.openxmlformats.org/officeDocument/2006/relationships/theme" Target="../theme/theme1.xml"/><Relationship Id="rId15" Type="http://schemas.openxmlformats.org/officeDocument/2006/relationships/oleObject" Target="../embeddings/oleObject1.bin"/><Relationship Id="rId10" Type="http://schemas.openxmlformats.org/officeDocument/2006/relationships/tags" Target="../tags/tag5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4.xml"/><Relationship Id="rId14" Type="http://schemas.openxmlformats.org/officeDocument/2006/relationships/tags" Target="../tags/tag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" hidden="1">
            <a:extLst>
              <a:ext uri="{FF2B5EF4-FFF2-40B4-BE49-F238E27FC236}">
                <a16:creationId xmlns:a16="http://schemas.microsoft.com/office/drawing/2014/main" xmlns="" id="{8C4C6436-6649-DA70-C542-3253B7E120A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think-cell Slide" r:id="rId15" imgW="360" imgH="360" progId="TCLayout.ActiveDocument.1">
                  <p:embed/>
                </p:oleObj>
              </mc:Choice>
              <mc:Fallback>
                <p:oleObj name="think-cell Slide" r:id="rId15" imgW="360" imgH="360" progId="TCLayout.ActiveDocument.1">
                  <p:embed/>
                  <p:pic>
                    <p:nvPicPr>
                      <p:cNvPr id="1026" name="Object 1" hidden="1">
                        <a:extLst>
                          <a:ext uri="{FF2B5EF4-FFF2-40B4-BE49-F238E27FC236}">
                            <a16:creationId xmlns:a16="http://schemas.microsoft.com/office/drawing/2014/main" xmlns="" id="{8C4C6436-6649-DA70-C542-3253B7E120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doc id">
            <a:extLst>
              <a:ext uri="{FF2B5EF4-FFF2-40B4-BE49-F238E27FC236}">
                <a16:creationId xmlns:a16="http://schemas.microsoft.com/office/drawing/2014/main" xmlns="" id="{2BB2B46C-F318-C8C5-5938-1519BAE4BF93}"/>
              </a:ext>
            </a:extLst>
          </p:cNvPr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081963" y="36513"/>
            <a:ext cx="657225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/>
          <a:lstStyle>
            <a:lvl1pPr defTabSz="89376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en-US" altLang="en-US" sz="800" dirty="0">
              <a:solidFill>
                <a:srgbClr val="000000"/>
              </a:solidFill>
            </a:endParaRPr>
          </a:p>
        </p:txBody>
      </p:sp>
      <p:sp>
        <p:nvSpPr>
          <p:cNvPr id="1034" name="Working Draft" hidden="1">
            <a:extLst>
              <a:ext uri="{FF2B5EF4-FFF2-40B4-BE49-F238E27FC236}">
                <a16:creationId xmlns:a16="http://schemas.microsoft.com/office/drawing/2014/main" xmlns="" id="{36392F00-391C-A4B2-2EC6-28BD24BC3956}"/>
              </a:ext>
            </a:extLst>
          </p:cNvPr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 rot="5400000">
            <a:off x="7895431" y="1940719"/>
            <a:ext cx="1992313" cy="920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>
                <a:latin typeface="+mn-lt"/>
              </a:rPr>
              <a:t>Last Modified 11/15/2016 9:02 PM Eastern Standard Time</a:t>
            </a:r>
            <a:endParaRPr lang="en-US" dirty="0">
              <a:latin typeface="+mn-lt"/>
            </a:endParaRPr>
          </a:p>
        </p:txBody>
      </p:sp>
      <p:sp>
        <p:nvSpPr>
          <p:cNvPr id="1035" name="Printed" hidden="1">
            <a:extLst>
              <a:ext uri="{FF2B5EF4-FFF2-40B4-BE49-F238E27FC236}">
                <a16:creationId xmlns:a16="http://schemas.microsoft.com/office/drawing/2014/main" xmlns="" id="{A2810A72-2DAA-71A6-8FAE-F33CD1A36F9F}"/>
              </a:ext>
            </a:extLst>
          </p:cNvPr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 rot="5400000">
            <a:off x="8003382" y="4114006"/>
            <a:ext cx="1776412" cy="920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>
                <a:latin typeface="+mn-lt"/>
              </a:rPr>
              <a:t>Printed 11/15/2016 8:52 PM Eastern Standard Time</a:t>
            </a:r>
            <a:endParaRPr lang="en-US" dirty="0">
              <a:latin typeface="+mn-lt"/>
            </a:endParaRPr>
          </a:p>
        </p:txBody>
      </p:sp>
      <p:sp>
        <p:nvSpPr>
          <p:cNvPr id="1030" name="McK 1. On-page tracker" hidden="1">
            <a:extLst>
              <a:ext uri="{FF2B5EF4-FFF2-40B4-BE49-F238E27FC236}">
                <a16:creationId xmlns:a16="http://schemas.microsoft.com/office/drawing/2014/main" xmlns="" id="{1827E23E-684D-803F-AE3F-68052CF00AAC}"/>
              </a:ext>
            </a:extLst>
          </p:cNvPr>
          <p:cNvSpPr>
            <a:spLocks noChangeArrowheads="1"/>
          </p:cNvSpPr>
          <p:nvPr userDrawn="1">
            <p:custDataLst>
              <p:tags r:id="rId11"/>
            </p:custDataLst>
          </p:nvPr>
        </p:nvSpPr>
        <p:spPr bwMode="auto">
          <a:xfrm>
            <a:off x="119063" y="26988"/>
            <a:ext cx="858837" cy="2159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>
            <a:extLst>
              <a:ext uri="{FF2B5EF4-FFF2-40B4-BE49-F238E27FC236}">
                <a16:creationId xmlns:a16="http://schemas.microsoft.com/office/drawing/2014/main" xmlns="" id="{ABC5AF44-0470-6EC2-3855-742363EEA312}"/>
              </a:ext>
            </a:extLst>
          </p:cNvPr>
          <p:cNvSpPr txBox="1">
            <a:spLocks noChangeArrowheads="1"/>
          </p:cNvSpPr>
          <p:nvPr userDrawn="1">
            <p:custDataLst>
              <p:tags r:id="rId12"/>
            </p:custDataLst>
          </p:nvPr>
        </p:nvSpPr>
        <p:spPr bwMode="auto">
          <a:xfrm>
            <a:off x="119063" y="531813"/>
            <a:ext cx="8618537" cy="246062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600" dirty="0">
                <a:solidFill>
                  <a:srgbClr val="808080"/>
                </a:solidFill>
                <a:latin typeface="+mn-lt"/>
              </a:rPr>
              <a:t>Unit of measure</a:t>
            </a:r>
          </a:p>
        </p:txBody>
      </p:sp>
      <p:grpSp>
        <p:nvGrpSpPr>
          <p:cNvPr id="1032" name="McK Slide Elements" hidden="1">
            <a:extLst>
              <a:ext uri="{FF2B5EF4-FFF2-40B4-BE49-F238E27FC236}">
                <a16:creationId xmlns:a16="http://schemas.microsoft.com/office/drawing/2014/main" xmlns="" id="{8418015E-E447-D474-07D9-739A2BD63981}"/>
              </a:ext>
            </a:extLst>
          </p:cNvPr>
          <p:cNvGrpSpPr>
            <a:grpSpLocks/>
          </p:cNvGrpSpPr>
          <p:nvPr userDrawn="1">
            <p:custDataLst>
              <p:tags r:id="rId13"/>
            </p:custDataLst>
          </p:nvPr>
        </p:nvGrpSpPr>
        <p:grpSpPr bwMode="auto">
          <a:xfrm>
            <a:off x="119063" y="6080125"/>
            <a:ext cx="8548687" cy="508000"/>
            <a:chOff x="75" y="3830"/>
            <a:chExt cx="5385" cy="320"/>
          </a:xfrm>
        </p:grpSpPr>
        <p:sp>
          <p:nvSpPr>
            <p:cNvPr id="13" name="McK 4. Footnote">
              <a:extLst>
                <a:ext uri="{FF2B5EF4-FFF2-40B4-BE49-F238E27FC236}">
                  <a16:creationId xmlns:a16="http://schemas.microsoft.com/office/drawing/2014/main" xmlns="" id="{97EBCB6B-ABF3-BC5E-1AA6-3B9B163EF2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" y="3830"/>
              <a:ext cx="5385" cy="9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000" dirty="0">
                  <a:latin typeface="+mn-lt"/>
                </a:rPr>
                <a:t>1 Footnote</a:t>
              </a:r>
            </a:p>
          </p:txBody>
        </p:sp>
        <p:sp>
          <p:nvSpPr>
            <p:cNvPr id="1038" name="McK 5. Source">
              <a:extLst>
                <a:ext uri="{FF2B5EF4-FFF2-40B4-BE49-F238E27FC236}">
                  <a16:creationId xmlns:a16="http://schemas.microsoft.com/office/drawing/2014/main" xmlns="" id="{830B99CC-D1F1-DADF-875F-1BF7AA9FB2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" y="4054"/>
              <a:ext cx="4323" cy="96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>
              <a:spAutoFit/>
            </a:bodyPr>
            <a:lstStyle>
              <a:lvl1pPr marL="608013" indent="-608013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1000" dirty="0"/>
                <a:t>SOURCE: Source</a:t>
              </a:r>
            </a:p>
          </p:txBody>
        </p:sp>
      </p:grpSp>
      <p:grpSp>
        <p:nvGrpSpPr>
          <p:cNvPr id="1033" name="ACET" hidden="1">
            <a:extLst>
              <a:ext uri="{FF2B5EF4-FFF2-40B4-BE49-F238E27FC236}">
                <a16:creationId xmlns:a16="http://schemas.microsoft.com/office/drawing/2014/main" xmlns="" id="{4D87DCA9-6979-985A-C03D-F1E4E5E2548C}"/>
              </a:ext>
            </a:extLst>
          </p:cNvPr>
          <p:cNvGrpSpPr>
            <a:grpSpLocks/>
          </p:cNvGrpSpPr>
          <p:nvPr userDrawn="1">
            <p:custDataLst>
              <p:tags r:id="rId14"/>
            </p:custDataLst>
          </p:nvPr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2" name="AutoShape 249">
              <a:extLst>
                <a:ext uri="{FF2B5EF4-FFF2-40B4-BE49-F238E27FC236}">
                  <a16:creationId xmlns:a16="http://schemas.microsoft.com/office/drawing/2014/main" xmlns="" id="{94EA202D-4FEB-61B2-5A43-8BD04530F09B}"/>
                </a:ext>
              </a:extLst>
            </p:cNvPr>
            <p:cNvCxnSpPr>
              <a:cxnSpLocks noChangeShapeType="1"/>
              <a:stCxn id="1036" idx="4"/>
              <a:endCxn id="1036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36" name="AutoShape 250">
              <a:extLst>
                <a:ext uri="{FF2B5EF4-FFF2-40B4-BE49-F238E27FC236}">
                  <a16:creationId xmlns:a16="http://schemas.microsoft.com/office/drawing/2014/main" xmlns="" id="{09FD0260-26FA-4257-F9E0-915204272F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</p:spPr>
          <p:txBody>
            <a:bodyPr lIns="0" tIns="0" rIns="0" bIns="18288" anchor="b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b="1" dirty="0"/>
                <a:t>Title</a:t>
              </a:r>
            </a:p>
            <a:p>
              <a:pPr eaLnBrk="1" hangingPunct="1">
                <a:defRPr/>
              </a:pPr>
              <a:r>
                <a:rPr lang="en-US" altLang="en-US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1" r:id="rId4"/>
  </p:sldLayoutIdLst>
  <p:hf hdr="0" ftr="0" dt="0"/>
  <p:txStyles>
    <p:titleStyle>
      <a:lvl1pPr algn="l" defTabSz="893763" rtl="0" eaLnBrk="0" fontAlgn="base" hangingPunct="0">
        <a:spcBef>
          <a:spcPct val="0"/>
        </a:spcBef>
        <a:spcAft>
          <a:spcPct val="0"/>
        </a:spcAft>
        <a:tabLst>
          <a:tab pos="268288" algn="l"/>
        </a:tabLs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93763" rtl="0" eaLnBrk="0" fontAlgn="base" hangingPunct="0">
        <a:spcBef>
          <a:spcPct val="0"/>
        </a:spcBef>
        <a:spcAft>
          <a:spcPct val="0"/>
        </a:spcAft>
        <a:tabLst>
          <a:tab pos="268288" algn="l"/>
        </a:tabLst>
        <a:defRPr sz="1900" b="1">
          <a:solidFill>
            <a:schemeClr val="tx2"/>
          </a:solidFill>
          <a:latin typeface="Arial" charset="0"/>
        </a:defRPr>
      </a:lvl2pPr>
      <a:lvl3pPr algn="l" defTabSz="893763" rtl="0" eaLnBrk="0" fontAlgn="base" hangingPunct="0">
        <a:spcBef>
          <a:spcPct val="0"/>
        </a:spcBef>
        <a:spcAft>
          <a:spcPct val="0"/>
        </a:spcAft>
        <a:tabLst>
          <a:tab pos="268288" algn="l"/>
        </a:tabLst>
        <a:defRPr sz="1900" b="1">
          <a:solidFill>
            <a:schemeClr val="tx2"/>
          </a:solidFill>
          <a:latin typeface="Arial" charset="0"/>
        </a:defRPr>
      </a:lvl3pPr>
      <a:lvl4pPr algn="l" defTabSz="893763" rtl="0" eaLnBrk="0" fontAlgn="base" hangingPunct="0">
        <a:spcBef>
          <a:spcPct val="0"/>
        </a:spcBef>
        <a:spcAft>
          <a:spcPct val="0"/>
        </a:spcAft>
        <a:tabLst>
          <a:tab pos="268288" algn="l"/>
        </a:tabLst>
        <a:defRPr sz="1900" b="1">
          <a:solidFill>
            <a:schemeClr val="tx2"/>
          </a:solidFill>
          <a:latin typeface="Arial" charset="0"/>
        </a:defRPr>
      </a:lvl4pPr>
      <a:lvl5pPr algn="l" defTabSz="893763" rtl="0" eaLnBrk="0" fontAlgn="base" hangingPunct="0">
        <a:spcBef>
          <a:spcPct val="0"/>
        </a:spcBef>
        <a:spcAft>
          <a:spcPct val="0"/>
        </a:spcAft>
        <a:tabLst>
          <a:tab pos="268288" algn="l"/>
        </a:tabLst>
        <a:defRPr sz="1900" b="1">
          <a:solidFill>
            <a:schemeClr val="tx2"/>
          </a:solidFill>
          <a:latin typeface="Arial" charset="0"/>
        </a:defRPr>
      </a:lvl5pPr>
      <a:lvl6pPr marL="457004" algn="l" defTabSz="89497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012" algn="l" defTabSz="89497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019" algn="l" defTabSz="89497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025" algn="l" defTabSz="89497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2088" indent="-190500"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panose="020B0604020202020204" pitchFamily="34" charset="0"/>
        <a:buChar char="▪"/>
        <a:defRPr sz="1600">
          <a:solidFill>
            <a:schemeClr val="tx1"/>
          </a:solidFill>
          <a:latin typeface="+mn-lt"/>
        </a:defRPr>
      </a:lvl2pPr>
      <a:lvl3pPr marL="455613" indent="-260350"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612775" indent="-153988"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panose="020B0604020202020204" pitchFamily="34" charset="0"/>
        <a:buChar char="▫"/>
        <a:defRPr sz="1600">
          <a:solidFill>
            <a:schemeClr val="tx1"/>
          </a:solidFill>
          <a:latin typeface="+mn-lt"/>
        </a:defRPr>
      </a:lvl4pPr>
      <a:lvl5pPr marL="749300" indent="-128588"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</a:defRPr>
      </a:lvl5pPr>
      <a:lvl6pPr marL="749489" indent="-130120" algn="l" defTabSz="89497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9489" indent="-130120" algn="l" defTabSz="89497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9489" indent="-130120" algn="l" defTabSz="89497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9489" indent="-130120" algn="l" defTabSz="89497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0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04" algn="l" defTabSz="9140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12" algn="l" defTabSz="9140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19" algn="l" defTabSz="9140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025" algn="l" defTabSz="9140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032" algn="l" defTabSz="9140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036" algn="l" defTabSz="9140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042" algn="l" defTabSz="9140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050" algn="l" defTabSz="9140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cid:image005.jpg@01D8345D.A2A7ABD0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3F6DF23A-778A-93ED-C227-F7FBDFE93E79}"/>
              </a:ext>
            </a:extLst>
          </p:cNvPr>
          <p:cNvCxnSpPr/>
          <p:nvPr/>
        </p:nvCxnSpPr>
        <p:spPr>
          <a:xfrm>
            <a:off x="481521" y="4239767"/>
            <a:ext cx="8087858" cy="8001"/>
          </a:xfrm>
          <a:prstGeom prst="line">
            <a:avLst/>
          </a:prstGeom>
          <a:ln w="47625" cmpd="thickThin"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9C2021B7-FB5A-D394-AD18-C70A7CE008E1}"/>
              </a:ext>
            </a:extLst>
          </p:cNvPr>
          <p:cNvCxnSpPr/>
          <p:nvPr/>
        </p:nvCxnSpPr>
        <p:spPr>
          <a:xfrm>
            <a:off x="481521" y="5472640"/>
            <a:ext cx="8087858" cy="8001"/>
          </a:xfrm>
          <a:prstGeom prst="line">
            <a:avLst/>
          </a:prstGeom>
          <a:ln w="15875" cmpd="sng"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4">
            <a:extLst>
              <a:ext uri="{FF2B5EF4-FFF2-40B4-BE49-F238E27FC236}">
                <a16:creationId xmlns:a16="http://schemas.microsoft.com/office/drawing/2014/main" xmlns="" id="{8829D991-02C5-0308-8DC3-62A361858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6325" y="1212850"/>
            <a:ext cx="7300913" cy="2678113"/>
          </a:xfrm>
        </p:spPr>
        <p:txBody>
          <a:bodyPr/>
          <a:lstStyle/>
          <a:p>
            <a:pPr algn="ctr" defTabSz="894970" eaLnBrk="1" hangingPunct="1">
              <a:tabLst>
                <a:tab pos="269761" algn="l"/>
              </a:tabLst>
              <a:defRPr/>
            </a:pPr>
            <a:r>
              <a:rPr lang="en-US" sz="26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Permanent Joint Committee on</a:t>
            </a:r>
            <a:br>
              <a:rPr lang="en-US" sz="26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</a:br>
            <a:r>
              <a:rPr lang="en-US" sz="26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 State Lottery Meeting</a:t>
            </a:r>
            <a:br>
              <a:rPr lang="en-US" sz="26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</a:br>
            <a:r>
              <a:rPr lang="en-US" sz="26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sz="26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</a:br>
            <a:r>
              <a:rPr lang="en-US" sz="26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Monday, May 16, 2022</a:t>
            </a:r>
            <a:br>
              <a:rPr lang="en-US" sz="26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</a:br>
            <a:r>
              <a:rPr lang="en-US" sz="26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4:00 PM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222366-E6F7-FBA3-A11A-29776DB63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975" y="493713"/>
            <a:ext cx="8274050" cy="4473575"/>
          </a:xfrm>
        </p:spPr>
        <p:txBody>
          <a:bodyPr/>
          <a:lstStyle/>
          <a:p>
            <a:pPr defTabSz="894970" eaLnBrk="1" hangingPunct="1">
              <a:defRPr/>
            </a:pPr>
            <a:r>
              <a:rPr lang="en-US" sz="1200" b="1" cap="small" dirty="0">
                <a:cs typeface="Arial" panose="020B0604020202020204" pitchFamily="34" charset="0"/>
              </a:rPr>
              <a:t>Bally’s Tiverton Casino &amp; Hotel </a:t>
            </a:r>
            <a:br>
              <a:rPr lang="en-US" sz="1200" b="1" cap="small" dirty="0">
                <a:cs typeface="Arial" panose="020B0604020202020204" pitchFamily="34" charset="0"/>
              </a:rPr>
            </a:br>
            <a:r>
              <a:rPr lang="en-US" sz="1200" b="1" cap="small" dirty="0">
                <a:cs typeface="Arial" panose="020B0604020202020204" pitchFamily="34" charset="0"/>
              </a:rPr>
              <a:t>Maximum Usage</a:t>
            </a:r>
          </a:p>
          <a:p>
            <a:pPr defTabSz="894970" eaLnBrk="1" hangingPunct="1">
              <a:defRPr/>
            </a:pPr>
            <a:r>
              <a:rPr lang="en-US" sz="1200" b="1" cap="small" dirty="0">
                <a:cs typeface="Arial" panose="020B0604020202020204" pitchFamily="34" charset="0"/>
              </a:rPr>
              <a:t>Week Ending 05/14/22</a:t>
            </a:r>
            <a:endParaRPr lang="en-US" sz="1200" dirty="0">
              <a:cs typeface="Arial" panose="020B0604020202020204" pitchFamily="34" charset="0"/>
            </a:endParaRPr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xmlns="" id="{95A6D05E-AF63-8855-08FC-4FEF9413277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649C8C-756B-4C9B-9B7B-0BCAAAAB83F4}" type="slidenum">
              <a:rPr lang="en-US" altLang="en-US" sz="1200" smtClean="0"/>
              <a:pPr/>
              <a:t>9</a:t>
            </a:fld>
            <a:endParaRPr lang="en-US" altLang="en-US" sz="1200" dirty="0"/>
          </a:p>
        </p:txBody>
      </p:sp>
      <p:sp>
        <p:nvSpPr>
          <p:cNvPr id="16388" name="Title 1">
            <a:extLst>
              <a:ext uri="{FF2B5EF4-FFF2-40B4-BE49-F238E27FC236}">
                <a16:creationId xmlns:a16="http://schemas.microsoft.com/office/drawing/2014/main" xmlns="" id="{6F3D906A-2541-8E38-A17C-161D8EA83F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238125"/>
            <a:ext cx="4313238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Facilities Update – Maximum Usage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98EC3A16-69A8-908D-EA83-94F2CA8E5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442" y="1056446"/>
            <a:ext cx="6053138" cy="554545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xmlns="" id="{5855F60D-E215-CCA8-304F-22BBCEC94B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522288"/>
            <a:ext cx="4110038" cy="29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Facilities Update – Video NTI</a:t>
            </a:r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xmlns="" id="{262D46D2-C5B9-1BAC-20A4-947B1112380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00D70D4-6234-48E8-9EB0-3FD90FB1630B}" type="slidenum">
              <a:rPr lang="en-US" altLang="en-US" sz="1200" smtClean="0"/>
              <a:pPr/>
              <a:t>10</a:t>
            </a:fld>
            <a:endParaRPr lang="en-US" altLang="en-US" sz="1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38945463-873A-9142-F87B-E20B0DF8EDC6}"/>
              </a:ext>
            </a:extLst>
          </p:cNvPr>
          <p:cNvGraphicFramePr>
            <a:graphicFrameLocks noGrp="1"/>
          </p:cNvGraphicFramePr>
          <p:nvPr/>
        </p:nvGraphicFramePr>
        <p:xfrm>
          <a:off x="854075" y="1770063"/>
          <a:ext cx="7499349" cy="4473580"/>
        </p:xfrm>
        <a:graphic>
          <a:graphicData uri="http://schemas.openxmlformats.org/drawingml/2006/table">
            <a:tbl>
              <a:tblPr/>
              <a:tblGrid>
                <a:gridCol w="1190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86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860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86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860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865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95122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84338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621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6215"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6215"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6215"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6215"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6215"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6215"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6215"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621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621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621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4338">
                <a:tc gridSpan="4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2614">
                <a:tc gridSpan="4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2771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76215">
                <a:tc gridSpan="7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80BE1697-6F89-D3BF-5425-76BE58692D3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66700" y="1123950"/>
            <a:ext cx="8086725" cy="584200"/>
          </a:xfrm>
        </p:spPr>
        <p:txBody>
          <a:bodyPr wrap="square">
            <a:spAutoFit/>
          </a:bodyPr>
          <a:lstStyle/>
          <a:p>
            <a:pPr algn="ctr" defTabSz="894970" eaLnBrk="1" hangingPunct="1">
              <a:defRPr/>
            </a:pPr>
            <a:r>
              <a:rPr lang="en-US" b="1" cap="small" dirty="0">
                <a:cs typeface="Arial" panose="020B0604020202020204" pitchFamily="34" charset="0"/>
              </a:rPr>
              <a:t>Bally’s Twin River Lincoln Casino &amp; Resort NTI</a:t>
            </a:r>
          </a:p>
          <a:p>
            <a:pPr algn="ctr" defTabSz="894970" eaLnBrk="1" hangingPunct="1">
              <a:defRPr/>
            </a:pPr>
            <a:r>
              <a:rPr lang="en-US" b="1" cap="small" dirty="0">
                <a:cs typeface="Arial" panose="020B0604020202020204" pitchFamily="34" charset="0"/>
              </a:rPr>
              <a:t>Week Ending 05/14/22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2D79E22C-5E12-96A9-601E-19A03795F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330" y="2017712"/>
            <a:ext cx="7139464" cy="401764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4CC0F0-9048-7CF0-8507-A7424ED3F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975" y="504825"/>
            <a:ext cx="8086725" cy="4473575"/>
          </a:xfrm>
        </p:spPr>
        <p:txBody>
          <a:bodyPr/>
          <a:lstStyle/>
          <a:p>
            <a:pPr defTabSz="894970" eaLnBrk="1" hangingPunct="1">
              <a:defRPr/>
            </a:pPr>
            <a:r>
              <a:rPr lang="en-US" sz="1200" b="1" cap="small" dirty="0">
                <a:cs typeface="Arial" panose="020B0604020202020204" pitchFamily="34" charset="0"/>
              </a:rPr>
              <a:t>Bally’s Twin River Lincoln Casino &amp; Resort</a:t>
            </a:r>
            <a:br>
              <a:rPr lang="en-US" sz="1200" b="1" cap="small" dirty="0">
                <a:cs typeface="Arial" panose="020B0604020202020204" pitchFamily="34" charset="0"/>
              </a:rPr>
            </a:br>
            <a:r>
              <a:rPr lang="en-US" sz="1200" b="1" cap="small" dirty="0">
                <a:cs typeface="Arial" panose="020B0604020202020204" pitchFamily="34" charset="0"/>
              </a:rPr>
              <a:t>Maximum Usage</a:t>
            </a:r>
          </a:p>
          <a:p>
            <a:pPr defTabSz="894970" eaLnBrk="1" hangingPunct="1">
              <a:defRPr/>
            </a:pPr>
            <a:r>
              <a:rPr lang="en-US" sz="1200" b="1" cap="small" dirty="0">
                <a:cs typeface="Arial" panose="020B0604020202020204" pitchFamily="34" charset="0"/>
              </a:rPr>
              <a:t>Week Ending 05/14/22</a:t>
            </a:r>
            <a:endParaRPr lang="en-US" sz="1200" dirty="0">
              <a:cs typeface="Arial" panose="020B0604020202020204" pitchFamily="34" charset="0"/>
            </a:endParaRPr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xmlns="" id="{87798AEB-4723-1A44-B44E-186754DF7F9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6CA775-382A-4B32-A766-0E8A34A4BC84}" type="slidenum">
              <a:rPr lang="en-US" altLang="en-US" sz="1200" smtClean="0"/>
              <a:pPr/>
              <a:t>11</a:t>
            </a:fld>
            <a:endParaRPr lang="en-US" altLang="en-US" sz="1200" dirty="0"/>
          </a:p>
        </p:txBody>
      </p:sp>
      <p:sp>
        <p:nvSpPr>
          <p:cNvPr id="18436" name="Title 1">
            <a:extLst>
              <a:ext uri="{FF2B5EF4-FFF2-40B4-BE49-F238E27FC236}">
                <a16:creationId xmlns:a16="http://schemas.microsoft.com/office/drawing/2014/main" xmlns="" id="{7A7703A3-25B8-74E4-4BCC-351EE386E5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236538"/>
            <a:ext cx="4313238" cy="36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Facilities Update – Maximum Usage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26A3E3A-E6C8-30C1-D884-8278F69D6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848" y="1029813"/>
            <a:ext cx="6053138" cy="560793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4">
            <a:extLst>
              <a:ext uri="{FF2B5EF4-FFF2-40B4-BE49-F238E27FC236}">
                <a16:creationId xmlns:a16="http://schemas.microsoft.com/office/drawing/2014/main" xmlns="" id="{2C1F2AB8-41FF-3F6F-3FB3-0453FDD27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2765425"/>
            <a:ext cx="3849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421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421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421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421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421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000000"/>
                </a:solidFill>
              </a:rPr>
              <a:t>Marketing/Promotions</a:t>
            </a:r>
          </a:p>
        </p:txBody>
      </p:sp>
      <p:sp>
        <p:nvSpPr>
          <p:cNvPr id="19459" name="Slide Number Placeholder 1">
            <a:extLst>
              <a:ext uri="{FF2B5EF4-FFF2-40B4-BE49-F238E27FC236}">
                <a16:creationId xmlns:a16="http://schemas.microsoft.com/office/drawing/2014/main" xmlns="" id="{66C4C5D9-1883-A594-1FE9-3CFB2F2F85E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421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68421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68421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68421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68421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4413" indent="1588" defTabSz="6842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1613" indent="1588" defTabSz="6842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98813" indent="1588" defTabSz="6842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6013" indent="1588" defTabSz="6842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3B3BDF-0D08-494F-B123-E7967DF2EB54}" type="slidenum">
              <a:rPr lang="en-US" altLang="en-US" sz="1200" smtClean="0">
                <a:solidFill>
                  <a:srgbClr val="000000"/>
                </a:solidFill>
              </a:rPr>
              <a:pPr/>
              <a:t>12</a:t>
            </a:fld>
            <a:endParaRPr lang="en-US" altLang="en-US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6FA54E5F-ADBD-F15E-4AD4-C4AFBDCE02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530225"/>
            <a:ext cx="4646612" cy="29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New Games &amp; Promotions </a:t>
            </a:r>
          </a:p>
        </p:txBody>
      </p:sp>
      <p:sp>
        <p:nvSpPr>
          <p:cNvPr id="7171" name="Slide Number Placeholder 3">
            <a:extLst>
              <a:ext uri="{FF2B5EF4-FFF2-40B4-BE49-F238E27FC236}">
                <a16:creationId xmlns:a16="http://schemas.microsoft.com/office/drawing/2014/main" xmlns="" id="{F1707592-7497-C215-3CEA-A3BE9466162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6F1F6A5-6F6B-4DA0-A26F-3BBB89413DFB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97228C05-4D1E-AF64-0D0F-8F872062E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88" y="1204913"/>
            <a:ext cx="8086725" cy="5321300"/>
          </a:xfrm>
        </p:spPr>
        <p:txBody>
          <a:bodyPr/>
          <a:lstStyle/>
          <a:p>
            <a:pPr defTabSz="669925" eaLnBrk="1" hangingPunct="1">
              <a:buClr>
                <a:srgbClr val="002960"/>
              </a:buClr>
              <a:defRPr/>
            </a:pPr>
            <a:r>
              <a:rPr lang="en-US" altLang="en-US" sz="2000" b="1" u="sng" dirty="0">
                <a:solidFill>
                  <a:srgbClr val="000000"/>
                </a:solidFill>
                <a:cs typeface="Arial" panose="020B0604020202020204" pitchFamily="34" charset="0"/>
              </a:rPr>
              <a:t>Promotion:</a:t>
            </a:r>
            <a:r>
              <a:rPr lang="en-US" altLang="en-US" sz="1500" b="1" dirty="0">
                <a:solidFill>
                  <a:srgbClr val="000000"/>
                </a:solidFill>
                <a:cs typeface="Arial" panose="020B0604020202020204" pitchFamily="34" charset="0"/>
              </a:rPr>
              <a:t>		</a:t>
            </a:r>
            <a:endParaRPr lang="en-US" altLang="en-US" sz="1500" b="1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669925" eaLnBrk="1" hangingPunct="1">
              <a:buClr>
                <a:srgbClr val="002960"/>
              </a:buClr>
              <a:defRPr/>
            </a:pPr>
            <a:r>
              <a:rPr lang="en-US" altLang="en-US" sz="1200" dirty="0">
                <a:solidFill>
                  <a:srgbClr val="000000"/>
                </a:solidFill>
                <a:cs typeface="Arial" panose="020B0604020202020204" pitchFamily="34" charset="0"/>
              </a:rPr>
              <a:t>		        </a:t>
            </a:r>
          </a:p>
          <a:p>
            <a:pPr defTabSz="669925" eaLnBrk="1" hangingPunct="1">
              <a:buClr>
                <a:srgbClr val="002960"/>
              </a:buClr>
              <a:defRPr/>
            </a:pPr>
            <a:r>
              <a:rPr lang="en-US" altLang="en-US" sz="1050" dirty="0">
                <a:solidFill>
                  <a:srgbClr val="000000"/>
                </a:solidFill>
                <a:cs typeface="Arial" panose="020B0604020202020204" pitchFamily="34" charset="0"/>
              </a:rPr>
              <a:t> 			      </a:t>
            </a:r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     </a:t>
            </a:r>
            <a:r>
              <a:rPr lang="en-US" altLang="en-US" sz="2000" b="1" dirty="0">
                <a:solidFill>
                  <a:srgbClr val="000000"/>
                </a:solidFill>
                <a:cs typeface="Arial" panose="020B0604020202020204" pitchFamily="34" charset="0"/>
              </a:rPr>
              <a:t>“Home Run Giveaway”</a:t>
            </a:r>
            <a:r>
              <a:rPr lang="en-US" altLang="en-US" sz="105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</a:p>
          <a:p>
            <a:pPr defTabSz="669925" eaLnBrk="1" hangingPunct="1">
              <a:buClr>
                <a:srgbClr val="002960"/>
              </a:buClr>
              <a:defRPr/>
            </a:pPr>
            <a:r>
              <a:rPr lang="en-US" altLang="en-US" sz="1050" dirty="0">
                <a:solidFill>
                  <a:srgbClr val="000000"/>
                </a:solidFill>
                <a:cs typeface="Arial" panose="020B0604020202020204" pitchFamily="34" charset="0"/>
              </a:rPr>
              <a:t>				</a:t>
            </a:r>
          </a:p>
          <a:p>
            <a:pPr>
              <a:defRPr/>
            </a:pPr>
            <a:endParaRPr lang="en-US" sz="1200" dirty="0"/>
          </a:p>
          <a:p>
            <a:pPr>
              <a:defRPr/>
            </a:pPr>
            <a:endParaRPr lang="en-US" sz="1200" dirty="0"/>
          </a:p>
          <a:p>
            <a:pPr>
              <a:defRPr/>
            </a:pPr>
            <a:endParaRPr lang="en-US" sz="1200" dirty="0"/>
          </a:p>
          <a:p>
            <a:pPr>
              <a:defRPr/>
            </a:pPr>
            <a:endParaRPr lang="en-US" sz="1200" dirty="0"/>
          </a:p>
          <a:p>
            <a:pPr>
              <a:defRPr/>
            </a:pPr>
            <a:endParaRPr lang="en-US" sz="1200" dirty="0"/>
          </a:p>
          <a:p>
            <a:pPr>
              <a:defRPr/>
            </a:pPr>
            <a:endParaRPr lang="en-US" sz="1200" dirty="0"/>
          </a:p>
          <a:p>
            <a:pPr>
              <a:defRPr/>
            </a:pPr>
            <a:endParaRPr lang="en-US" sz="1200" dirty="0"/>
          </a:p>
          <a:p>
            <a:pPr>
              <a:defRPr/>
            </a:pPr>
            <a:endParaRPr lang="en-US" sz="1200" dirty="0"/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ea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ea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ea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ea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ea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ea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ea typeface="Calibri" panose="020F0502020204030204" pitchFamily="34" charset="0"/>
            </a:endParaRPr>
          </a:p>
          <a:p>
            <a:pPr>
              <a:defRPr/>
            </a:pPr>
            <a:r>
              <a:rPr lang="en-US" dirty="0">
                <a:solidFill>
                  <a:srgbClr val="242E3B"/>
                </a:solidFill>
                <a:latin typeface="Arial (Body)"/>
                <a:cs typeface="Arial" panose="020B0604020202020204" pitchFamily="34" charset="0"/>
              </a:rPr>
              <a:t>Every Rhode Island Lottery Mega Millions® ticket purchased from Wednesday, May 4</a:t>
            </a:r>
            <a:r>
              <a:rPr lang="en-US" baseline="30000" dirty="0">
                <a:solidFill>
                  <a:srgbClr val="242E3B"/>
                </a:solidFill>
                <a:latin typeface="Arial (Body)"/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srgbClr val="242E3B"/>
                </a:solidFill>
                <a:latin typeface="Arial (Body)"/>
                <a:cs typeface="Arial" panose="020B0604020202020204" pitchFamily="34" charset="0"/>
              </a:rPr>
              <a:t> through Friday, August 12</a:t>
            </a:r>
            <a:r>
              <a:rPr lang="en-US" baseline="30000" dirty="0">
                <a:solidFill>
                  <a:srgbClr val="242E3B"/>
                </a:solidFill>
                <a:latin typeface="Arial (Body)"/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srgbClr val="242E3B"/>
                </a:solidFill>
                <a:latin typeface="Arial (Body)"/>
                <a:cs typeface="Arial" panose="020B0604020202020204" pitchFamily="34" charset="0"/>
              </a:rPr>
              <a:t> will have a Second Chance Code to enter online through the VIP Club. Over the course of the promotion, 13 pairs of Red Sox tickets will be awarded.</a:t>
            </a:r>
            <a:endParaRPr lang="en-US" dirty="0">
              <a:latin typeface="Arial (Body)"/>
              <a:cs typeface="Arial" panose="020B0604020202020204" pitchFamily="34" charset="0"/>
            </a:endParaRPr>
          </a:p>
        </p:txBody>
      </p:sp>
      <p:pic>
        <p:nvPicPr>
          <p:cNvPr id="7173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xmlns="" id="{862299CA-8503-8A92-18D4-2E9E8A93C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0" y="2260600"/>
            <a:ext cx="3500438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86A58301-D4A3-1B05-5B5E-A766E4B29B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530225"/>
            <a:ext cx="4646612" cy="29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New Games &amp; Promotions - continued</a:t>
            </a:r>
          </a:p>
        </p:txBody>
      </p:sp>
      <p:sp>
        <p:nvSpPr>
          <p:cNvPr id="8195" name="Slide Number Placeholder 3">
            <a:extLst>
              <a:ext uri="{FF2B5EF4-FFF2-40B4-BE49-F238E27FC236}">
                <a16:creationId xmlns:a16="http://schemas.microsoft.com/office/drawing/2014/main" xmlns="" id="{20154429-49E9-7CBB-1CB2-DEB02E213CC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4EA5D04-973A-457C-8CF1-5B648EAC2AF5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21508" name="Content Placeholder 6">
            <a:extLst>
              <a:ext uri="{FF2B5EF4-FFF2-40B4-BE49-F238E27FC236}">
                <a16:creationId xmlns:a16="http://schemas.microsoft.com/office/drawing/2014/main" xmlns="" id="{98BE8B68-E8EC-D2C0-68F4-1828F50453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46088" y="1204913"/>
            <a:ext cx="8086725" cy="5321300"/>
          </a:xfrm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defTabSz="669925" eaLnBrk="1" hangingPunct="1">
              <a:buClr>
                <a:srgbClr val="002960"/>
              </a:buClr>
              <a:defRPr/>
            </a:pPr>
            <a:r>
              <a:rPr lang="en-US" altLang="en-US" sz="2000" b="1" u="sng" dirty="0">
                <a:solidFill>
                  <a:srgbClr val="000000"/>
                </a:solidFill>
                <a:cs typeface="Arial" panose="020B0604020202020204" pitchFamily="34" charset="0"/>
              </a:rPr>
              <a:t>Promotion:</a:t>
            </a:r>
            <a:r>
              <a:rPr lang="en-US" altLang="en-US" sz="1500" b="1" dirty="0">
                <a:solidFill>
                  <a:srgbClr val="000000"/>
                </a:solidFill>
                <a:cs typeface="Arial" panose="020B0604020202020204" pitchFamily="34" charset="0"/>
              </a:rPr>
              <a:t>		</a:t>
            </a:r>
            <a:endParaRPr lang="en-US" altLang="en-US" sz="1500" b="1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669925" eaLnBrk="1" hangingPunct="1">
              <a:buClr>
                <a:srgbClr val="002960"/>
              </a:buClr>
              <a:defRPr/>
            </a:pPr>
            <a:r>
              <a:rPr lang="en-US" altLang="en-US" sz="1200" dirty="0">
                <a:solidFill>
                  <a:srgbClr val="000000"/>
                </a:solidFill>
                <a:cs typeface="Arial" panose="020B0604020202020204" pitchFamily="34" charset="0"/>
              </a:rPr>
              <a:t>		        </a:t>
            </a:r>
          </a:p>
          <a:p>
            <a:pPr algn="ctr" defTabSz="669925" eaLnBrk="1" hangingPunct="1">
              <a:buClr>
                <a:srgbClr val="002960"/>
              </a:buClr>
              <a:defRPr/>
            </a:pPr>
            <a:r>
              <a:rPr lang="en-US" altLang="en-US" sz="2000" b="1" dirty="0">
                <a:solidFill>
                  <a:srgbClr val="000000"/>
                </a:solidFill>
                <a:cs typeface="Arial" panose="020B0604020202020204" pitchFamily="34" charset="0"/>
              </a:rPr>
              <a:t>“Wild Money Extra”</a:t>
            </a:r>
            <a:r>
              <a:rPr lang="en-US" altLang="en-US" sz="120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</a:p>
          <a:p>
            <a:pPr defTabSz="669925" eaLnBrk="1" hangingPunct="1">
              <a:buClr>
                <a:srgbClr val="002960"/>
              </a:buClr>
              <a:defRPr/>
            </a:pPr>
            <a:r>
              <a:rPr lang="en-US" altLang="en-US" sz="1200" dirty="0">
                <a:solidFill>
                  <a:srgbClr val="000000"/>
                </a:solidFill>
                <a:cs typeface="Arial" panose="020B0604020202020204" pitchFamily="34" charset="0"/>
              </a:rPr>
              <a:t>				</a:t>
            </a:r>
          </a:p>
          <a:p>
            <a:pPr defTabSz="669925" eaLnBrk="1" hangingPunct="1">
              <a:buClr>
                <a:srgbClr val="002960"/>
              </a:buClr>
              <a:defRPr/>
            </a:pPr>
            <a:endParaRPr lang="en-US" altLang="en-US" sz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endParaRPr lang="en-US" dirty="0">
              <a:ea typeface="Calibri" panose="020F0502020204030204" pitchFamily="34" charset="0"/>
            </a:endParaRPr>
          </a:p>
          <a:p>
            <a:pPr>
              <a:defRPr/>
            </a:pPr>
            <a:r>
              <a:rPr lang="en-US" dirty="0">
                <a:solidFill>
                  <a:srgbClr val="242E3B"/>
                </a:solidFill>
                <a:latin typeface="Arial (Body)"/>
              </a:rPr>
              <a:t>From Sunday, May 8</a:t>
            </a:r>
            <a:r>
              <a:rPr lang="en-US" baseline="30000" dirty="0">
                <a:solidFill>
                  <a:srgbClr val="242E3B"/>
                </a:solidFill>
                <a:latin typeface="Arial (Body)"/>
              </a:rPr>
              <a:t>th</a:t>
            </a:r>
            <a:r>
              <a:rPr lang="en-US" dirty="0">
                <a:solidFill>
                  <a:srgbClr val="242E3B"/>
                </a:solidFill>
                <a:latin typeface="Arial (Body)"/>
              </a:rPr>
              <a:t> through Saturday, May 28</a:t>
            </a:r>
            <a:r>
              <a:rPr lang="en-US" baseline="30000" dirty="0">
                <a:solidFill>
                  <a:srgbClr val="242E3B"/>
                </a:solidFill>
                <a:latin typeface="Arial (Body)"/>
              </a:rPr>
              <a:t>th</a:t>
            </a:r>
            <a:r>
              <a:rPr lang="en-US" dirty="0">
                <a:solidFill>
                  <a:srgbClr val="242E3B"/>
                </a:solidFill>
                <a:latin typeface="Arial (Body)"/>
              </a:rPr>
              <a:t>, every $5 or higher Wild Money ticket purchased from any Rhode Island Lottery Retailer will receive a free $1 Wild Money Quick Pick!</a:t>
            </a:r>
            <a:endParaRPr lang="en-US" dirty="0">
              <a:latin typeface="Arial (Body)"/>
            </a:endParaRPr>
          </a:p>
        </p:txBody>
      </p:sp>
      <p:pic>
        <p:nvPicPr>
          <p:cNvPr id="8197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2B429329-2720-9C80-79DF-C18A5D38B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713" y="2687638"/>
            <a:ext cx="5943600" cy="176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xmlns="" id="{B0BBA0B8-1B99-D6C1-CAD3-751471EB7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530225"/>
            <a:ext cx="4646612" cy="29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New Games &amp; Promotions - continued</a:t>
            </a:r>
          </a:p>
        </p:txBody>
      </p:sp>
      <p:sp>
        <p:nvSpPr>
          <p:cNvPr id="9219" name="Slide Number Placeholder 3">
            <a:extLst>
              <a:ext uri="{FF2B5EF4-FFF2-40B4-BE49-F238E27FC236}">
                <a16:creationId xmlns:a16="http://schemas.microsoft.com/office/drawing/2014/main" xmlns="" id="{CBADC033-8E72-B5DE-A7A7-ECCE3C00494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78E33A0-714E-43DC-BDFC-79722C4FF885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sp>
        <p:nvSpPr>
          <p:cNvPr id="9220" name="Content Placeholder 6">
            <a:extLst>
              <a:ext uri="{FF2B5EF4-FFF2-40B4-BE49-F238E27FC236}">
                <a16:creationId xmlns:a16="http://schemas.microsoft.com/office/drawing/2014/main" xmlns="" id="{985C2729-1BAB-EE46-F174-179D9447E8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41325" y="1247067"/>
            <a:ext cx="8086725" cy="4473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defTabSz="669925" eaLnBrk="1" hangingPunct="1">
              <a:buClr>
                <a:srgbClr val="002960"/>
              </a:buClr>
            </a:pPr>
            <a:endParaRPr lang="en-US" altLang="en-US" sz="2000" b="1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669925" eaLnBrk="1" hangingPunct="1">
              <a:buClr>
                <a:srgbClr val="002960"/>
              </a:buClr>
            </a:pPr>
            <a:r>
              <a:rPr lang="en-US" altLang="en-US" sz="2000" b="1" u="sng" dirty="0">
                <a:solidFill>
                  <a:srgbClr val="000000"/>
                </a:solidFill>
                <a:cs typeface="Arial" panose="020B0604020202020204" pitchFamily="34" charset="0"/>
              </a:rPr>
              <a:t>Recent iLottery Game Launch:</a:t>
            </a:r>
            <a:r>
              <a:rPr lang="en-US" altLang="en-US" sz="1500" b="1" dirty="0">
                <a:solidFill>
                  <a:srgbClr val="000000"/>
                </a:solidFill>
                <a:cs typeface="Arial" panose="020B0604020202020204" pitchFamily="34" charset="0"/>
              </a:rPr>
              <a:t>		</a:t>
            </a:r>
            <a:endParaRPr lang="en-US" altLang="en-US" sz="1500" b="1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669925" eaLnBrk="1" hangingPunct="1">
              <a:buClr>
                <a:srgbClr val="002960"/>
              </a:buClr>
            </a:pPr>
            <a:endParaRPr lang="en-US" altLang="en-US" sz="1400" b="1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669925" eaLnBrk="1" hangingPunct="1">
              <a:buClr>
                <a:srgbClr val="002960"/>
              </a:buClr>
            </a:pPr>
            <a:endParaRPr lang="en-US" altLang="en-US" sz="1100" b="1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669925" eaLnBrk="1" hangingPunct="1">
              <a:buClr>
                <a:srgbClr val="002960"/>
              </a:buClr>
            </a:pPr>
            <a:r>
              <a:rPr lang="en-US" altLang="en-US" sz="1100" dirty="0">
                <a:solidFill>
                  <a:srgbClr val="000000"/>
                </a:solidFill>
                <a:cs typeface="Arial" panose="020B0604020202020204" pitchFamily="34" charset="0"/>
              </a:rPr>
              <a:t>					</a:t>
            </a:r>
          </a:p>
          <a:p>
            <a:pPr defTabSz="669925" eaLnBrk="1" hangingPunct="1">
              <a:buClr>
                <a:srgbClr val="002960"/>
              </a:buClr>
            </a:pPr>
            <a:r>
              <a:rPr lang="en-US" altLang="en-US" b="1" dirty="0">
                <a:solidFill>
                  <a:srgbClr val="000000"/>
                </a:solidFill>
                <a:cs typeface="Arial" panose="020B0604020202020204" pitchFamily="34" charset="0"/>
              </a:rPr>
              <a:t>“Prize Potions”</a:t>
            </a:r>
          </a:p>
          <a:p>
            <a:pPr defTabSz="669925" eaLnBrk="1" hangingPunct="1">
              <a:buClr>
                <a:srgbClr val="002960"/>
              </a:buClr>
            </a:pPr>
            <a:endParaRPr lang="en-US" altLang="en-US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669925" eaLnBrk="1" hangingPunct="1">
              <a:buClr>
                <a:srgbClr val="002960"/>
              </a:buClr>
            </a:pPr>
            <a:r>
              <a:rPr lang="en-US" altLang="en-US" dirty="0">
                <a:solidFill>
                  <a:srgbClr val="000000"/>
                </a:solidFill>
                <a:cs typeface="Arial" panose="020B0604020202020204" pitchFamily="34" charset="0"/>
              </a:rPr>
              <a:t>					</a:t>
            </a:r>
          </a:p>
          <a:p>
            <a:pPr defTabSz="669925" eaLnBrk="1" hangingPunct="1">
              <a:buClr>
                <a:srgbClr val="002960"/>
              </a:buClr>
            </a:pPr>
            <a:endParaRPr lang="en-US" altLang="en-US" b="1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669925" eaLnBrk="1" hangingPunct="1">
              <a:buClr>
                <a:srgbClr val="002960"/>
              </a:buClr>
            </a:pPr>
            <a:r>
              <a:rPr lang="en-US" altLang="en-US" b="1" u="sng" dirty="0">
                <a:solidFill>
                  <a:srgbClr val="000000"/>
                </a:solidFill>
                <a:cs typeface="Arial" panose="020B0604020202020204" pitchFamily="34" charset="0"/>
              </a:rPr>
              <a:t>Top Prizes</a:t>
            </a:r>
          </a:p>
          <a:p>
            <a:pPr defTabSz="669925" eaLnBrk="1" hangingPunct="1">
              <a:buClr>
                <a:srgbClr val="002960"/>
              </a:buClr>
            </a:pPr>
            <a:r>
              <a:rPr lang="en-US" altLang="en-US" b="1" dirty="0">
                <a:solidFill>
                  <a:srgbClr val="000000"/>
                </a:solidFill>
                <a:cs typeface="Arial" panose="020B0604020202020204" pitchFamily="34" charset="0"/>
              </a:rPr>
              <a:t>$4,000 - $80,000</a:t>
            </a:r>
          </a:p>
          <a:p>
            <a:pPr defTabSz="669925" eaLnBrk="1" hangingPunct="1">
              <a:buClr>
                <a:srgbClr val="002960"/>
              </a:buClr>
            </a:pPr>
            <a:endParaRPr lang="en-US" altLang="en-US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669925" eaLnBrk="1" hangingPunct="1">
              <a:buClr>
                <a:srgbClr val="002960"/>
              </a:buClr>
            </a:pPr>
            <a:endParaRPr lang="en-US" altLang="en-US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669925" eaLnBrk="1" hangingPunct="1">
              <a:buClr>
                <a:srgbClr val="002960"/>
              </a:buClr>
            </a:pPr>
            <a:endParaRPr lang="en-US" altLang="en-US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669925" eaLnBrk="1" hangingPunct="1">
              <a:buClr>
                <a:srgbClr val="002960"/>
              </a:buClr>
            </a:pPr>
            <a:r>
              <a:rPr lang="en-US" altLang="en-US" b="1" u="sng" dirty="0">
                <a:solidFill>
                  <a:srgbClr val="000000"/>
                </a:solidFill>
                <a:cs typeface="Arial" panose="020B0604020202020204" pitchFamily="34" charset="0"/>
              </a:rPr>
              <a:t>On Sale</a:t>
            </a:r>
          </a:p>
          <a:p>
            <a:pPr defTabSz="669925" eaLnBrk="1" hangingPunct="1">
              <a:buClr>
                <a:srgbClr val="002960"/>
              </a:buClr>
            </a:pPr>
            <a:r>
              <a:rPr lang="en-US" altLang="en-US" b="1" dirty="0">
                <a:solidFill>
                  <a:srgbClr val="000000"/>
                </a:solidFill>
                <a:cs typeface="Arial" panose="020B0604020202020204" pitchFamily="34" charset="0"/>
              </a:rPr>
              <a:t>May 5, 2022</a:t>
            </a:r>
          </a:p>
          <a:p>
            <a:pPr defTabSz="669925"/>
            <a:endParaRPr lang="en-US" altLang="en-US" dirty="0"/>
          </a:p>
        </p:txBody>
      </p:sp>
      <p:pic>
        <p:nvPicPr>
          <p:cNvPr id="9221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BEEE25CB-FDC6-9638-0CA1-26BCBCD47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688" y="2533650"/>
            <a:ext cx="3948112" cy="272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xmlns="" id="{EA8CDF26-2CFD-9E2C-5D0E-71B0A3CFD9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530225"/>
            <a:ext cx="4646612" cy="29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New Games &amp; Promotions - continued</a:t>
            </a:r>
          </a:p>
        </p:txBody>
      </p:sp>
      <p:sp>
        <p:nvSpPr>
          <p:cNvPr id="10243" name="Slide Number Placeholder 3">
            <a:extLst>
              <a:ext uri="{FF2B5EF4-FFF2-40B4-BE49-F238E27FC236}">
                <a16:creationId xmlns:a16="http://schemas.microsoft.com/office/drawing/2014/main" xmlns="" id="{82E4F9F1-E6ED-8521-69AC-0A5055B86AA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C36D91C-C472-4C5D-AA51-FCF480E83DCA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sp>
        <p:nvSpPr>
          <p:cNvPr id="10244" name="Content Placeholder 6">
            <a:extLst>
              <a:ext uri="{FF2B5EF4-FFF2-40B4-BE49-F238E27FC236}">
                <a16:creationId xmlns:a16="http://schemas.microsoft.com/office/drawing/2014/main" xmlns="" id="{24F8A487-2669-9C82-5FF1-403DA0DF15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36563" y="1441450"/>
            <a:ext cx="8086725" cy="5106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defTabSz="669925" eaLnBrk="1" hangingPunct="1">
              <a:buClr>
                <a:srgbClr val="002960"/>
              </a:buClr>
            </a:pPr>
            <a:endParaRPr lang="en-US" altLang="en-US" sz="2000" b="1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669925" eaLnBrk="1" hangingPunct="1">
              <a:buClr>
                <a:srgbClr val="002960"/>
              </a:buClr>
            </a:pPr>
            <a:r>
              <a:rPr lang="en-US" altLang="en-US" sz="2000" b="1" u="sng" dirty="0">
                <a:solidFill>
                  <a:srgbClr val="000000"/>
                </a:solidFill>
                <a:cs typeface="Arial" panose="020B0604020202020204" pitchFamily="34" charset="0"/>
              </a:rPr>
              <a:t>Instant Game:</a:t>
            </a:r>
            <a:r>
              <a:rPr lang="en-US" altLang="en-US" sz="1500" b="1" dirty="0">
                <a:solidFill>
                  <a:srgbClr val="000000"/>
                </a:solidFill>
                <a:cs typeface="Arial" panose="020B0604020202020204" pitchFamily="34" charset="0"/>
              </a:rPr>
              <a:t>		</a:t>
            </a:r>
            <a:endParaRPr lang="en-US" altLang="en-US" sz="1500" b="1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669925" eaLnBrk="1" hangingPunct="1">
              <a:buClr>
                <a:srgbClr val="002960"/>
              </a:buClr>
            </a:pPr>
            <a:endParaRPr lang="en-US" altLang="en-US" sz="1200" b="1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669925" eaLnBrk="1" hangingPunct="1">
              <a:buClr>
                <a:srgbClr val="002960"/>
              </a:buClr>
            </a:pPr>
            <a:r>
              <a:rPr lang="en-US" altLang="en-US" sz="1200" dirty="0">
                <a:solidFill>
                  <a:srgbClr val="000000"/>
                </a:solidFill>
                <a:cs typeface="Arial" panose="020B0604020202020204" pitchFamily="34" charset="0"/>
              </a:rPr>
              <a:t>				</a:t>
            </a:r>
          </a:p>
          <a:p>
            <a:pPr defTabSz="669925" eaLnBrk="1" hangingPunct="1">
              <a:buClr>
                <a:srgbClr val="002960"/>
              </a:buClr>
            </a:pPr>
            <a:r>
              <a:rPr lang="en-US" altLang="en-US" sz="1800" b="1" dirty="0">
                <a:solidFill>
                  <a:srgbClr val="000000"/>
                </a:solidFill>
                <a:cs typeface="Arial" panose="020B0604020202020204" pitchFamily="34" charset="0"/>
              </a:rPr>
              <a:t>“Big Money”</a:t>
            </a:r>
          </a:p>
          <a:p>
            <a:pPr defTabSz="669925" eaLnBrk="1" hangingPunct="1">
              <a:buClr>
                <a:srgbClr val="002960"/>
              </a:buClr>
            </a:pPr>
            <a:endParaRPr lang="en-US" altLang="en-US" sz="18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669925" eaLnBrk="1" hangingPunct="1">
              <a:buClr>
                <a:srgbClr val="002960"/>
              </a:buClr>
            </a:pPr>
            <a:r>
              <a:rPr lang="en-US" altLang="en-US" sz="1800" b="1" u="sng" dirty="0">
                <a:solidFill>
                  <a:srgbClr val="000000"/>
                </a:solidFill>
                <a:cs typeface="Arial" panose="020B0604020202020204" pitchFamily="34" charset="0"/>
              </a:rPr>
              <a:t>Ticket Prices</a:t>
            </a:r>
          </a:p>
          <a:p>
            <a:pPr defTabSz="669925" eaLnBrk="1" hangingPunct="1">
              <a:buClr>
                <a:srgbClr val="002960"/>
              </a:buClr>
            </a:pPr>
            <a:r>
              <a:rPr lang="en-US" altLang="en-US" sz="1800" b="1" dirty="0">
                <a:solidFill>
                  <a:srgbClr val="000000"/>
                </a:solidFill>
                <a:cs typeface="Arial" panose="020B0604020202020204" pitchFamily="34" charset="0"/>
              </a:rPr>
              <a:t>$10</a:t>
            </a:r>
          </a:p>
          <a:p>
            <a:pPr defTabSz="669925" eaLnBrk="1" hangingPunct="1">
              <a:buClr>
                <a:srgbClr val="002960"/>
              </a:buClr>
            </a:pPr>
            <a:endParaRPr lang="en-US" altLang="en-US" sz="18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669925" eaLnBrk="1" hangingPunct="1">
              <a:buClr>
                <a:srgbClr val="002960"/>
              </a:buClr>
            </a:pPr>
            <a:r>
              <a:rPr lang="en-US" altLang="en-US" sz="1800" b="1" u="sng" dirty="0">
                <a:solidFill>
                  <a:srgbClr val="000000"/>
                </a:solidFill>
                <a:cs typeface="Arial" panose="020B0604020202020204" pitchFamily="34" charset="0"/>
              </a:rPr>
              <a:t>Top Prizes</a:t>
            </a:r>
          </a:p>
          <a:p>
            <a:pPr defTabSz="669925" eaLnBrk="1" hangingPunct="1">
              <a:buClr>
                <a:srgbClr val="002960"/>
              </a:buClr>
            </a:pPr>
            <a:r>
              <a:rPr lang="en-US" altLang="en-US" sz="1800" b="1" dirty="0">
                <a:solidFill>
                  <a:srgbClr val="000000"/>
                </a:solidFill>
                <a:cs typeface="Arial" panose="020B0604020202020204" pitchFamily="34" charset="0"/>
              </a:rPr>
              <a:t>$50,000</a:t>
            </a:r>
          </a:p>
          <a:p>
            <a:pPr defTabSz="669925" eaLnBrk="1" hangingPunct="1">
              <a:buClr>
                <a:srgbClr val="002960"/>
              </a:buClr>
            </a:pPr>
            <a:endParaRPr lang="en-US" altLang="en-US" sz="18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669925" eaLnBrk="1" hangingPunct="1">
              <a:buClr>
                <a:srgbClr val="002960"/>
              </a:buClr>
            </a:pPr>
            <a:r>
              <a:rPr lang="en-US" altLang="en-US" sz="1800" b="1" u="sng" dirty="0">
                <a:solidFill>
                  <a:srgbClr val="000000"/>
                </a:solidFill>
                <a:cs typeface="Arial" panose="020B0604020202020204" pitchFamily="34" charset="0"/>
              </a:rPr>
              <a:t>On Sale</a:t>
            </a:r>
          </a:p>
          <a:p>
            <a:pPr defTabSz="669925" eaLnBrk="1" hangingPunct="1">
              <a:buClr>
                <a:srgbClr val="002960"/>
              </a:buClr>
            </a:pPr>
            <a:r>
              <a:rPr lang="en-US" altLang="en-US" sz="1800" b="1" dirty="0">
                <a:solidFill>
                  <a:srgbClr val="000000"/>
                </a:solidFill>
                <a:cs typeface="Arial" panose="020B0604020202020204" pitchFamily="34" charset="0"/>
              </a:rPr>
              <a:t>April 30, 2022</a:t>
            </a:r>
          </a:p>
          <a:p>
            <a:pPr defTabSz="669925"/>
            <a:endParaRPr lang="en-US" altLang="en-US" dirty="0"/>
          </a:p>
        </p:txBody>
      </p:sp>
      <p:pic>
        <p:nvPicPr>
          <p:cNvPr id="10245" name="Picture 5" descr="A picture containing calendar&#10;&#10;Description automatically generated">
            <a:extLst>
              <a:ext uri="{FF2B5EF4-FFF2-40B4-BE49-F238E27FC236}">
                <a16:creationId xmlns:a16="http://schemas.microsoft.com/office/drawing/2014/main" xmlns="" id="{8D4FD882-EF9C-E431-CB41-AA18E1B9B3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238" y="1606550"/>
            <a:ext cx="2338387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Content Placeholder 7">
            <a:extLst>
              <a:ext uri="{FF2B5EF4-FFF2-40B4-BE49-F238E27FC236}">
                <a16:creationId xmlns:a16="http://schemas.microsoft.com/office/drawing/2014/main" xmlns="" id="{4A7B75A5-6081-2664-6C67-57A3EB5C8F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630363" y="1858963"/>
            <a:ext cx="6064250" cy="3355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defTabSz="669925" eaLnBrk="1" hangingPunct="1"/>
            <a:endParaRPr lang="en-US" altLang="en-US" sz="1200" b="1" dirty="0"/>
          </a:p>
          <a:p>
            <a:pPr defTabSz="669925" eaLnBrk="1" hangingPunct="1"/>
            <a:endParaRPr lang="en-US" altLang="en-US" sz="1200" b="1" dirty="0"/>
          </a:p>
          <a:p>
            <a:pPr defTabSz="669925" eaLnBrk="1" hangingPunct="1"/>
            <a:endParaRPr lang="en-US" altLang="en-US" sz="1200" b="1" dirty="0"/>
          </a:p>
          <a:p>
            <a:pPr defTabSz="669925" eaLnBrk="1" hangingPunct="1"/>
            <a:endParaRPr lang="en-US" altLang="en-US" sz="1200" b="1" dirty="0"/>
          </a:p>
          <a:p>
            <a:pPr defTabSz="669925" eaLnBrk="1" hangingPunct="1"/>
            <a:endParaRPr lang="en-US" altLang="en-US" sz="1200" b="1" dirty="0"/>
          </a:p>
          <a:p>
            <a:pPr defTabSz="669925" eaLnBrk="1" hangingPunct="1"/>
            <a:endParaRPr lang="en-US" altLang="en-US" sz="1200" b="1" dirty="0"/>
          </a:p>
          <a:p>
            <a:pPr defTabSz="669925" eaLnBrk="1" hangingPunct="1"/>
            <a:r>
              <a:rPr lang="en-US" altLang="en-US" sz="1200" b="1" dirty="0"/>
              <a:t>		         </a:t>
            </a:r>
            <a:r>
              <a:rPr lang="en-US" altLang="en-US" sz="2400" b="1" dirty="0"/>
              <a:t>Other Updates</a:t>
            </a:r>
          </a:p>
        </p:txBody>
      </p:sp>
      <p:sp>
        <p:nvSpPr>
          <p:cNvPr id="24580" name="Slide Number Placeholder 1">
            <a:extLst>
              <a:ext uri="{FF2B5EF4-FFF2-40B4-BE49-F238E27FC236}">
                <a16:creationId xmlns:a16="http://schemas.microsoft.com/office/drawing/2014/main" xmlns="" id="{64BB1801-6FA8-65BA-8996-4BB7A342909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421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68421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68421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68421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684213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4413" indent="1588" defTabSz="6842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1613" indent="1588" defTabSz="6842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98813" indent="1588" defTabSz="6842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6013" indent="1588" defTabSz="6842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700119-6A8C-4B7D-B147-D0199D0E0596}" type="slidenum">
              <a:rPr lang="en-US" altLang="en-US" sz="1200" smtClean="0">
                <a:solidFill>
                  <a:srgbClr val="000000"/>
                </a:solidFill>
              </a:rPr>
              <a:pPr/>
              <a:t>17</a:t>
            </a:fld>
            <a:endParaRPr lang="en-US" altLang="en-US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xmlns="" id="{67D1DC0C-AFA8-0146-3D9C-8FA0CE5C60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530225"/>
            <a:ext cx="4646612" cy="29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Adjournment</a:t>
            </a:r>
          </a:p>
        </p:txBody>
      </p:sp>
      <p:sp>
        <p:nvSpPr>
          <p:cNvPr id="12291" name="Slide Number Placeholder 3">
            <a:extLst>
              <a:ext uri="{FF2B5EF4-FFF2-40B4-BE49-F238E27FC236}">
                <a16:creationId xmlns:a16="http://schemas.microsoft.com/office/drawing/2014/main" xmlns="" id="{B5886DDF-165C-8204-8D24-2A3C19B5314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EA7264D-83C3-4090-9B79-120917FF5EAF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sp>
        <p:nvSpPr>
          <p:cNvPr id="12292" name="Content Placeholder 6">
            <a:extLst>
              <a:ext uri="{FF2B5EF4-FFF2-40B4-BE49-F238E27FC236}">
                <a16:creationId xmlns:a16="http://schemas.microsoft.com/office/drawing/2014/main" xmlns="" id="{333961B7-248B-2F3A-66BE-2D2A6ABCCC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41325" y="1358900"/>
            <a:ext cx="8086725" cy="5106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defTabSz="669925" eaLnBrk="1" hangingPunct="1">
              <a:buClr>
                <a:srgbClr val="002960"/>
              </a:buClr>
            </a:pPr>
            <a:endParaRPr lang="en-US" altLang="en-US" sz="2000" b="1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669925"/>
            <a:endParaRPr lang="en-US" altLang="en-US" dirty="0"/>
          </a:p>
        </p:txBody>
      </p:sp>
      <p:sp>
        <p:nvSpPr>
          <p:cNvPr id="12293" name="TextBox 7">
            <a:extLst>
              <a:ext uri="{FF2B5EF4-FFF2-40B4-BE49-F238E27FC236}">
                <a16:creationId xmlns:a16="http://schemas.microsoft.com/office/drawing/2014/main" xmlns="" id="{A4A84A04-4F1C-8E30-81FF-61EA7E459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874" y="2527300"/>
            <a:ext cx="565626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400" b="1" u="sng" dirty="0">
                <a:solidFill>
                  <a:srgbClr val="000000"/>
                </a:solidFill>
              </a:rPr>
              <a:t>Next Meeting </a:t>
            </a:r>
          </a:p>
          <a:p>
            <a:pPr algn="ctr" eaLnBrk="1" hangingPunct="1"/>
            <a:endParaRPr lang="en-US" altLang="en-US" sz="2400" b="1" dirty="0">
              <a:solidFill>
                <a:srgbClr val="000000"/>
              </a:solidFill>
            </a:endParaRPr>
          </a:p>
          <a:p>
            <a:pPr algn="ctr" eaLnBrk="1" hangingPunct="1"/>
            <a:r>
              <a:rPr lang="en-US" altLang="en-US" sz="2400" b="1" dirty="0">
                <a:solidFill>
                  <a:srgbClr val="000000"/>
                </a:solidFill>
              </a:rPr>
              <a:t>Monday, June 20, 2022</a:t>
            </a:r>
          </a:p>
          <a:p>
            <a:pPr algn="ctr" eaLnBrk="1" hangingPunct="1"/>
            <a:endParaRPr lang="en-US" altLang="en-US" sz="2400" b="1" dirty="0">
              <a:solidFill>
                <a:srgbClr val="000000"/>
              </a:solidFill>
            </a:endParaRPr>
          </a:p>
          <a:p>
            <a:pPr algn="ctr" eaLnBrk="1" hangingPunct="1"/>
            <a:r>
              <a:rPr lang="en-US" altLang="en-US" sz="2400" b="1" dirty="0">
                <a:solidFill>
                  <a:srgbClr val="000000"/>
                </a:solidFill>
              </a:rPr>
              <a:t>4:00 p.m.</a:t>
            </a:r>
          </a:p>
          <a:p>
            <a:pPr algn="ctr" eaLnBrk="1" hangingPunct="1"/>
            <a:endParaRPr lang="en-US" altLang="en-US" sz="2400" b="1" dirty="0">
              <a:solidFill>
                <a:srgbClr val="000000"/>
              </a:solidFill>
            </a:endParaRPr>
          </a:p>
          <a:p>
            <a:pPr algn="ctr" eaLnBrk="1" hangingPunct="1"/>
            <a:endParaRPr lang="en-US" altLang="en-US" sz="2400" b="1" dirty="0">
              <a:solidFill>
                <a:srgbClr val="000000"/>
              </a:solidFill>
            </a:endParaRPr>
          </a:p>
          <a:p>
            <a:pPr algn="ctr" eaLnBrk="1" hangingPunct="1"/>
            <a:endParaRPr lang="en-US" altLang="en-US" sz="2400" b="1" dirty="0">
              <a:solidFill>
                <a:srgbClr val="000000"/>
              </a:solidFill>
            </a:endParaRPr>
          </a:p>
          <a:p>
            <a:pPr algn="ctr" eaLnBrk="1" hangingPunct="1"/>
            <a:endParaRPr lang="en-US" altLang="en-US" sz="24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01C347C0-E558-3645-B300-2B7641C371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522288"/>
            <a:ext cx="4110038" cy="29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xmlns="" id="{6728F530-CE77-16F4-3CD5-F41CB94A96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41325" y="1358900"/>
            <a:ext cx="8086725" cy="4473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lnSpc>
                <a:spcPct val="150000"/>
              </a:lnSpc>
              <a:spcAft>
                <a:spcPts val="200"/>
              </a:spcAft>
              <a:buFontTx/>
              <a:buAutoNum type="arabicPeriod"/>
            </a:pPr>
            <a:r>
              <a:rPr lang="en-US" altLang="en-US" sz="2000" b="1" dirty="0"/>
              <a:t>Financial Update</a:t>
            </a:r>
          </a:p>
          <a:p>
            <a:pPr marL="342900" indent="-342900" eaLnBrk="1" hangingPunct="1">
              <a:lnSpc>
                <a:spcPct val="150000"/>
              </a:lnSpc>
              <a:spcAft>
                <a:spcPts val="200"/>
              </a:spcAft>
              <a:buFontTx/>
              <a:buAutoNum type="arabicPeriod"/>
            </a:pPr>
            <a:r>
              <a:rPr lang="en-US" altLang="en-US" sz="2000" b="1" dirty="0"/>
              <a:t>Facilities Update</a:t>
            </a:r>
          </a:p>
          <a:p>
            <a:pPr marL="534988" lvl="1" indent="-342900" eaLnBrk="1" hangingPunct="1">
              <a:lnSpc>
                <a:spcPct val="150000"/>
              </a:lnSpc>
              <a:spcAft>
                <a:spcPts val="200"/>
              </a:spcAft>
            </a:pPr>
            <a:r>
              <a:rPr lang="en-US" altLang="en-US" sz="2000" b="1" dirty="0"/>
              <a:t>Bally’s Tiverton Casino &amp; Hotel Update</a:t>
            </a:r>
          </a:p>
          <a:p>
            <a:pPr marL="534988" lvl="1" indent="-342900" eaLnBrk="1" hangingPunct="1">
              <a:lnSpc>
                <a:spcPct val="150000"/>
              </a:lnSpc>
              <a:spcAft>
                <a:spcPts val="200"/>
              </a:spcAft>
            </a:pPr>
            <a:r>
              <a:rPr lang="en-US" altLang="en-US" sz="2000" b="1" dirty="0"/>
              <a:t>Bally’s Twin River Lincoln Casino &amp; Resort Update</a:t>
            </a:r>
          </a:p>
          <a:p>
            <a:pPr marL="342900" indent="-342900" eaLnBrk="1" hangingPunct="1">
              <a:lnSpc>
                <a:spcPct val="150000"/>
              </a:lnSpc>
              <a:spcAft>
                <a:spcPts val="200"/>
              </a:spcAft>
              <a:buFontTx/>
              <a:buAutoNum type="arabicPeriod"/>
            </a:pPr>
            <a:r>
              <a:rPr lang="en-US" altLang="en-US" sz="2000" b="1" dirty="0"/>
              <a:t>Marketing/Promotions</a:t>
            </a:r>
          </a:p>
          <a:p>
            <a:pPr marL="342900" indent="-342900" eaLnBrk="1" hangingPunct="1">
              <a:lnSpc>
                <a:spcPct val="150000"/>
              </a:lnSpc>
              <a:spcAft>
                <a:spcPts val="200"/>
              </a:spcAft>
              <a:buFontTx/>
              <a:buAutoNum type="arabicPeriod"/>
            </a:pPr>
            <a:r>
              <a:rPr lang="en-US" altLang="en-US" sz="2000" b="1" dirty="0"/>
              <a:t>Other Updates</a:t>
            </a:r>
          </a:p>
          <a:p>
            <a:pPr marL="342900" indent="-342900" eaLnBrk="1" hangingPunct="1">
              <a:lnSpc>
                <a:spcPct val="150000"/>
              </a:lnSpc>
              <a:spcAft>
                <a:spcPts val="200"/>
              </a:spcAft>
              <a:buFontTx/>
              <a:buAutoNum type="arabicPeriod"/>
            </a:pPr>
            <a:r>
              <a:rPr lang="en-US" altLang="en-US" sz="2000" b="1" dirty="0"/>
              <a:t>Adjournment</a:t>
            </a:r>
          </a:p>
          <a:p>
            <a:pPr marL="534988" lvl="1" indent="-342900" eaLnBrk="1" hangingPunct="1">
              <a:lnSpc>
                <a:spcPct val="150000"/>
              </a:lnSpc>
              <a:spcAft>
                <a:spcPts val="200"/>
              </a:spcAft>
              <a:buFont typeface="Arial" panose="020B0604020202020204" pitchFamily="34" charset="0"/>
              <a:buAutoNum type="arabicPeriod"/>
            </a:pPr>
            <a:endParaRPr lang="en-US" altLang="en-US" sz="2000" b="1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F99F352B-DC38-E3C4-3E57-B5345E15EDE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8577263" y="6413500"/>
            <a:ext cx="1966912" cy="314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dirty="0"/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xmlns="" id="{C60338D7-E518-EE95-1C03-A18C7F6EAA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522288"/>
            <a:ext cx="4110038" cy="29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8A9164-C272-92B5-0C64-333688529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325" y="1358900"/>
            <a:ext cx="8086725" cy="4473575"/>
          </a:xfrm>
        </p:spPr>
        <p:txBody>
          <a:bodyPr/>
          <a:lstStyle/>
          <a:p>
            <a:pPr algn="ctr" defTabSz="914400" eaLnBrk="1" hangingPunct="1">
              <a:buClrTx/>
              <a:defRPr/>
            </a:pPr>
            <a:endParaRPr lang="en-US" sz="3200" b="1" kern="1200" dirty="0">
              <a:solidFill>
                <a:srgbClr val="000000"/>
              </a:solidFill>
            </a:endParaRPr>
          </a:p>
          <a:p>
            <a:pPr algn="ctr" defTabSz="914400" eaLnBrk="1" hangingPunct="1">
              <a:buClrTx/>
              <a:defRPr/>
            </a:pPr>
            <a:endParaRPr lang="en-US" sz="3200" b="1" kern="1200" dirty="0">
              <a:solidFill>
                <a:srgbClr val="000000"/>
              </a:solidFill>
            </a:endParaRPr>
          </a:p>
          <a:p>
            <a:pPr algn="ctr" defTabSz="914400" eaLnBrk="1" hangingPunct="1">
              <a:buClrTx/>
              <a:defRPr/>
            </a:pPr>
            <a:endParaRPr lang="en-US" sz="3200" b="1" kern="1200" dirty="0">
              <a:solidFill>
                <a:srgbClr val="000000"/>
              </a:solidFill>
            </a:endParaRPr>
          </a:p>
          <a:p>
            <a:pPr algn="ctr" defTabSz="914400" eaLnBrk="1" hangingPunct="1">
              <a:buClrTx/>
              <a:defRPr/>
            </a:pPr>
            <a:r>
              <a:rPr lang="en-US" sz="3200" b="1" kern="1200" dirty="0">
                <a:solidFill>
                  <a:srgbClr val="000000"/>
                </a:solidFill>
              </a:rPr>
              <a:t>Financial Update</a:t>
            </a:r>
          </a:p>
          <a:p>
            <a:pPr defTabSz="894970" eaLnBrk="1" hangingPunct="1">
              <a:defRPr/>
            </a:pPr>
            <a:endParaRPr lang="en-US" dirty="0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xmlns="" id="{21AF0057-C02D-07CE-739A-15656FD82F7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09BFA3-ECD2-4325-99B9-2C1D29543025}" type="slidenum">
              <a:rPr lang="en-US" altLang="en-US" sz="1200" smtClean="0"/>
              <a:pPr/>
              <a:t>2</a:t>
            </a:fld>
            <a:endParaRPr lang="en-US" alt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xmlns="" id="{5BD30DD4-CF23-10AD-449B-8A696BB417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522288"/>
            <a:ext cx="4257675" cy="29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Financial Update</a:t>
            </a:r>
          </a:p>
        </p:txBody>
      </p:sp>
      <p:sp>
        <p:nvSpPr>
          <p:cNvPr id="10243" name="Slide Number Placeholder 3">
            <a:extLst>
              <a:ext uri="{FF2B5EF4-FFF2-40B4-BE49-F238E27FC236}">
                <a16:creationId xmlns:a16="http://schemas.microsoft.com/office/drawing/2014/main" xmlns="" id="{47988B14-17AA-E778-9A7A-DC7F07BD2DF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dirty="0"/>
              <a:t>3</a:t>
            </a:r>
          </a:p>
        </p:txBody>
      </p:sp>
      <p:sp>
        <p:nvSpPr>
          <p:cNvPr id="10244" name="Content Placeholder 5">
            <a:extLst>
              <a:ext uri="{FF2B5EF4-FFF2-40B4-BE49-F238E27FC236}">
                <a16:creationId xmlns:a16="http://schemas.microsoft.com/office/drawing/2014/main" xmlns="" id="{5455AD5E-65DC-C750-7060-47AD65743B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34975" y="1123950"/>
            <a:ext cx="8086725" cy="4473575"/>
          </a:xfrm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b="1" u="sng" cap="small" dirty="0">
                <a:cs typeface="Arial" panose="020B0604020202020204" pitchFamily="34" charset="0"/>
              </a:rPr>
              <a:t>Year-to-Date Lottery General Fund Transfer</a:t>
            </a:r>
          </a:p>
          <a:p>
            <a:pPr algn="ctr" eaLnBrk="1" hangingPunct="1">
              <a:defRPr/>
            </a:pPr>
            <a:endParaRPr lang="en-US" altLang="en-US" b="1" dirty="0"/>
          </a:p>
        </p:txBody>
      </p:sp>
      <p:sp>
        <p:nvSpPr>
          <p:cNvPr id="10245" name="TextBox 2">
            <a:extLst>
              <a:ext uri="{FF2B5EF4-FFF2-40B4-BE49-F238E27FC236}">
                <a16:creationId xmlns:a16="http://schemas.microsoft.com/office/drawing/2014/main" xmlns="" id="{5C786039-AECF-247A-EBFA-568F9EE9A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763" y="4810125"/>
            <a:ext cx="793591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777163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7777163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7777163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7777163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7777163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4413" indent="1588" eaLnBrk="0" fontAlgn="base" hangingPunct="0">
              <a:spcBef>
                <a:spcPct val="0"/>
              </a:spcBef>
              <a:spcAft>
                <a:spcPct val="0"/>
              </a:spcAft>
              <a:tabLst>
                <a:tab pos="7777163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1613" indent="1588" eaLnBrk="0" fontAlgn="base" hangingPunct="0">
              <a:spcBef>
                <a:spcPct val="0"/>
              </a:spcBef>
              <a:spcAft>
                <a:spcPct val="0"/>
              </a:spcAft>
              <a:tabLst>
                <a:tab pos="7777163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98813" indent="1588" eaLnBrk="0" fontAlgn="base" hangingPunct="0">
              <a:spcBef>
                <a:spcPct val="0"/>
              </a:spcBef>
              <a:spcAft>
                <a:spcPct val="0"/>
              </a:spcAft>
              <a:tabLst>
                <a:tab pos="7777163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6013" indent="1588" eaLnBrk="0" fontAlgn="base" hangingPunct="0">
              <a:spcBef>
                <a:spcPct val="0"/>
              </a:spcBef>
              <a:spcAft>
                <a:spcPct val="0"/>
              </a:spcAft>
              <a:tabLst>
                <a:tab pos="7777163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15000"/>
              </a:lnSpc>
            </a:pPr>
            <a:endParaRPr lang="en-US" altLang="en-US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47D5FE6-BC07-81A4-00CD-684B1AFC403D}"/>
              </a:ext>
            </a:extLst>
          </p:cNvPr>
          <p:cNvSpPr txBox="1"/>
          <p:nvPr/>
        </p:nvSpPr>
        <p:spPr>
          <a:xfrm>
            <a:off x="658813" y="4845050"/>
            <a:ext cx="7643812" cy="113877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tabLst>
                <a:tab pos="7777163" algn="l"/>
              </a:tabLst>
              <a:defRPr/>
            </a:pPr>
            <a:r>
              <a:rPr lang="en-US" sz="1400" b="1" u="heavy" cap="small" dirty="0">
                <a:ea typeface="Calibri" panose="020F0502020204030204" pitchFamily="34" charset="0"/>
                <a:cs typeface="Arial" panose="020B0604020202020204" pitchFamily="34" charset="0"/>
              </a:rPr>
              <a:t>General Fund Transfer</a:t>
            </a:r>
            <a:r>
              <a:rPr lang="en-US" sz="1400" dirty="0">
                <a:ea typeface="Calibri" panose="020F0502020204030204" pitchFamily="34" charset="0"/>
                <a:cs typeface="Arial" panose="020B0604020202020204" pitchFamily="34" charset="0"/>
              </a:rPr>
              <a:t> –  As of April 30, 2022, the Lottery’s General Fund Transfer to date is approximately even with the May 2022 Revenue Estimating Conference budgeted figure. </a:t>
            </a:r>
          </a:p>
          <a:p>
            <a:pPr algn="just">
              <a:tabLst>
                <a:tab pos="7777163" algn="l"/>
              </a:tabLst>
              <a:defRPr/>
            </a:pPr>
            <a:endParaRPr lang="en-US" sz="1400" i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7777163" algn="l"/>
              </a:tabLst>
              <a:defRPr/>
            </a:pPr>
            <a:r>
              <a:rPr lang="en-US" sz="1300" i="1" dirty="0">
                <a:ea typeface="Calibri" panose="020F0502020204030204" pitchFamily="34" charset="0"/>
                <a:cs typeface="Arial" panose="020B0604020202020204" pitchFamily="34" charset="0"/>
              </a:rPr>
              <a:t>Note: This approximate break even is based on Lottery transfers, estimated by the Office of Revenue Analysis, of $284.4M through April 30, 2022.  </a:t>
            </a:r>
            <a:endParaRPr lang="en-US" sz="13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D707C4B7-D77D-98A0-07FB-018F11F54D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399" y="1611789"/>
            <a:ext cx="6644640" cy="30784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D1A06318-DB84-4462-4A4C-16E0246977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522288"/>
            <a:ext cx="4257675" cy="29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Financial Update - continued</a:t>
            </a:r>
          </a:p>
        </p:txBody>
      </p:sp>
      <p:sp>
        <p:nvSpPr>
          <p:cNvPr id="11267" name="Slide Number Placeholder 3">
            <a:extLst>
              <a:ext uri="{FF2B5EF4-FFF2-40B4-BE49-F238E27FC236}">
                <a16:creationId xmlns:a16="http://schemas.microsoft.com/office/drawing/2014/main" xmlns="" id="{F68A9DB8-2439-1BF1-20C8-F498ADF4C7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187BD4-6815-42C4-9961-0FF38FC5BA17}" type="slidenum">
              <a:rPr lang="en-US" altLang="en-US" sz="1200" smtClean="0"/>
              <a:pPr/>
              <a:t>4</a:t>
            </a:fld>
            <a:endParaRPr lang="en-US" altLang="en-US" sz="12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96EFDF3-806A-4737-E7D3-D7FDA114A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975" y="1147763"/>
            <a:ext cx="8086725" cy="4841875"/>
          </a:xfrm>
        </p:spPr>
        <p:txBody>
          <a:bodyPr/>
          <a:lstStyle/>
          <a:p>
            <a:pPr algn="ctr" defTabSz="894970" eaLnBrk="1" hangingPunct="1">
              <a:defRPr/>
            </a:pPr>
            <a:r>
              <a:rPr lang="en-US" sz="1800" b="1" dirty="0"/>
              <a:t>Lottery Revenue Components</a:t>
            </a:r>
          </a:p>
          <a:p>
            <a:pPr algn="ctr" defTabSz="894970" eaLnBrk="1" hangingPunct="1">
              <a:defRPr/>
            </a:pPr>
            <a:endParaRPr lang="en-US" sz="1400" b="1" dirty="0"/>
          </a:p>
          <a:p>
            <a:pPr marL="285750" indent="-285750" algn="just" defTabSz="89497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u="heavy" cap="small" dirty="0">
                <a:ea typeface="Calibri" panose="020F0502020204030204" pitchFamily="34" charset="0"/>
                <a:cs typeface="Arial" panose="020B0604020202020204" pitchFamily="34" charset="0"/>
              </a:rPr>
              <a:t>Instants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 –Instant Ticket year-to-date sales are </a:t>
            </a:r>
            <a:r>
              <a:rPr lang="en-US" sz="1800" b="1" dirty="0">
                <a:ea typeface="Calibri" panose="020F0502020204030204" pitchFamily="34" charset="0"/>
                <a:cs typeface="Arial" panose="020B0604020202020204" pitchFamily="34" charset="0"/>
              </a:rPr>
              <a:t>$109.8M, 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which is a </a:t>
            </a:r>
            <a:r>
              <a:rPr lang="en-US" sz="1800" b="1" dirty="0">
                <a:ea typeface="Calibri" panose="020F0502020204030204" pitchFamily="34" charset="0"/>
                <a:cs typeface="Arial" panose="020B0604020202020204" pitchFamily="34" charset="0"/>
              </a:rPr>
              <a:t>decrease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ea typeface="Calibri" panose="020F0502020204030204" pitchFamily="34" charset="0"/>
                <a:cs typeface="Arial" panose="020B0604020202020204" pitchFamily="34" charset="0"/>
              </a:rPr>
              <a:t>1.9%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 compared to last year.</a:t>
            </a:r>
          </a:p>
          <a:p>
            <a:pPr algn="just" defTabSz="89497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 defTabSz="89497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u="sng" dirty="0"/>
              <a:t>Keno</a:t>
            </a:r>
            <a:r>
              <a:rPr lang="en-US" sz="1800" dirty="0"/>
              <a:t> – Keno sales year-to-date are </a:t>
            </a:r>
            <a:r>
              <a:rPr lang="en-US" sz="1800" b="1" dirty="0"/>
              <a:t>$74.7M, </a:t>
            </a:r>
            <a:r>
              <a:rPr lang="en-US" sz="1800" dirty="0"/>
              <a:t>which reflect an </a:t>
            </a:r>
            <a:r>
              <a:rPr lang="en-US" sz="1800" b="1" dirty="0"/>
              <a:t>increase of 16.5% </a:t>
            </a:r>
            <a:r>
              <a:rPr lang="en-US" sz="1800" dirty="0"/>
              <a:t>compared to last year.</a:t>
            </a:r>
          </a:p>
          <a:p>
            <a:pPr algn="just" defTabSz="89497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  <a:p>
            <a:pPr marL="285750" indent="-285750" algn="just" defTabSz="89497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u="sng" dirty="0"/>
              <a:t>Daily Numbers </a:t>
            </a:r>
            <a:r>
              <a:rPr lang="en-US" sz="1800" dirty="0"/>
              <a:t>– Numbers Game sales year-to-date are </a:t>
            </a:r>
            <a:r>
              <a:rPr lang="en-US" sz="1800" b="1" dirty="0"/>
              <a:t>$19.0M</a:t>
            </a:r>
            <a:r>
              <a:rPr lang="en-US" sz="1800" dirty="0"/>
              <a:t>, which reflect a </a:t>
            </a:r>
            <a:r>
              <a:rPr lang="en-US" sz="1800" b="1" dirty="0"/>
              <a:t>decrease of 5.7% </a:t>
            </a:r>
            <a:r>
              <a:rPr lang="en-US" sz="1800" dirty="0"/>
              <a:t>compared to last year.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marL="285750" indent="-285750" algn="just" defTabSz="89497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 defTabSz="894970" eaLnBrk="1" hangingPunct="1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b="1" u="heavy" cap="small" dirty="0">
                <a:ea typeface="Calibri" panose="020F0502020204030204" pitchFamily="34" charset="0"/>
                <a:cs typeface="Arial" panose="020B0604020202020204" pitchFamily="34" charset="0"/>
              </a:rPr>
              <a:t>Powerball</a:t>
            </a:r>
            <a:r>
              <a:rPr lang="en-US" sz="1800" b="1" u="heavy" cap="small" baseline="30000" dirty="0">
                <a:ea typeface="Calibri" panose="020F0502020204030204" pitchFamily="34" charset="0"/>
                <a:cs typeface="Arial" panose="020B0604020202020204" pitchFamily="34" charset="0"/>
              </a:rPr>
              <a:t>®</a:t>
            </a:r>
            <a:r>
              <a:rPr lang="en-US" sz="1800" cap="small" baseline="30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cap="small" dirty="0"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Year–to-date Powerball</a:t>
            </a:r>
            <a:r>
              <a:rPr lang="en-US" sz="1800" baseline="30000" dirty="0">
                <a:ea typeface="Calibri" panose="020F0502020204030204" pitchFamily="34" charset="0"/>
                <a:cs typeface="Arial" panose="020B0604020202020204" pitchFamily="34" charset="0"/>
              </a:rPr>
              <a:t>®</a:t>
            </a:r>
            <a:r>
              <a:rPr lang="en-US" sz="1800" cap="small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sales are </a:t>
            </a:r>
            <a:r>
              <a:rPr lang="en-US" sz="1800" b="1" dirty="0">
                <a:ea typeface="Calibri" panose="020F0502020204030204" pitchFamily="34" charset="0"/>
                <a:cs typeface="Arial" panose="020B0604020202020204" pitchFamily="34" charset="0"/>
              </a:rPr>
              <a:t>$22.8M, 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which is</a:t>
            </a:r>
            <a:r>
              <a:rPr lang="en-US" sz="1800" b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an </a:t>
            </a:r>
            <a:r>
              <a:rPr lang="en-US" sz="1800" b="1" dirty="0">
                <a:ea typeface="Calibri" panose="020F0502020204030204" pitchFamily="34" charset="0"/>
                <a:cs typeface="Arial" panose="020B0604020202020204" pitchFamily="34" charset="0"/>
              </a:rPr>
              <a:t>increase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ea typeface="Calibri" panose="020F0502020204030204" pitchFamily="34" charset="0"/>
                <a:cs typeface="Arial" panose="020B0604020202020204" pitchFamily="34" charset="0"/>
              </a:rPr>
              <a:t>28.0%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 compared to last year.</a:t>
            </a:r>
            <a:r>
              <a:rPr lang="en-US" sz="1800" b="1" dirty="0"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1800" dirty="0">
                <a:cs typeface="Arial" panose="020B0604020202020204" pitchFamily="34" charset="0"/>
              </a:rPr>
              <a:t>On August 23, 2021, a Monday night draw was added bringing the number of drawings per week to three.</a:t>
            </a:r>
          </a:p>
          <a:p>
            <a:pPr marL="285750" indent="-285750" algn="just" defTabSz="894970" eaLnBrk="1" hangingPunct="1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endParaRPr lang="en-US" sz="1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 defTabSz="89497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894970" eaLnBrk="1" hangingPunct="1">
              <a:spcAft>
                <a:spcPts val="600"/>
              </a:spcAft>
              <a:defRPr/>
            </a:pPr>
            <a:endParaRPr lang="en-US" sz="1400" dirty="0"/>
          </a:p>
          <a:p>
            <a:pPr defTabSz="894970" eaLnBrk="1" hangingPunct="1">
              <a:spcAft>
                <a:spcPts val="600"/>
              </a:spcAft>
              <a:defRPr/>
            </a:pPr>
            <a:endParaRPr lang="en-US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xmlns="" id="{66AAE082-F17C-61F4-4C40-F08CA61B48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522288"/>
            <a:ext cx="4257675" cy="29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Financial Update - continued</a:t>
            </a:r>
          </a:p>
        </p:txBody>
      </p:sp>
      <p:sp>
        <p:nvSpPr>
          <p:cNvPr id="12291" name="Slide Number Placeholder 3">
            <a:extLst>
              <a:ext uri="{FF2B5EF4-FFF2-40B4-BE49-F238E27FC236}">
                <a16:creationId xmlns:a16="http://schemas.microsoft.com/office/drawing/2014/main" xmlns="" id="{21C5F9AC-54C7-FFCF-4641-4A80A99CBF6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167AA5-47E0-457F-B161-64DBF31225DB}" type="slidenum">
              <a:rPr lang="en-US" altLang="en-US" sz="1200" smtClean="0"/>
              <a:pPr/>
              <a:t>5</a:t>
            </a:fld>
            <a:endParaRPr lang="en-US" altLang="en-US" sz="12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8665241-396E-F782-C6F2-384789F9E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975" y="1127125"/>
            <a:ext cx="8086725" cy="5241925"/>
          </a:xfrm>
        </p:spPr>
        <p:txBody>
          <a:bodyPr/>
          <a:lstStyle/>
          <a:p>
            <a:pPr marL="285750" indent="-285750" algn="just" defTabSz="894970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u="heavy" cap="small" dirty="0">
                <a:ea typeface="Calibri" panose="020F0502020204030204" pitchFamily="34" charset="0"/>
                <a:cs typeface="Arial" panose="020B0604020202020204" pitchFamily="34" charset="0"/>
              </a:rPr>
              <a:t>Mega Millions</a:t>
            </a:r>
            <a:r>
              <a:rPr lang="en-US" sz="1800" b="1" u="heavy" cap="small" baseline="30000" dirty="0">
                <a:ea typeface="Calibri" panose="020F0502020204030204" pitchFamily="34" charset="0"/>
                <a:cs typeface="Arial" panose="020B0604020202020204" pitchFamily="34" charset="0"/>
              </a:rPr>
              <a:t>®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 – Mega Million</a:t>
            </a:r>
            <a:r>
              <a:rPr lang="en-US" sz="1800" cap="small" baseline="30000" dirty="0">
                <a:ea typeface="Calibri" panose="020F0502020204030204" pitchFamily="34" charset="0"/>
                <a:cs typeface="Arial" panose="020B0604020202020204" pitchFamily="34" charset="0"/>
              </a:rPr>
              <a:t>®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 sales year-to-date are </a:t>
            </a:r>
            <a:r>
              <a:rPr lang="en-US" sz="1800" b="1" dirty="0">
                <a:ea typeface="Calibri" panose="020F0502020204030204" pitchFamily="34" charset="0"/>
                <a:cs typeface="Arial" panose="020B0604020202020204" pitchFamily="34" charset="0"/>
              </a:rPr>
              <a:t>$9.2M, 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which is a </a:t>
            </a:r>
            <a:r>
              <a:rPr lang="en-US" sz="1800" b="1" dirty="0">
                <a:ea typeface="Calibri" panose="020F0502020204030204" pitchFamily="34" charset="0"/>
                <a:cs typeface="Arial" panose="020B0604020202020204" pitchFamily="34" charset="0"/>
              </a:rPr>
              <a:t>decrease of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ea typeface="Calibri" panose="020F0502020204030204" pitchFamily="34" charset="0"/>
                <a:cs typeface="Arial" panose="020B0604020202020204" pitchFamily="34" charset="0"/>
              </a:rPr>
              <a:t>30.4%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 compared to last year.  </a:t>
            </a:r>
          </a:p>
          <a:p>
            <a:pPr marL="285750" indent="-285750" algn="just" defTabSz="894970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 defTabSz="894970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u="heavy" cap="small" dirty="0">
                <a:ea typeface="Calibri" panose="020F0502020204030204" pitchFamily="34" charset="0"/>
                <a:cs typeface="Arial" panose="020B0604020202020204" pitchFamily="34" charset="0"/>
              </a:rPr>
              <a:t>Lucky for Life</a:t>
            </a:r>
            <a:r>
              <a:rPr lang="en-US" sz="1800" baseline="30000" dirty="0">
                <a:ea typeface="Calibri" panose="020F0502020204030204" pitchFamily="34" charset="0"/>
                <a:cs typeface="Arial" panose="020B0604020202020204" pitchFamily="34" charset="0"/>
              </a:rPr>
              <a:t>®</a:t>
            </a:r>
            <a:r>
              <a:rPr lang="en-US" sz="1800" b="1" cap="small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cap="small" dirty="0"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 The year-to-date sales for Lucky for Life</a:t>
            </a:r>
            <a:r>
              <a:rPr lang="en-US" sz="1800" baseline="30000" dirty="0">
                <a:ea typeface="Calibri" panose="020F0502020204030204" pitchFamily="34" charset="0"/>
                <a:cs typeface="Arial" panose="020B0604020202020204" pitchFamily="34" charset="0"/>
              </a:rPr>
              <a:t>® 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of </a:t>
            </a:r>
            <a:r>
              <a:rPr lang="en-US" sz="1800" b="1" dirty="0">
                <a:ea typeface="Calibri" panose="020F0502020204030204" pitchFamily="34" charset="0"/>
                <a:cs typeface="Arial" panose="020B0604020202020204" pitchFamily="34" charset="0"/>
              </a:rPr>
              <a:t>$6.7M 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reflect an </a:t>
            </a:r>
            <a:r>
              <a:rPr lang="en-US" sz="1800" b="1" dirty="0">
                <a:ea typeface="Calibri" panose="020F0502020204030204" pitchFamily="34" charset="0"/>
                <a:cs typeface="Arial" panose="020B0604020202020204" pitchFamily="34" charset="0"/>
              </a:rPr>
              <a:t>increase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ea typeface="Calibri" panose="020F0502020204030204" pitchFamily="34" charset="0"/>
                <a:cs typeface="Arial" panose="020B0604020202020204" pitchFamily="34" charset="0"/>
              </a:rPr>
              <a:t>of 69.1%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 compared to last year. On July 19, 2021, Lucky for Life</a:t>
            </a:r>
            <a:r>
              <a:rPr lang="en-US" sz="1800" baseline="30000" dirty="0">
                <a:ea typeface="Calibri" panose="020F0502020204030204" pitchFamily="34" charset="0"/>
                <a:cs typeface="Arial" panose="020B0604020202020204" pitchFamily="34" charset="0"/>
              </a:rPr>
              <a:t> ®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 changed from two (2) drawings per week to a daily drawing.</a:t>
            </a:r>
          </a:p>
          <a:p>
            <a:pPr marL="285750" indent="-285750" algn="just" defTabSz="894970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 defTabSz="894970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u="sng" dirty="0"/>
              <a:t>Wild Money </a:t>
            </a:r>
            <a:r>
              <a:rPr lang="en-US" sz="1800" dirty="0"/>
              <a:t>– Wild Money sales year-to-date are </a:t>
            </a:r>
            <a:r>
              <a:rPr lang="en-US" sz="1800" b="1" dirty="0"/>
              <a:t>$4.8M, </a:t>
            </a:r>
            <a:r>
              <a:rPr lang="en-US" sz="1800" dirty="0"/>
              <a:t>which reflect a </a:t>
            </a:r>
            <a:r>
              <a:rPr lang="en-US" sz="1800" b="1" dirty="0"/>
              <a:t>decrease of 30.8%</a:t>
            </a:r>
            <a:r>
              <a:rPr lang="en-US" sz="1800" dirty="0"/>
              <a:t> compared to last year.  </a:t>
            </a:r>
          </a:p>
          <a:p>
            <a:pPr marL="285750" indent="-285750" algn="just" defTabSz="894970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285750" indent="-285750" algn="just" defTabSz="894970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u="sng" dirty="0"/>
              <a:t>Video Lottery </a:t>
            </a:r>
            <a:r>
              <a:rPr lang="en-US" sz="1800" dirty="0"/>
              <a:t>– Through April 30, 2022, Net Terminal Income (NTI) as compared to fiscal year 2021 at Bally’s Twin River Lincoln was </a:t>
            </a:r>
            <a:r>
              <a:rPr lang="en-US" sz="1800" b="1" dirty="0"/>
              <a:t>49.2% ahead</a:t>
            </a:r>
            <a:r>
              <a:rPr lang="en-US" sz="1800" dirty="0"/>
              <a:t>; and NTI at Bally’s Tiverton it was </a:t>
            </a:r>
            <a:r>
              <a:rPr lang="en-US" sz="1800" b="1" dirty="0"/>
              <a:t>41.5% ahead, for a combined increase of 47.4%, or $126.9M.  </a:t>
            </a:r>
          </a:p>
          <a:p>
            <a:pPr marL="285750" indent="-285750" algn="just" defTabSz="894970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800" b="1" dirty="0"/>
          </a:p>
          <a:p>
            <a:pPr defTabSz="894970" eaLnBrk="1" hangingPunct="1">
              <a:spcAft>
                <a:spcPts val="600"/>
              </a:spcAft>
              <a:defRPr/>
            </a:pP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xmlns="" id="{44EB3E7F-9EBC-B821-444F-4ED6FFAEC3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522288"/>
            <a:ext cx="4257675" cy="29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Financial Update - continued</a:t>
            </a:r>
          </a:p>
        </p:txBody>
      </p:sp>
      <p:sp>
        <p:nvSpPr>
          <p:cNvPr id="13315" name="Slide Number Placeholder 3">
            <a:extLst>
              <a:ext uri="{FF2B5EF4-FFF2-40B4-BE49-F238E27FC236}">
                <a16:creationId xmlns:a16="http://schemas.microsoft.com/office/drawing/2014/main" xmlns="" id="{C258883C-650F-E634-7902-955A81423A7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28FB78-8D0C-4DC7-93D0-ACC2E997DA30}" type="slidenum">
              <a:rPr lang="en-US" altLang="en-US" sz="1200" smtClean="0"/>
              <a:pPr/>
              <a:t>6</a:t>
            </a:fld>
            <a:endParaRPr lang="en-US" altLang="en-US" sz="12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9898C16-D93E-A0CC-8EAD-ED1CCF1A0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25" y="1311275"/>
            <a:ext cx="7940675" cy="4841875"/>
          </a:xfrm>
        </p:spPr>
        <p:txBody>
          <a:bodyPr/>
          <a:lstStyle/>
          <a:p>
            <a:pPr marL="285750" indent="-285750" algn="just" defTabSz="894970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u="sng" dirty="0"/>
              <a:t>Table Games </a:t>
            </a:r>
            <a:r>
              <a:rPr lang="en-US" sz="1800" dirty="0"/>
              <a:t>– Through April 30, 2022, Net Table Game Revenue (NTGR) as compared to fiscal year 2021 at Bally’s Twin River Lincoln</a:t>
            </a:r>
            <a:r>
              <a:rPr lang="en-US" sz="1800" b="1" dirty="0"/>
              <a:t> </a:t>
            </a:r>
            <a:r>
              <a:rPr lang="en-US" sz="1800" dirty="0"/>
              <a:t>was </a:t>
            </a:r>
            <a:r>
              <a:rPr lang="en-US" sz="1800" b="1" dirty="0"/>
              <a:t>79.5% ahead</a:t>
            </a:r>
            <a:r>
              <a:rPr lang="en-US" sz="1800" dirty="0"/>
              <a:t>; and at Bally’s Tiverton it was </a:t>
            </a:r>
            <a:r>
              <a:rPr lang="en-US" sz="1800" b="1" dirty="0"/>
              <a:t>47.3% ahead, for a combined increase of 71.94%, or $43.9M.  </a:t>
            </a:r>
          </a:p>
          <a:p>
            <a:pPr marL="285750" indent="-285750" algn="just" defTabSz="894970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050" b="1" u="sng" dirty="0"/>
          </a:p>
          <a:p>
            <a:pPr marL="285750" indent="-285750" algn="just" defTabSz="894970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u="sng" dirty="0"/>
              <a:t>Sportsbook Rhode Island </a:t>
            </a:r>
            <a:r>
              <a:rPr lang="en-US" sz="1800" dirty="0"/>
              <a:t>– </a:t>
            </a:r>
            <a:r>
              <a:rPr lang="en-US" sz="1800" dirty="0">
                <a:cs typeface="Arial" panose="020B0604020202020204" pitchFamily="34" charset="0"/>
              </a:rPr>
              <a:t>Through April 30, 2022:</a:t>
            </a:r>
          </a:p>
          <a:p>
            <a:pPr algn="just" defTabSz="894970" eaLnBrk="1" hangingPunct="1">
              <a:spcAft>
                <a:spcPts val="600"/>
              </a:spcAft>
              <a:defRPr/>
            </a:pPr>
            <a:endParaRPr lang="en-US" sz="100" dirty="0"/>
          </a:p>
          <a:p>
            <a:pPr marL="571500" lvl="2" indent="-285750" algn="just" defTabSz="894970" eaLnBrk="1" hangingPunct="1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Accrual write (handle) for the first ten months of the fiscal year was </a:t>
            </a:r>
            <a:r>
              <a:rPr lang="en-US" sz="1800" b="1" dirty="0"/>
              <a:t>49.7% higher </a:t>
            </a:r>
            <a:r>
              <a:rPr lang="en-US" sz="1800" dirty="0"/>
              <a:t>than the accrual write for the same period in FY ‘21 </a:t>
            </a:r>
            <a:r>
              <a:rPr lang="en-US" sz="1800" b="1" dirty="0"/>
              <a:t>($441.9M in FY ‘22 </a:t>
            </a:r>
            <a:r>
              <a:rPr lang="en-US" sz="1800" dirty="0"/>
              <a:t>compared to </a:t>
            </a:r>
            <a:r>
              <a:rPr lang="en-US" sz="1800" b="1" dirty="0"/>
              <a:t>$295.3M in FY ‘21</a:t>
            </a:r>
            <a:r>
              <a:rPr lang="en-US" sz="1800" dirty="0"/>
              <a:t>). </a:t>
            </a:r>
          </a:p>
          <a:p>
            <a:pPr marL="571500" lvl="2" indent="-285750" algn="just" defTabSz="894970" eaLnBrk="1" hangingPunct="1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Book Revenue (hold) through April was </a:t>
            </a:r>
            <a:r>
              <a:rPr lang="en-US" sz="1800" b="1" dirty="0"/>
              <a:t>$35.1M </a:t>
            </a:r>
            <a:r>
              <a:rPr lang="en-US" sz="1800" dirty="0"/>
              <a:t>which represents a </a:t>
            </a:r>
            <a:r>
              <a:rPr lang="en-US" sz="1800" b="1" dirty="0"/>
              <a:t>17.9%</a:t>
            </a:r>
            <a:r>
              <a:rPr lang="en-US" sz="1800" dirty="0"/>
              <a:t> increase when compared to last year’s book revenue of </a:t>
            </a:r>
            <a:r>
              <a:rPr lang="en-US" sz="1800" b="1" dirty="0"/>
              <a:t>$29.7M</a:t>
            </a:r>
            <a:r>
              <a:rPr lang="en-US" sz="1800" dirty="0"/>
              <a:t>.   </a:t>
            </a:r>
          </a:p>
          <a:p>
            <a:pPr marL="571500" lvl="2" indent="-285750" algn="just" defTabSz="894970" eaLnBrk="1" hangingPunct="1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Hold percentage through April was </a:t>
            </a:r>
            <a:r>
              <a:rPr lang="en-US" sz="1800" b="1" dirty="0"/>
              <a:t>7.9%</a:t>
            </a:r>
            <a:r>
              <a:rPr lang="en-US" sz="1800" dirty="0"/>
              <a:t> compared to </a:t>
            </a:r>
            <a:r>
              <a:rPr lang="en-US" sz="1800" b="1" dirty="0"/>
              <a:t>10.1%</a:t>
            </a:r>
            <a:r>
              <a:rPr lang="en-US" sz="1800" dirty="0"/>
              <a:t> last year.  </a:t>
            </a:r>
          </a:p>
          <a:p>
            <a:pPr marL="571500" lvl="2" indent="-285750" algn="just" defTabSz="894970" eaLnBrk="1" hangingPunct="1"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en-US" sz="1800" dirty="0"/>
              <a:t>  </a:t>
            </a:r>
          </a:p>
          <a:p>
            <a:pPr marL="285750" indent="-285750" algn="just" defTabSz="894970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>
            <a:extLst>
              <a:ext uri="{FF2B5EF4-FFF2-40B4-BE49-F238E27FC236}">
                <a16:creationId xmlns:a16="http://schemas.microsoft.com/office/drawing/2014/main" xmlns="" id="{2E9A5B84-E656-8D66-7221-43874513BA9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144ECC-5815-46E6-AA71-9CD78BC05170}" type="slidenum">
              <a:rPr lang="en-US" altLang="en-US" sz="1200" smtClean="0"/>
              <a:pPr/>
              <a:t>7</a:t>
            </a:fld>
            <a:endParaRPr lang="en-US" altLang="en-US" sz="1200" dirty="0"/>
          </a:p>
        </p:txBody>
      </p:sp>
      <p:sp>
        <p:nvSpPr>
          <p:cNvPr id="14339" name="TextBox 4">
            <a:extLst>
              <a:ext uri="{FF2B5EF4-FFF2-40B4-BE49-F238E27FC236}">
                <a16:creationId xmlns:a16="http://schemas.microsoft.com/office/drawing/2014/main" xmlns="" id="{0919FC5E-DF5B-1FA3-60A1-4C7FDDD12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4525" y="2817813"/>
            <a:ext cx="51323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dirty="0"/>
              <a:t>Facilities Update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xmlns="" id="{E5371239-2B81-A90F-0361-2659714778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522288"/>
            <a:ext cx="4110038" cy="29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Facilities Update – Video NTI</a:t>
            </a:r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xmlns="" id="{F295FEF4-DA8A-89FF-86E7-27F8B97B191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A19631-A093-4151-B2FB-6B5A8B5883A1}" type="slidenum">
              <a:rPr lang="en-US" altLang="en-US" sz="1200" smtClean="0"/>
              <a:pPr/>
              <a:t>8</a:t>
            </a:fld>
            <a:endParaRPr lang="en-US" alt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9AD483B-D9AE-69C4-F117-BB36A1A96CAF}"/>
              </a:ext>
            </a:extLst>
          </p:cNvPr>
          <p:cNvSpPr txBox="1"/>
          <p:nvPr/>
        </p:nvSpPr>
        <p:spPr>
          <a:xfrm>
            <a:off x="1652588" y="1190625"/>
            <a:ext cx="5656262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894970" eaLnBrk="1" hangingPunct="1">
              <a:defRPr/>
            </a:pPr>
            <a:r>
              <a:rPr lang="en-US" b="1" cap="small" dirty="0">
                <a:cs typeface="Arial" panose="020B0604020202020204" pitchFamily="34" charset="0"/>
              </a:rPr>
              <a:t>Bally’s Tiverton Casino &amp; Hotel NTI</a:t>
            </a:r>
          </a:p>
          <a:p>
            <a:pPr algn="ctr" defTabSz="894970" eaLnBrk="1" hangingPunct="1">
              <a:defRPr/>
            </a:pPr>
            <a:r>
              <a:rPr lang="en-US" b="1" cap="small" dirty="0">
                <a:cs typeface="Arial" panose="020B0604020202020204" pitchFamily="34" charset="0"/>
              </a:rPr>
              <a:t>Week Ending 05/14/21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24098FB-ADB5-71F4-1333-577E9E7F2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987" y="1876046"/>
            <a:ext cx="7139464" cy="4298156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S" val="1,2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dZkZuRo4kO5KlulchSHL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hhECp61o0yjJDxWXjQG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mMyuXXSc0GwUXTIE7hO1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x_msYV5W0OGJ9s.J8rfQ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JgAkdZsik.pHy2hdw9Qj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owaDWee8kiFak03wnyfN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8HD1ALd4EaUwJh9ZW3i1g"/>
</p:tagLst>
</file>

<file path=ppt/theme/theme1.xml><?xml version="1.0" encoding="utf-8"?>
<a:theme xmlns:a="http://schemas.openxmlformats.org/drawingml/2006/main" name="Blank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839FE7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B4B085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F0DA295FC1014AAE684FFC48AB7116" ma:contentTypeVersion="0" ma:contentTypeDescription="Create a new document." ma:contentTypeScope="" ma:versionID="d5dbb70cd898605694d31b96363eef2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ff03dde4259c08ff71d8d05c94e2e9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4066C68-487B-4736-9CA5-9B7148BBB3F2}"/>
</file>

<file path=customXml/itemProps2.xml><?xml version="1.0" encoding="utf-8"?>
<ds:datastoreItem xmlns:ds="http://schemas.openxmlformats.org/officeDocument/2006/customXml" ds:itemID="{D5C80175-A771-417C-9EBD-9D4840846D27}"/>
</file>

<file path=customXml/itemProps3.xml><?xml version="1.0" encoding="utf-8"?>
<ds:datastoreItem xmlns:ds="http://schemas.openxmlformats.org/officeDocument/2006/customXml" ds:itemID="{86CDDB49-AA58-4D32-B847-E79313B59BC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8975</TotalTime>
  <Words>644</Words>
  <Application>Microsoft Office PowerPoint</Application>
  <PresentationFormat>Custom</PresentationFormat>
  <Paragraphs>165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(Body)</vt:lpstr>
      <vt:lpstr>Calibri</vt:lpstr>
      <vt:lpstr>Blank</vt:lpstr>
      <vt:lpstr>think-cell Slide</vt:lpstr>
      <vt:lpstr>Permanent Joint Committee on  State Lottery Meeting  Monday, May 16, 2022 4:00 PM</vt:lpstr>
      <vt:lpstr>Agenda</vt:lpstr>
      <vt:lpstr>PowerPoint Presentation</vt:lpstr>
      <vt:lpstr>Financial Update</vt:lpstr>
      <vt:lpstr>Financial Update - continued</vt:lpstr>
      <vt:lpstr>Financial Update - continued</vt:lpstr>
      <vt:lpstr>Financial Update - continued</vt:lpstr>
      <vt:lpstr>PowerPoint Presentation</vt:lpstr>
      <vt:lpstr>Facilities Update – Video NTI</vt:lpstr>
      <vt:lpstr>Facilities Update – Maximum Usage</vt:lpstr>
      <vt:lpstr>Facilities Update – Video NTI</vt:lpstr>
      <vt:lpstr>Facilities Update – Maximum Usage</vt:lpstr>
      <vt:lpstr>PowerPoint Presentation</vt:lpstr>
      <vt:lpstr>New Games &amp; Promotions </vt:lpstr>
      <vt:lpstr>New Games &amp; Promotions - continued</vt:lpstr>
      <vt:lpstr>New Games &amp; Promotions - continued</vt:lpstr>
      <vt:lpstr>New Games &amp; Promotions - continued</vt:lpstr>
      <vt:lpstr>PowerPoint Presentation</vt:lpstr>
      <vt:lpstr>Adjournment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Marullo, Sam (GOV)</dc:creator>
  <cp:lastModifiedBy>Michael B. Hogan</cp:lastModifiedBy>
  <cp:revision>2317</cp:revision>
  <cp:lastPrinted>2022-05-16T14:55:02Z</cp:lastPrinted>
  <dcterms:created xsi:type="dcterms:W3CDTF">2016-10-14T16:10:00Z</dcterms:created>
  <dcterms:modified xsi:type="dcterms:W3CDTF">2022-06-14T17:58:59Z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Title</vt:lpwstr>
  </property>
  <property fmtid="{D5CDD505-2E9C-101B-9397-08002B2CF9AE}" pid="3" name="Final">
    <vt:bool>false</vt:bool>
  </property>
  <property fmtid="{D5CDD505-2E9C-101B-9397-08002B2CF9AE}" pid="4" name="Event">
    <vt:lpwstr/>
  </property>
  <property fmtid="{D5CDD505-2E9C-101B-9397-08002B2CF9AE}" pid="5" name="Delivery Date">
    <vt:lpwstr>Date</vt:lpwstr>
  </property>
  <property fmtid="{D5CDD505-2E9C-101B-9397-08002B2CF9AE}" pid="6" name="Office2010EditCount">
    <vt:lpwstr>1</vt:lpwstr>
  </property>
  <property fmtid="{D5CDD505-2E9C-101B-9397-08002B2CF9AE}" pid="7" name="Office2003EditCount">
    <vt:lpwstr>0</vt:lpwstr>
  </property>
  <property fmtid="{D5CDD505-2E9C-101B-9397-08002B2CF9AE}" pid="8" name="LastEditedOfficeVersion">
    <vt:lpwstr>Office2010</vt:lpwstr>
  </property>
  <property fmtid="{D5CDD505-2E9C-101B-9397-08002B2CF9AE}" pid="9" name="DocID">
    <vt:lpwstr>-AAA123-20161014-</vt:lpwstr>
  </property>
  <property fmtid="{D5CDD505-2E9C-101B-9397-08002B2CF9AE}" pid="10" name="ContentTypeId">
    <vt:lpwstr>0x010100EAF0DA295FC1014AAE684FFC48AB7116</vt:lpwstr>
  </property>
  <property fmtid="{D5CDD505-2E9C-101B-9397-08002B2CF9AE}" pid="11" name="SharedWithUsers">
    <vt:lpwstr/>
  </property>
</Properties>
</file>