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9" r:id="rId9"/>
    <p:sldId id="260" r:id="rId10"/>
    <p:sldId id="261" r:id="rId11"/>
    <p:sldId id="264" r:id="rId12"/>
    <p:sldId id="262" r:id="rId13"/>
    <p:sldId id="272" r:id="rId14"/>
    <p:sldId id="266" r:id="rId15"/>
    <p:sldId id="267" r:id="rId16"/>
    <p:sldId id="270" r:id="rId17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abody, Marlanea (BHDDH)" initials="PM(" lastIdx="5" clrIdx="0">
    <p:extLst>
      <p:ext uri="{19B8F6BF-5375-455C-9EA6-DF929625EA0E}">
        <p15:presenceInfo xmlns:p15="http://schemas.microsoft.com/office/powerpoint/2012/main" userId="S::Marlanea.Peabody@bhddh.ri.gov::6a98bbae-1669-439a-8f33-37cb820c0ec5" providerId="AD"/>
      </p:ext>
    </p:extLst>
  </p:cmAuthor>
  <p:cmAuthor id="2" name="Reilly, Linda (BHDDH)" initials="RL(" lastIdx="1" clrIdx="1">
    <p:extLst>
      <p:ext uri="{19B8F6BF-5375-455C-9EA6-DF929625EA0E}">
        <p15:presenceInfo xmlns:p15="http://schemas.microsoft.com/office/powerpoint/2012/main" userId="S::Linda.Reilly@bhddh.ri.gov::79ecac07-d6e3-48d8-93a2-a1948167539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7E7"/>
    <a:srgbClr val="000000"/>
    <a:srgbClr val="092B99"/>
    <a:srgbClr val="FFFFFF"/>
    <a:srgbClr val="0E42E8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2FAC03-CBCF-4A58-BDB3-1B4E4E3B5B79}" v="1" dt="2021-04-01T16:41:51.0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6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2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539" y="0"/>
            <a:ext cx="4028440" cy="352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80EEE-6024-498C-AC3C-5D68574463E6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6"/>
            <a:ext cx="7437120" cy="276034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258"/>
            <a:ext cx="4028440" cy="3521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539" y="6658258"/>
            <a:ext cx="4028440" cy="3521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3FAD7-39C9-4C33-B041-1D726F27E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9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3FAD7-39C9-4C33-B041-1D726F27E4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78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9C468-6C75-469A-B7C8-D15110FD904E}" type="datetime1">
              <a:rPr lang="en-US" smtClean="0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84694-8B22-48E9-925F-51F731802EEB}" type="datetime1">
              <a:rPr lang="en-US" smtClean="0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E323D-8E43-41CF-96A3-63E913A1345F}" type="datetime1">
              <a:rPr lang="en-US" smtClean="0"/>
              <a:t>4/1/2021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50290-E3FB-45F1-BC5F-68FA3F4E9597}" type="datetime1">
              <a:rPr lang="en-US" smtClean="0"/>
              <a:t>4/1/2021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449811" y="32003"/>
            <a:ext cx="742188" cy="665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D3088-9199-48D2-A8E7-293245F0F1BE}" type="datetime1">
              <a:rPr lang="en-US" smtClean="0"/>
              <a:t>4/1/2021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449811" y="32003"/>
            <a:ext cx="742188" cy="6659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397636"/>
            <a:ext cx="10358120" cy="1207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3440" y="1432433"/>
            <a:ext cx="10685119" cy="4617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0256C-7E3E-44E1-B4E9-B8F86B505207}" type="datetime1">
              <a:rPr lang="en-US" smtClean="0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58981" y="6465214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49811" y="32003"/>
            <a:ext cx="742188" cy="665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00120" y="583666"/>
            <a:ext cx="5791835" cy="647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5" dirty="0"/>
              <a:t>House </a:t>
            </a:r>
            <a:r>
              <a:rPr sz="4000" spc="-10" dirty="0"/>
              <a:t>Oversight</a:t>
            </a:r>
            <a:r>
              <a:rPr sz="4000" spc="5" dirty="0"/>
              <a:t> </a:t>
            </a:r>
            <a:r>
              <a:rPr sz="4000" spc="-5" dirty="0"/>
              <a:t>Committee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3376421" y="3896105"/>
            <a:ext cx="5436870" cy="1135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65"/>
              </a:lnSpc>
            </a:pPr>
            <a:r>
              <a:rPr sz="3700" b="0" spc="-15" dirty="0">
                <a:latin typeface="Calibri Light"/>
                <a:cs typeface="Calibri Light"/>
              </a:rPr>
              <a:t>Legislative </a:t>
            </a:r>
            <a:r>
              <a:rPr sz="3700" b="0" spc="-10" dirty="0">
                <a:latin typeface="Calibri Light"/>
                <a:cs typeface="Calibri Light"/>
              </a:rPr>
              <a:t>Hearing</a:t>
            </a:r>
            <a:r>
              <a:rPr sz="3700" b="0" spc="15" dirty="0">
                <a:latin typeface="Calibri Light"/>
                <a:cs typeface="Calibri Light"/>
              </a:rPr>
              <a:t> </a:t>
            </a:r>
            <a:r>
              <a:rPr sz="3700" b="0" spc="-30" dirty="0">
                <a:latin typeface="Calibri Light"/>
                <a:cs typeface="Calibri Light"/>
              </a:rPr>
              <a:t>regarding</a:t>
            </a:r>
            <a:endParaRPr sz="3700">
              <a:latin typeface="Calibri Light"/>
              <a:cs typeface="Calibri Light"/>
            </a:endParaRPr>
          </a:p>
          <a:p>
            <a:pPr marL="6350" algn="ctr">
              <a:lnSpc>
                <a:spcPts val="4385"/>
              </a:lnSpc>
            </a:pPr>
            <a:r>
              <a:rPr sz="3800" b="1" dirty="0">
                <a:latin typeface="Calibri"/>
                <a:cs typeface="Calibri"/>
              </a:rPr>
              <a:t>Eleanor Slater</a:t>
            </a:r>
            <a:r>
              <a:rPr sz="3800" b="1" spc="-100" dirty="0">
                <a:latin typeface="Calibri"/>
                <a:cs typeface="Calibri"/>
              </a:rPr>
              <a:t> </a:t>
            </a:r>
            <a:r>
              <a:rPr sz="3800" b="1" dirty="0">
                <a:latin typeface="Calibri"/>
                <a:cs typeface="Calibri"/>
              </a:rPr>
              <a:t>Hospital</a:t>
            </a:r>
            <a:endParaRPr sz="3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201" y="5384710"/>
            <a:ext cx="12115798" cy="10413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200" b="1" spc="-20" dirty="0">
                <a:latin typeface="Calibri"/>
                <a:cs typeface="Calibri"/>
              </a:rPr>
              <a:t>Thursday, </a:t>
            </a:r>
            <a:r>
              <a:rPr sz="2200" b="1" spc="-5" dirty="0">
                <a:latin typeface="Calibri"/>
                <a:cs typeface="Calibri"/>
              </a:rPr>
              <a:t>April</a:t>
            </a:r>
            <a:r>
              <a:rPr sz="2200" b="1" spc="-10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1,2021</a:t>
            </a:r>
            <a:endParaRPr lang="en-US" sz="2200" b="1" spc="-5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endParaRPr sz="22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lang="en-US" sz="2200" spc="-5" dirty="0">
                <a:latin typeface="Calibri"/>
                <a:cs typeface="Calibri"/>
              </a:rPr>
              <a:t>Rhode Island Department of Behavioral Healthcare, Developmental Disabilities &amp; Hospitals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269991" y="1908048"/>
            <a:ext cx="1652015" cy="18531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ECA318A-118F-491C-A6C5-34A7E3C7EB8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04800"/>
            <a:ext cx="99060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spc="-15" dirty="0"/>
              <a:t>Communication re: ESH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3184888-3091-484D-85B9-91152191F869}"/>
              </a:ext>
            </a:extLst>
          </p:cNvPr>
          <p:cNvSpPr txBox="1"/>
          <p:nvPr/>
        </p:nvSpPr>
        <p:spPr>
          <a:xfrm>
            <a:off x="685800" y="969876"/>
            <a:ext cx="108204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-10" dirty="0">
                <a:solidFill>
                  <a:srgbClr val="0D0D0D"/>
                </a:solidFill>
                <a:cs typeface="Calibri"/>
              </a:rPr>
              <a:t>Since the beginning of my tenure as Director of BHDDH, my team and/or I have had meetings to discuss the ESH Transition and Transformation Plan with many constituencies, using various platforms. To date, there have been: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spc="-10" dirty="0">
              <a:solidFill>
                <a:srgbClr val="0D0D0D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pc="-10" dirty="0">
                <a:solidFill>
                  <a:srgbClr val="0D0D0D"/>
                </a:solidFill>
                <a:cs typeface="Calibri"/>
              </a:rPr>
              <a:t>20 meetings with DOA/HR to seek guidance on moving forward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pc="-10" dirty="0">
              <a:solidFill>
                <a:srgbClr val="0D0D0D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pc="-10" dirty="0">
                <a:solidFill>
                  <a:srgbClr val="0D0D0D"/>
                </a:solidFill>
                <a:cs typeface="Calibri"/>
              </a:rPr>
              <a:t>18 Union Leadership and/or Local Meetings (this includes Council 94, Laborer’s International, SEIU, NAGE, UNAP)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pc="-10" dirty="0">
              <a:solidFill>
                <a:srgbClr val="0D0D0D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pc="-10" dirty="0">
                <a:solidFill>
                  <a:srgbClr val="0D0D0D"/>
                </a:solidFill>
                <a:cs typeface="Calibri"/>
              </a:rPr>
              <a:t>15 Medical Staff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pc="-10" dirty="0">
              <a:solidFill>
                <a:srgbClr val="0D0D0D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pc="-10" dirty="0">
                <a:solidFill>
                  <a:srgbClr val="0D0D0D"/>
                </a:solidFill>
                <a:cs typeface="Calibri"/>
              </a:rPr>
              <a:t>15 Medical Executive Staff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pc="-10" dirty="0">
              <a:solidFill>
                <a:srgbClr val="0D0D0D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pc="-10" dirty="0">
                <a:solidFill>
                  <a:srgbClr val="0D0D0D"/>
                </a:solidFill>
                <a:cs typeface="Calibri"/>
              </a:rPr>
              <a:t>8 Town Hall Meetings open to all ESH Staff </a:t>
            </a:r>
          </a:p>
          <a:p>
            <a:endParaRPr lang="en-US" spc="-10" dirty="0">
              <a:solidFill>
                <a:srgbClr val="0D0D0D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pc="-10" dirty="0">
                <a:solidFill>
                  <a:srgbClr val="0D0D0D"/>
                </a:solidFill>
                <a:cs typeface="Calibri"/>
              </a:rPr>
              <a:t>1 Meeting at Zambarano with the two area legislators and union reps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pc="-10" dirty="0">
              <a:solidFill>
                <a:srgbClr val="0D0D0D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pc="-10" dirty="0">
                <a:solidFill>
                  <a:srgbClr val="0D0D0D"/>
                </a:solidFill>
                <a:cs typeface="Calibri"/>
              </a:rPr>
              <a:t>Numerous Meetings with Advocates, Provider Networks and Organizations (such as HARI, Governor’s Council on Behavioral Health, Substance Use Mental Health Leadership Council, Long-Term Continuum of Care Council, </a:t>
            </a:r>
            <a:r>
              <a:rPr lang="en-US" spc="-10" dirty="0" err="1">
                <a:solidFill>
                  <a:srgbClr val="0D0D0D"/>
                </a:solidFill>
                <a:cs typeface="Calibri"/>
              </a:rPr>
              <a:t>etc</a:t>
            </a:r>
            <a:r>
              <a:rPr lang="en-US" spc="-10" dirty="0">
                <a:solidFill>
                  <a:srgbClr val="0D0D0D"/>
                </a:solidFill>
                <a:cs typeface="Calibri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pc="-10" dirty="0">
              <a:solidFill>
                <a:srgbClr val="0D0D0D"/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pc="-10" dirty="0">
                <a:solidFill>
                  <a:srgbClr val="0D0D0D"/>
                </a:solidFill>
                <a:cs typeface="Calibri"/>
              </a:rPr>
              <a:t>Legislative Testimony, as well as interviews about our plans in the Providence Business News and on WJAR-10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21E42108-EB87-40A9-8C21-ABF09340F80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0972800" y="6400800"/>
            <a:ext cx="314451" cy="242214"/>
          </a:xfrm>
        </p:spPr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29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554603"/>
            <a:ext cx="9983470" cy="141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0" b="0" spc="-5" dirty="0">
                <a:latin typeface="Calibri Light"/>
                <a:cs typeface="Calibri Light"/>
              </a:rPr>
              <a:t>Appendix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Additional 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information </a:t>
            </a:r>
            <a:r>
              <a:rPr sz="2400" spc="-15" dirty="0">
                <a:solidFill>
                  <a:srgbClr val="888888"/>
                </a:solidFill>
                <a:latin typeface="Calibri"/>
                <a:cs typeface="Calibri"/>
              </a:rPr>
              <a:t>related to </a:t>
            </a: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Eleanor 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Slater Hospital Redesign </a:t>
            </a: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and</a:t>
            </a:r>
            <a:r>
              <a:rPr sz="2400" spc="-6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888888"/>
                </a:solidFill>
                <a:latin typeface="Calibri"/>
                <a:cs typeface="Calibri"/>
              </a:rPr>
              <a:t>Transition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25F858D5-3228-4E1A-A81A-4EC49326FBC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201400" y="6248400"/>
            <a:ext cx="392937" cy="394614"/>
          </a:xfrm>
        </p:spPr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3189"/>
            <a:ext cx="710120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" dirty="0"/>
              <a:t>ESH </a:t>
            </a:r>
            <a:r>
              <a:rPr spc="-5" dirty="0"/>
              <a:t>Admissions/Discharge</a:t>
            </a:r>
            <a:r>
              <a:rPr spc="-110" dirty="0"/>
              <a:t> </a:t>
            </a:r>
            <a:r>
              <a:rPr spc="-25" dirty="0"/>
              <a:t>Data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09447" y="4812157"/>
            <a:ext cx="1025525" cy="37084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23215">
              <a:lnSpc>
                <a:spcPct val="100000"/>
              </a:lnSpc>
              <a:spcBef>
                <a:spcPts val="695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3/22/2021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398975"/>
              </p:ext>
            </p:extLst>
          </p:nvPr>
        </p:nvGraphicFramePr>
        <p:xfrm>
          <a:off x="579412" y="1931288"/>
          <a:ext cx="3237956" cy="17111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31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224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323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7799"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6957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800">
                <a:tc>
                  <a:txBody>
                    <a:bodyPr/>
                    <a:lstStyle/>
                    <a:p>
                      <a:pPr marL="68580">
                        <a:lnSpc>
                          <a:spcPts val="126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Medical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Admissions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784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7799">
                <a:tc>
                  <a:txBody>
                    <a:bodyPr/>
                    <a:lstStyle/>
                    <a:p>
                      <a:pPr marL="68580" marR="176530">
                        <a:lnSpc>
                          <a:spcPts val="142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Forensic 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missi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96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/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61</a:t>
                      </a:r>
                    </a:p>
                  </a:txBody>
                  <a:tcPr marL="0" marR="0" marT="9461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7800">
                <a:tc>
                  <a:txBody>
                    <a:bodyPr/>
                    <a:lstStyle/>
                    <a:p>
                      <a:pPr marL="68580" marR="176530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Total  A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missi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+118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40576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+67</a:t>
                      </a:r>
                    </a:p>
                  </a:txBody>
                  <a:tcPr marL="0" marR="0" marT="94615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202684" y="1934972"/>
          <a:ext cx="2865664" cy="2966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5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78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271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50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R="4826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2021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Zambrano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4762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0</a:t>
                      </a:r>
                    </a:p>
                  </a:txBody>
                  <a:tcPr marL="0" marR="0" marT="8191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 marR="171450">
                        <a:lnSpc>
                          <a:spcPts val="142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Adolf</a:t>
                      </a:r>
                      <a:r>
                        <a:rPr sz="11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Meyer 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(AM)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*</a:t>
                      </a:r>
                    </a:p>
                  </a:txBody>
                  <a:tcPr marL="0" marR="0" marT="94615" marB="0"/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30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/>
                </a:tc>
                <a:tc>
                  <a:txBody>
                    <a:bodyPr/>
                    <a:lstStyle/>
                    <a:p>
                      <a:pPr marR="4762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4</a:t>
                      </a:r>
                    </a:p>
                  </a:txBody>
                  <a:tcPr marL="0" marR="0" marT="9461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Regan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32384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3</a:t>
                      </a:r>
                    </a:p>
                  </a:txBody>
                  <a:tcPr marL="0" marR="0" marT="94615" marB="0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Benton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/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/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29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/>
                </a:tc>
                <a:tc>
                  <a:txBody>
                    <a:bodyPr/>
                    <a:lstStyle/>
                    <a:p>
                      <a:pPr marR="4826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10</a:t>
                      </a:r>
                    </a:p>
                  </a:txBody>
                  <a:tcPr marL="0" marR="0" marT="9461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68580" marR="25336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Total  D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rg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87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67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4826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17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Deaths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/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/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/>
                </a:tc>
                <a:tc>
                  <a:txBody>
                    <a:bodyPr/>
                    <a:lstStyle/>
                    <a:p>
                      <a:pPr marR="4762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3</a:t>
                      </a:r>
                    </a:p>
                  </a:txBody>
                  <a:tcPr marL="0" marR="0" marT="94615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68580" marR="12890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Patient  Outflow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-103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-96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4826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-20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916939" y="1516126"/>
            <a:ext cx="5523230" cy="243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89020" algn="l"/>
              </a:tabLst>
            </a:pPr>
            <a:r>
              <a:rPr sz="1600" b="1" u="heavy" spc="-5" dirty="0">
                <a:latin typeface="Calibri"/>
                <a:cs typeface="Calibri"/>
              </a:rPr>
              <a:t>Admissions </a:t>
            </a:r>
            <a:r>
              <a:rPr sz="1600" b="1" u="heavy" spc="-10" dirty="0">
                <a:latin typeface="Calibri"/>
                <a:cs typeface="Calibri"/>
              </a:rPr>
              <a:t>Data </a:t>
            </a:r>
            <a:r>
              <a:rPr sz="1600" b="1" u="heavy" spc="-15" dirty="0">
                <a:latin typeface="Calibri"/>
                <a:cs typeface="Calibri"/>
              </a:rPr>
              <a:t>by</a:t>
            </a:r>
            <a:r>
              <a:rPr sz="1600" b="1" u="heavy" spc="55" dirty="0">
                <a:latin typeface="Calibri"/>
                <a:cs typeface="Calibri"/>
              </a:rPr>
              <a:t> </a:t>
            </a:r>
            <a:r>
              <a:rPr sz="1600" b="1" u="heavy" spc="-15" dirty="0">
                <a:latin typeface="Calibri"/>
                <a:cs typeface="Calibri"/>
              </a:rPr>
              <a:t>Patient</a:t>
            </a:r>
            <a:r>
              <a:rPr sz="1600" b="1" u="heavy" spc="-10" dirty="0">
                <a:latin typeface="Calibri"/>
                <a:cs typeface="Calibri"/>
              </a:rPr>
              <a:t> </a:t>
            </a:r>
            <a:r>
              <a:rPr sz="1600" b="1" u="heavy" spc="-20" dirty="0">
                <a:latin typeface="Calibri"/>
                <a:cs typeface="Calibri"/>
              </a:rPr>
              <a:t>Type</a:t>
            </a:r>
            <a:r>
              <a:rPr sz="1600" b="1" spc="-20" dirty="0">
                <a:latin typeface="Calibri"/>
                <a:cs typeface="Calibri"/>
              </a:rPr>
              <a:t>	</a:t>
            </a:r>
            <a:r>
              <a:rPr sz="1600" b="1" u="heavy" spc="-10" dirty="0">
                <a:latin typeface="Calibri"/>
                <a:cs typeface="Calibri"/>
              </a:rPr>
              <a:t>Discharge Data </a:t>
            </a:r>
            <a:r>
              <a:rPr sz="1600" b="1" u="heavy" spc="-15" dirty="0">
                <a:latin typeface="Calibri"/>
                <a:cs typeface="Calibri"/>
              </a:rPr>
              <a:t>by</a:t>
            </a:r>
            <a:r>
              <a:rPr sz="1600" b="1" u="heavy" dirty="0">
                <a:latin typeface="Calibri"/>
                <a:cs typeface="Calibri"/>
              </a:rPr>
              <a:t> </a:t>
            </a:r>
            <a:r>
              <a:rPr sz="1600" b="1" u="heavy" spc="-40" dirty="0">
                <a:latin typeface="Calibri"/>
                <a:cs typeface="Calibri"/>
              </a:rPr>
              <a:t>Year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49039" y="5439791"/>
            <a:ext cx="1466850" cy="155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i="1" spc="-5" dirty="0">
                <a:latin typeface="Calibri"/>
                <a:cs typeface="Calibri"/>
              </a:rPr>
              <a:t>*only </a:t>
            </a:r>
            <a:r>
              <a:rPr sz="900" i="1" dirty="0">
                <a:latin typeface="Calibri"/>
                <a:cs typeface="Calibri"/>
              </a:rPr>
              <a:t>aggregate data</a:t>
            </a:r>
            <a:r>
              <a:rPr sz="900" i="1" spc="-120" dirty="0">
                <a:latin typeface="Calibri"/>
                <a:cs typeface="Calibri"/>
              </a:rPr>
              <a:t> </a:t>
            </a:r>
            <a:r>
              <a:rPr sz="900" i="1" spc="-5" dirty="0">
                <a:latin typeface="Calibri"/>
                <a:cs typeface="Calibri"/>
              </a:rPr>
              <a:t>available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09447" y="4812157"/>
            <a:ext cx="1025525" cy="370840"/>
          </a:xfrm>
          <a:custGeom>
            <a:avLst/>
            <a:gdLst/>
            <a:ahLst/>
            <a:cxnLst/>
            <a:rect l="l" t="t" r="r" b="b"/>
            <a:pathLst>
              <a:path w="1025525" h="370839">
                <a:moveTo>
                  <a:pt x="0" y="370839"/>
                </a:moveTo>
                <a:lnTo>
                  <a:pt x="1025118" y="370839"/>
                </a:lnTo>
                <a:lnTo>
                  <a:pt x="102511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984510"/>
              </p:ext>
            </p:extLst>
          </p:nvPr>
        </p:nvGraphicFramePr>
        <p:xfrm>
          <a:off x="579411" y="4204576"/>
          <a:ext cx="3237956" cy="20382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22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61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095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9557">
                <a:tc>
                  <a:txBody>
                    <a:bodyPr/>
                    <a:lstStyle/>
                    <a:p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9555">
                <a:tc>
                  <a:txBody>
                    <a:bodyPr/>
                    <a:lstStyle/>
                    <a:p>
                      <a:pPr marL="68580">
                        <a:lnSpc>
                          <a:spcPts val="126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Medical /</a:t>
                      </a:r>
                      <a:r>
                        <a:rPr sz="11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Civil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Discharges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9557">
                <a:tc>
                  <a:txBody>
                    <a:bodyPr/>
                    <a:lstStyle/>
                    <a:p>
                      <a:pPr marL="68580" marR="38798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Forensic 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Disc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es</a:t>
                      </a: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68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525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42</a:t>
                      </a:r>
                    </a:p>
                  </a:txBody>
                  <a:tcPr marL="0" marR="0" marT="9525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9555">
                <a:tc>
                  <a:txBody>
                    <a:bodyPr/>
                    <a:lstStyle/>
                    <a:p>
                      <a:pPr marL="68580" marR="38798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Total  Disc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-87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9433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-67</a:t>
                      </a:r>
                    </a:p>
                  </a:txBody>
                  <a:tcPr marL="0" marR="0" marT="9525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732231" y="3642486"/>
            <a:ext cx="316865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endParaRPr lang="en-US" sz="1600" b="1" u="heavy" spc="-1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u="heavy" spc="-15" dirty="0">
                <a:latin typeface="Calibri"/>
                <a:cs typeface="Calibri"/>
              </a:rPr>
              <a:t>Aggregate </a:t>
            </a:r>
            <a:r>
              <a:rPr sz="1600" b="1" u="heavy" spc="-10" dirty="0">
                <a:latin typeface="Calibri"/>
                <a:cs typeface="Calibri"/>
              </a:rPr>
              <a:t>Discharges </a:t>
            </a:r>
            <a:r>
              <a:rPr sz="1600" b="1" u="heavy" spc="-15" dirty="0">
                <a:latin typeface="Calibri"/>
                <a:cs typeface="Calibri"/>
              </a:rPr>
              <a:t>by Patient</a:t>
            </a:r>
            <a:r>
              <a:rPr sz="1600" b="1" u="heavy" spc="95" dirty="0">
                <a:latin typeface="Calibri"/>
                <a:cs typeface="Calibri"/>
              </a:rPr>
              <a:t> </a:t>
            </a:r>
            <a:r>
              <a:rPr sz="1600" b="1" u="heavy" spc="-20" dirty="0">
                <a:latin typeface="Calibri"/>
                <a:cs typeface="Calibri"/>
              </a:rPr>
              <a:t>Type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913364" y="344576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274807" y="3445764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634728" y="3445764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96171" y="3445764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356092" y="3445764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936992" y="344576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913364" y="3235451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274807" y="3235451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634728" y="3235451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96171" y="3235451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56092" y="3235451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936992" y="3235451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913364" y="302513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274807" y="3025139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634728" y="3025139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996171" y="3025139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356092" y="3025139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936992" y="302513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913364" y="2814827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274807" y="2814827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634728" y="2814827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996171" y="2814827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356092" y="2814827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891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936992" y="2814827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0913364" y="2604516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45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936992" y="2604516"/>
            <a:ext cx="2776855" cy="0"/>
          </a:xfrm>
          <a:custGeom>
            <a:avLst/>
            <a:gdLst/>
            <a:ahLst/>
            <a:cxnLst/>
            <a:rect l="l" t="t" r="r" b="b"/>
            <a:pathLst>
              <a:path w="2776854">
                <a:moveTo>
                  <a:pt x="0" y="0"/>
                </a:moveTo>
                <a:lnTo>
                  <a:pt x="2776728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936992" y="2394204"/>
            <a:ext cx="3195955" cy="0"/>
          </a:xfrm>
          <a:custGeom>
            <a:avLst/>
            <a:gdLst/>
            <a:ahLst/>
            <a:cxnLst/>
            <a:rect l="l" t="t" r="r" b="b"/>
            <a:pathLst>
              <a:path w="3195954">
                <a:moveTo>
                  <a:pt x="0" y="0"/>
                </a:moveTo>
                <a:lnTo>
                  <a:pt x="3195828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156447" y="2721864"/>
            <a:ext cx="200025" cy="934719"/>
          </a:xfrm>
          <a:custGeom>
            <a:avLst/>
            <a:gdLst/>
            <a:ahLst/>
            <a:cxnLst/>
            <a:rect l="l" t="t" r="r" b="b"/>
            <a:pathLst>
              <a:path w="200025" h="934720">
                <a:moveTo>
                  <a:pt x="199644" y="0"/>
                </a:moveTo>
                <a:lnTo>
                  <a:pt x="0" y="0"/>
                </a:lnTo>
                <a:lnTo>
                  <a:pt x="0" y="934212"/>
                </a:lnTo>
                <a:lnTo>
                  <a:pt x="199644" y="934212"/>
                </a:lnTo>
                <a:lnTo>
                  <a:pt x="1996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795004" y="2721864"/>
            <a:ext cx="201295" cy="934719"/>
          </a:xfrm>
          <a:custGeom>
            <a:avLst/>
            <a:gdLst/>
            <a:ahLst/>
            <a:cxnLst/>
            <a:rect l="l" t="t" r="r" b="b"/>
            <a:pathLst>
              <a:path w="201295" h="934720">
                <a:moveTo>
                  <a:pt x="201168" y="0"/>
                </a:moveTo>
                <a:lnTo>
                  <a:pt x="0" y="0"/>
                </a:lnTo>
                <a:lnTo>
                  <a:pt x="0" y="934212"/>
                </a:lnTo>
                <a:lnTo>
                  <a:pt x="201168" y="934212"/>
                </a:lnTo>
                <a:lnTo>
                  <a:pt x="201168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435083" y="2721864"/>
            <a:ext cx="200025" cy="934719"/>
          </a:xfrm>
          <a:custGeom>
            <a:avLst/>
            <a:gdLst/>
            <a:ahLst/>
            <a:cxnLst/>
            <a:rect l="l" t="t" r="r" b="b"/>
            <a:pathLst>
              <a:path w="200025" h="934720">
                <a:moveTo>
                  <a:pt x="199644" y="0"/>
                </a:moveTo>
                <a:lnTo>
                  <a:pt x="0" y="0"/>
                </a:lnTo>
                <a:lnTo>
                  <a:pt x="0" y="934212"/>
                </a:lnTo>
                <a:lnTo>
                  <a:pt x="199644" y="934212"/>
                </a:lnTo>
                <a:lnTo>
                  <a:pt x="1996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0073640" y="2650235"/>
            <a:ext cx="201295" cy="1005840"/>
          </a:xfrm>
          <a:custGeom>
            <a:avLst/>
            <a:gdLst/>
            <a:ahLst/>
            <a:cxnLst/>
            <a:rect l="l" t="t" r="r" b="b"/>
            <a:pathLst>
              <a:path w="201295" h="1005839">
                <a:moveTo>
                  <a:pt x="201167" y="0"/>
                </a:moveTo>
                <a:lnTo>
                  <a:pt x="0" y="0"/>
                </a:lnTo>
                <a:lnTo>
                  <a:pt x="0" y="1005839"/>
                </a:lnTo>
                <a:lnTo>
                  <a:pt x="201167" y="1005839"/>
                </a:lnTo>
                <a:lnTo>
                  <a:pt x="201167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0713719" y="2506979"/>
            <a:ext cx="200025" cy="1149350"/>
          </a:xfrm>
          <a:custGeom>
            <a:avLst/>
            <a:gdLst/>
            <a:ahLst/>
            <a:cxnLst/>
            <a:rect l="l" t="t" r="r" b="b"/>
            <a:pathLst>
              <a:path w="200025" h="1149350">
                <a:moveTo>
                  <a:pt x="199644" y="0"/>
                </a:moveTo>
                <a:lnTo>
                  <a:pt x="0" y="0"/>
                </a:lnTo>
                <a:lnTo>
                  <a:pt x="0" y="1149096"/>
                </a:lnTo>
                <a:lnTo>
                  <a:pt x="199644" y="1149096"/>
                </a:lnTo>
                <a:lnTo>
                  <a:pt x="19964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936992" y="3656076"/>
            <a:ext cx="3195955" cy="0"/>
          </a:xfrm>
          <a:custGeom>
            <a:avLst/>
            <a:gdLst/>
            <a:ahLst/>
            <a:cxnLst/>
            <a:rect l="l" t="t" r="r" b="b"/>
            <a:pathLst>
              <a:path w="3195954">
                <a:moveTo>
                  <a:pt x="0" y="0"/>
                </a:moveTo>
                <a:lnTo>
                  <a:pt x="3195828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7582661" y="2294128"/>
            <a:ext cx="238125" cy="145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spc="-10" dirty="0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r>
              <a:rPr sz="1100" dirty="0">
                <a:solidFill>
                  <a:srgbClr val="585858"/>
                </a:solidFill>
                <a:latin typeface="Calibri"/>
                <a:cs typeface="Calibri"/>
              </a:rPr>
              <a:t>00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35"/>
              </a:spcBef>
            </a:pPr>
            <a:r>
              <a:rPr sz="1100" spc="-10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sz="1100" dirty="0">
                <a:solidFill>
                  <a:srgbClr val="585858"/>
                </a:solidFill>
                <a:latin typeface="Calibri"/>
                <a:cs typeface="Calibri"/>
              </a:rPr>
              <a:t>50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35"/>
              </a:spcBef>
            </a:pPr>
            <a:r>
              <a:rPr sz="1100" spc="-10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sz="1100" dirty="0">
                <a:solidFill>
                  <a:srgbClr val="585858"/>
                </a:solidFill>
                <a:latin typeface="Calibri"/>
                <a:cs typeface="Calibri"/>
              </a:rPr>
              <a:t>00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34"/>
              </a:spcBef>
            </a:pPr>
            <a:r>
              <a:rPr sz="1100" spc="-10" dirty="0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r>
              <a:rPr sz="1100" dirty="0">
                <a:solidFill>
                  <a:srgbClr val="585858"/>
                </a:solidFill>
                <a:latin typeface="Calibri"/>
                <a:cs typeface="Calibri"/>
              </a:rPr>
              <a:t>50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40"/>
              </a:spcBef>
            </a:pPr>
            <a:r>
              <a:rPr sz="1100" spc="-10" dirty="0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r>
              <a:rPr sz="1100" dirty="0">
                <a:solidFill>
                  <a:srgbClr val="585858"/>
                </a:solidFill>
                <a:latin typeface="Calibri"/>
                <a:cs typeface="Calibri"/>
              </a:rPr>
              <a:t>00</a:t>
            </a:r>
            <a:endParaRPr sz="1100">
              <a:latin typeface="Calibri"/>
              <a:cs typeface="Calibri"/>
            </a:endParaRPr>
          </a:p>
          <a:p>
            <a:pPr marL="68580" algn="ctr">
              <a:lnSpc>
                <a:spcPct val="100000"/>
              </a:lnSpc>
              <a:spcBef>
                <a:spcPts val="335"/>
              </a:spcBef>
            </a:pPr>
            <a:r>
              <a:rPr sz="1100" spc="-10" dirty="0">
                <a:solidFill>
                  <a:srgbClr val="585858"/>
                </a:solidFill>
                <a:latin typeface="Calibri"/>
                <a:cs typeface="Calibri"/>
              </a:rPr>
              <a:t>50</a:t>
            </a:r>
            <a:endParaRPr sz="1100">
              <a:latin typeface="Calibri"/>
              <a:cs typeface="Calibri"/>
            </a:endParaRPr>
          </a:p>
          <a:p>
            <a:pPr marL="140970" algn="ctr">
              <a:lnSpc>
                <a:spcPct val="100000"/>
              </a:lnSpc>
              <a:spcBef>
                <a:spcPts val="335"/>
              </a:spcBef>
            </a:pPr>
            <a:r>
              <a:rPr sz="1100" dirty="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1081257" y="6465214"/>
            <a:ext cx="20637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109331" y="3734816"/>
            <a:ext cx="295910" cy="179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748776" y="3734816"/>
            <a:ext cx="295910" cy="179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9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9388220" y="3734816"/>
            <a:ext cx="295910" cy="179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8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027666" y="3734816"/>
            <a:ext cx="295910" cy="179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0667238" y="3734816"/>
            <a:ext cx="295910" cy="179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r>
              <a:rPr sz="1050" spc="-10" dirty="0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r>
              <a:rPr sz="1050" dirty="0">
                <a:solidFill>
                  <a:srgbClr val="585858"/>
                </a:solidFill>
                <a:latin typeface="Calibri"/>
                <a:cs typeface="Calibri"/>
              </a:rPr>
              <a:t>6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635365" y="1954148"/>
            <a:ext cx="1259840" cy="266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u="heavy" spc="-10" dirty="0">
                <a:solidFill>
                  <a:srgbClr val="585858"/>
                </a:solidFill>
                <a:latin typeface="Calibri"/>
                <a:cs typeface="Calibri"/>
              </a:rPr>
              <a:t>Overall</a:t>
            </a:r>
            <a:r>
              <a:rPr sz="1600" b="1" u="heavy" spc="-8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1600" b="1" u="heavy" spc="-10" dirty="0">
                <a:solidFill>
                  <a:srgbClr val="585858"/>
                </a:solidFill>
                <a:latin typeface="Calibri"/>
                <a:cs typeface="Calibri"/>
              </a:rPr>
              <a:t>Census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134350" y="3982084"/>
            <a:ext cx="295275" cy="448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222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pts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775572" y="4001642"/>
            <a:ext cx="295275" cy="448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222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pts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9414509" y="4001642"/>
            <a:ext cx="295275" cy="448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222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pts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0070718" y="4011421"/>
            <a:ext cx="295275" cy="448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239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pts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0691621" y="4021073"/>
            <a:ext cx="295275" cy="448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273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pts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7" name="Slide Number Placeholder 56">
            <a:extLst>
              <a:ext uri="{FF2B5EF4-FFF2-40B4-BE49-F238E27FC236}">
                <a16:creationId xmlns:a16="http://schemas.microsoft.com/office/drawing/2014/main" xmlns="" id="{CDF3C8D8-F394-4EDB-A02F-CE556B1B58F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310916" y="6292930"/>
            <a:ext cx="451991" cy="318413"/>
          </a:xfrm>
        </p:spPr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94589"/>
            <a:ext cx="614108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5" dirty="0"/>
              <a:t>Physical </a:t>
            </a:r>
            <a:r>
              <a:rPr spc="-15" dirty="0"/>
              <a:t>Facilities</a:t>
            </a:r>
            <a:r>
              <a:rPr spc="-5" dirty="0"/>
              <a:t> Condition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341628"/>
            <a:ext cx="9173845" cy="641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Facility </a:t>
            </a:r>
            <a:r>
              <a:rPr sz="2000" spc="-5" dirty="0">
                <a:latin typeface="Calibri"/>
                <a:cs typeface="Calibri"/>
              </a:rPr>
              <a:t>Conditions Assessment </a:t>
            </a:r>
            <a:r>
              <a:rPr sz="2000" spc="-10" dirty="0">
                <a:latin typeface="Calibri"/>
                <a:cs typeface="Calibri"/>
              </a:rPr>
              <a:t>performed </a:t>
            </a:r>
            <a:r>
              <a:rPr sz="2000" spc="-5" dirty="0">
                <a:latin typeface="Calibri"/>
                <a:cs typeface="Calibri"/>
              </a:rPr>
              <a:t>by </a:t>
            </a:r>
            <a:r>
              <a:rPr sz="2000" dirty="0">
                <a:latin typeface="Calibri"/>
                <a:cs typeface="Calibri"/>
              </a:rPr>
              <a:t>EMG Engineering </a:t>
            </a:r>
            <a:r>
              <a:rPr sz="2000" spc="-10" dirty="0">
                <a:latin typeface="Calibri"/>
                <a:cs typeface="Calibri"/>
              </a:rPr>
              <a:t>indicates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following:</a:t>
            </a:r>
            <a:endParaRPr sz="20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9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spc="-5" dirty="0">
                <a:latin typeface="Calibri"/>
                <a:cs typeface="Calibri"/>
              </a:rPr>
              <a:t>Adolph </a:t>
            </a:r>
            <a:r>
              <a:rPr sz="1800" spc="-10" dirty="0">
                <a:latin typeface="Calibri"/>
                <a:cs typeface="Calibri"/>
              </a:rPr>
              <a:t>Meyer (Feb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2019)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1594" y="2029205"/>
            <a:ext cx="9416415" cy="512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ts val="13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200" i="1" spc="-5" dirty="0">
                <a:latin typeface="Calibri"/>
                <a:cs typeface="Calibri"/>
              </a:rPr>
              <a:t>“Overall, the building appeared to be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poor condition…Indoor air quality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the building was reported </a:t>
            </a:r>
            <a:r>
              <a:rPr sz="1200" i="1" dirty="0">
                <a:latin typeface="Calibri"/>
                <a:cs typeface="Calibri"/>
              </a:rPr>
              <a:t>to </a:t>
            </a:r>
            <a:r>
              <a:rPr sz="1200" i="1" spc="-5" dirty="0">
                <a:latin typeface="Calibri"/>
                <a:cs typeface="Calibri"/>
              </a:rPr>
              <a:t>be </a:t>
            </a:r>
            <a:r>
              <a:rPr sz="1200" i="1" dirty="0">
                <a:latin typeface="Calibri"/>
                <a:cs typeface="Calibri"/>
              </a:rPr>
              <a:t>very </a:t>
            </a:r>
            <a:r>
              <a:rPr sz="1200" i="1" spc="-25" dirty="0">
                <a:latin typeface="Calibri"/>
                <a:cs typeface="Calibri"/>
              </a:rPr>
              <a:t>poor. </a:t>
            </a:r>
            <a:r>
              <a:rPr sz="1200" i="1" dirty="0">
                <a:latin typeface="Calibri"/>
                <a:cs typeface="Calibri"/>
              </a:rPr>
              <a:t>Suspected </a:t>
            </a:r>
            <a:r>
              <a:rPr sz="1200" i="1" spc="-5" dirty="0">
                <a:latin typeface="Calibri"/>
                <a:cs typeface="Calibri"/>
              </a:rPr>
              <a:t>fungal growth was  observed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the building, with the highest concentrations observed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the basement. </a:t>
            </a:r>
            <a:r>
              <a:rPr sz="1200" i="1" dirty="0">
                <a:latin typeface="Calibri"/>
                <a:cs typeface="Calibri"/>
              </a:rPr>
              <a:t>Given </a:t>
            </a:r>
            <a:r>
              <a:rPr sz="1200" i="1" spc="-5" dirty="0">
                <a:latin typeface="Calibri"/>
                <a:cs typeface="Calibri"/>
              </a:rPr>
              <a:t>the </a:t>
            </a:r>
            <a:r>
              <a:rPr sz="1200" i="1" spc="-10" dirty="0">
                <a:latin typeface="Calibri"/>
                <a:cs typeface="Calibri"/>
              </a:rPr>
              <a:t>building’s </a:t>
            </a:r>
            <a:r>
              <a:rPr sz="1200" i="1" spc="-5" dirty="0">
                <a:latin typeface="Calibri"/>
                <a:cs typeface="Calibri"/>
              </a:rPr>
              <a:t>age, asbestos containing materials may </a:t>
            </a:r>
            <a:r>
              <a:rPr sz="1200" i="1" spc="-10" dirty="0">
                <a:latin typeface="Calibri"/>
                <a:cs typeface="Calibri"/>
              </a:rPr>
              <a:t>exist  </a:t>
            </a:r>
            <a:r>
              <a:rPr sz="1200" i="1" spc="-5" dirty="0">
                <a:latin typeface="Calibri"/>
                <a:cs typeface="Calibri"/>
              </a:rPr>
              <a:t>beyond the items identified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this report. </a:t>
            </a:r>
            <a:r>
              <a:rPr sz="1200" i="1" dirty="0">
                <a:latin typeface="Calibri"/>
                <a:cs typeface="Calibri"/>
              </a:rPr>
              <a:t>The </a:t>
            </a:r>
            <a:r>
              <a:rPr sz="1200" i="1" spc="-5" dirty="0">
                <a:latin typeface="Calibri"/>
                <a:cs typeface="Calibri"/>
              </a:rPr>
              <a:t>building has not been well maintained…” </a:t>
            </a:r>
            <a:r>
              <a:rPr sz="1200" spc="-5" dirty="0">
                <a:latin typeface="Calibri"/>
                <a:cs typeface="Calibri"/>
              </a:rPr>
              <a:t>(Source: </a:t>
            </a:r>
            <a:r>
              <a:rPr sz="1200" dirty="0">
                <a:latin typeface="Calibri"/>
                <a:cs typeface="Calibri"/>
              </a:rPr>
              <a:t>EMG </a:t>
            </a:r>
            <a:r>
              <a:rPr sz="1200" spc="-10" dirty="0">
                <a:latin typeface="Calibri"/>
                <a:cs typeface="Calibri"/>
              </a:rPr>
              <a:t>FCA </a:t>
            </a:r>
            <a:r>
              <a:rPr sz="1200" spc="-5" dirty="0">
                <a:latin typeface="Calibri"/>
                <a:cs typeface="Calibri"/>
              </a:rPr>
              <a:t>Report, Feb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2019)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74394" y="2551429"/>
            <a:ext cx="1865630" cy="298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800" spc="-15" dirty="0">
                <a:latin typeface="Calibri"/>
                <a:cs typeface="Calibri"/>
              </a:rPr>
              <a:t>Regan </a:t>
            </a:r>
            <a:r>
              <a:rPr sz="1800" spc="-10" dirty="0">
                <a:latin typeface="Calibri"/>
                <a:cs typeface="Calibri"/>
              </a:rPr>
              <a:t>(Feb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2019)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31594" y="2896361"/>
            <a:ext cx="9432925" cy="512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ts val="13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200" i="1" spc="-5" dirty="0">
                <a:latin typeface="Calibri"/>
                <a:cs typeface="Calibri"/>
              </a:rPr>
              <a:t>“Overall, the building appeared to be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fair condition. </a:t>
            </a:r>
            <a:r>
              <a:rPr sz="1200" i="1" dirty="0">
                <a:latin typeface="Calibri"/>
                <a:cs typeface="Calibri"/>
              </a:rPr>
              <a:t>There </a:t>
            </a:r>
            <a:r>
              <a:rPr sz="1200" i="1" spc="-5" dirty="0">
                <a:latin typeface="Calibri"/>
                <a:cs typeface="Calibri"/>
              </a:rPr>
              <a:t>were </a:t>
            </a:r>
            <a:r>
              <a:rPr sz="1200" i="1" dirty="0">
                <a:latin typeface="Calibri"/>
                <a:cs typeface="Calibri"/>
              </a:rPr>
              <a:t>issues </a:t>
            </a:r>
            <a:r>
              <a:rPr sz="1200" i="1" spc="-5" dirty="0">
                <a:latin typeface="Calibri"/>
                <a:cs typeface="Calibri"/>
              </a:rPr>
              <a:t>with water infiltration at the basement level and several isolated </a:t>
            </a:r>
            <a:r>
              <a:rPr sz="1200" i="1" spc="-10" dirty="0">
                <a:latin typeface="Calibri"/>
                <a:cs typeface="Calibri"/>
              </a:rPr>
              <a:t>instances  </a:t>
            </a:r>
            <a:r>
              <a:rPr sz="1200" i="1" spc="-5" dirty="0">
                <a:latin typeface="Calibri"/>
                <a:cs typeface="Calibri"/>
              </a:rPr>
              <a:t>of finished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poor condition. Isolated ceiling </a:t>
            </a:r>
            <a:r>
              <a:rPr sz="1200" i="1" dirty="0">
                <a:latin typeface="Calibri"/>
                <a:cs typeface="Calibri"/>
              </a:rPr>
              <a:t>tiles </a:t>
            </a:r>
            <a:r>
              <a:rPr sz="1200" i="1" spc="-5" dirty="0">
                <a:latin typeface="Calibri"/>
                <a:cs typeface="Calibri"/>
              </a:rPr>
              <a:t>were observed with suspected fungal growth. </a:t>
            </a:r>
            <a:r>
              <a:rPr sz="1200" i="1" dirty="0">
                <a:latin typeface="Calibri"/>
                <a:cs typeface="Calibri"/>
              </a:rPr>
              <a:t>. . </a:t>
            </a:r>
            <a:r>
              <a:rPr sz="1200" i="1" spc="-10" dirty="0">
                <a:latin typeface="Calibri"/>
                <a:cs typeface="Calibri"/>
              </a:rPr>
              <a:t>asbestos </a:t>
            </a:r>
            <a:r>
              <a:rPr sz="1200" i="1" spc="-5" dirty="0">
                <a:latin typeface="Calibri"/>
                <a:cs typeface="Calibri"/>
              </a:rPr>
              <a:t>was reportedly uncovered </a:t>
            </a:r>
            <a:r>
              <a:rPr sz="1200" i="1" dirty="0">
                <a:latin typeface="Calibri"/>
                <a:cs typeface="Calibri"/>
              </a:rPr>
              <a:t>[in </a:t>
            </a:r>
            <a:r>
              <a:rPr sz="1200" i="1" spc="-5" dirty="0">
                <a:latin typeface="Calibri"/>
                <a:cs typeface="Calibri"/>
              </a:rPr>
              <a:t>flooring]. </a:t>
            </a:r>
            <a:r>
              <a:rPr sz="1200" i="1" dirty="0">
                <a:latin typeface="Calibri"/>
                <a:cs typeface="Calibri"/>
              </a:rPr>
              <a:t>. . .  </a:t>
            </a:r>
            <a:r>
              <a:rPr sz="1200" i="1" spc="-10" dirty="0">
                <a:latin typeface="Calibri"/>
                <a:cs typeface="Calibri"/>
              </a:rPr>
              <a:t>Reports indicate </a:t>
            </a:r>
            <a:r>
              <a:rPr sz="1200" i="1" spc="-5" dirty="0">
                <a:latin typeface="Calibri"/>
                <a:cs typeface="Calibri"/>
              </a:rPr>
              <a:t>that elevators have become unreliable, </a:t>
            </a:r>
            <a:r>
              <a:rPr sz="1200" i="1" spc="-10" dirty="0">
                <a:latin typeface="Calibri"/>
                <a:cs typeface="Calibri"/>
              </a:rPr>
              <a:t>and </a:t>
            </a:r>
            <a:r>
              <a:rPr sz="1200" i="1" spc="-5" dirty="0">
                <a:latin typeface="Calibri"/>
                <a:cs typeface="Calibri"/>
              </a:rPr>
              <a:t>need frequent </a:t>
            </a:r>
            <a:r>
              <a:rPr sz="1200" i="1" dirty="0">
                <a:latin typeface="Calibri"/>
                <a:cs typeface="Calibri"/>
              </a:rPr>
              <a:t>service, </a:t>
            </a:r>
            <a:r>
              <a:rPr sz="1200" i="1" spc="-5" dirty="0">
                <a:latin typeface="Calibri"/>
                <a:cs typeface="Calibri"/>
              </a:rPr>
              <a:t>resulting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downtime. </a:t>
            </a:r>
            <a:r>
              <a:rPr sz="1200" i="1" dirty="0">
                <a:latin typeface="Calibri"/>
                <a:cs typeface="Calibri"/>
              </a:rPr>
              <a:t>“ </a:t>
            </a:r>
            <a:r>
              <a:rPr sz="1200" spc="-5" dirty="0">
                <a:latin typeface="Calibri"/>
                <a:cs typeface="Calibri"/>
              </a:rPr>
              <a:t>(Source: </a:t>
            </a:r>
            <a:r>
              <a:rPr sz="1200" dirty="0">
                <a:latin typeface="Calibri"/>
                <a:cs typeface="Calibri"/>
              </a:rPr>
              <a:t>EMG </a:t>
            </a:r>
            <a:r>
              <a:rPr sz="1200" spc="-10" dirty="0">
                <a:latin typeface="Calibri"/>
                <a:cs typeface="Calibri"/>
              </a:rPr>
              <a:t>FCA </a:t>
            </a:r>
            <a:r>
              <a:rPr sz="1200" spc="-5" dirty="0">
                <a:latin typeface="Calibri"/>
                <a:cs typeface="Calibri"/>
              </a:rPr>
              <a:t>Report, Feb</a:t>
            </a:r>
            <a:r>
              <a:rPr sz="1200" spc="1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2019)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74394" y="3420491"/>
            <a:ext cx="2350770" cy="298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Zambarano (Feb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2019)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31594" y="3765422"/>
            <a:ext cx="9196705" cy="676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ts val="13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200" i="1" spc="-5" dirty="0">
                <a:latin typeface="Calibri"/>
                <a:cs typeface="Calibri"/>
              </a:rPr>
              <a:t>“Overall, the building appeared to be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fair condition. </a:t>
            </a:r>
            <a:r>
              <a:rPr sz="1200" i="1" dirty="0">
                <a:latin typeface="Calibri"/>
                <a:cs typeface="Calibri"/>
              </a:rPr>
              <a:t>There </a:t>
            </a:r>
            <a:r>
              <a:rPr sz="1200" i="1" spc="-5" dirty="0">
                <a:latin typeface="Calibri"/>
                <a:cs typeface="Calibri"/>
              </a:rPr>
              <a:t>were several concerns observed of structural, </a:t>
            </a:r>
            <a:r>
              <a:rPr sz="1200" i="1" spc="-15" dirty="0">
                <a:latin typeface="Calibri"/>
                <a:cs typeface="Calibri"/>
              </a:rPr>
              <a:t>safety, </a:t>
            </a:r>
            <a:r>
              <a:rPr sz="1200" i="1" spc="-5" dirty="0">
                <a:latin typeface="Calibri"/>
                <a:cs typeface="Calibri"/>
              </a:rPr>
              <a:t>and environmental nature. The  </a:t>
            </a:r>
            <a:r>
              <a:rPr sz="1200" i="1" spc="-10" dirty="0">
                <a:latin typeface="Calibri"/>
                <a:cs typeface="Calibri"/>
              </a:rPr>
              <a:t>exterior </a:t>
            </a:r>
            <a:r>
              <a:rPr sz="1200" i="1" spc="-5" dirty="0">
                <a:latin typeface="Calibri"/>
                <a:cs typeface="Calibri"/>
              </a:rPr>
              <a:t>wall at the north service elevator was observed to be </a:t>
            </a:r>
            <a:r>
              <a:rPr sz="1200" i="1" spc="-10" dirty="0">
                <a:latin typeface="Calibri"/>
                <a:cs typeface="Calibri"/>
              </a:rPr>
              <a:t>cracked </a:t>
            </a:r>
            <a:r>
              <a:rPr sz="1200" i="1" spc="-5" dirty="0">
                <a:latin typeface="Calibri"/>
                <a:cs typeface="Calibri"/>
              </a:rPr>
              <a:t>and bowing, which appears to present some risk of </a:t>
            </a:r>
            <a:r>
              <a:rPr sz="1200" i="1" dirty="0">
                <a:latin typeface="Calibri"/>
                <a:cs typeface="Calibri"/>
              </a:rPr>
              <a:t>partial </a:t>
            </a:r>
            <a:r>
              <a:rPr sz="1200" i="1" spc="-5" dirty="0">
                <a:latin typeface="Calibri"/>
                <a:cs typeface="Calibri"/>
              </a:rPr>
              <a:t>collapse. </a:t>
            </a:r>
            <a:r>
              <a:rPr sz="1200" i="1" dirty="0">
                <a:latin typeface="Calibri"/>
                <a:cs typeface="Calibri"/>
              </a:rPr>
              <a:t>. .  </a:t>
            </a:r>
            <a:r>
              <a:rPr sz="1200" i="1" spc="-10" dirty="0">
                <a:latin typeface="Calibri"/>
                <a:cs typeface="Calibri"/>
              </a:rPr>
              <a:t>Environmental </a:t>
            </a:r>
            <a:r>
              <a:rPr sz="1200" i="1" spc="-5" dirty="0">
                <a:latin typeface="Calibri"/>
                <a:cs typeface="Calibri"/>
              </a:rPr>
              <a:t>concerns noted include deteriorating finishes with suspected asbestos </a:t>
            </a:r>
            <a:r>
              <a:rPr sz="1200" i="1" spc="-10" dirty="0">
                <a:latin typeface="Calibri"/>
                <a:cs typeface="Calibri"/>
              </a:rPr>
              <a:t>containing </a:t>
            </a:r>
            <a:r>
              <a:rPr sz="1200" i="1" spc="-5" dirty="0">
                <a:latin typeface="Calibri"/>
                <a:cs typeface="Calibri"/>
              </a:rPr>
              <a:t>materials, including floor </a:t>
            </a:r>
            <a:r>
              <a:rPr sz="1200" i="1" dirty="0">
                <a:latin typeface="Calibri"/>
                <a:cs typeface="Calibri"/>
              </a:rPr>
              <a:t>tiles </a:t>
            </a:r>
            <a:r>
              <a:rPr sz="1200" i="1" spc="-5" dirty="0">
                <a:latin typeface="Calibri"/>
                <a:cs typeface="Calibri"/>
              </a:rPr>
              <a:t>and building piping  insulation, as well as </a:t>
            </a:r>
            <a:r>
              <a:rPr sz="1200" i="1" spc="-10" dirty="0">
                <a:latin typeface="Calibri"/>
                <a:cs typeface="Calibri"/>
              </a:rPr>
              <a:t>paint </a:t>
            </a:r>
            <a:r>
              <a:rPr sz="1200" i="1" spc="-5" dirty="0">
                <a:latin typeface="Calibri"/>
                <a:cs typeface="Calibri"/>
              </a:rPr>
              <a:t>peeling </a:t>
            </a:r>
            <a:r>
              <a:rPr sz="1200" i="1" dirty="0">
                <a:latin typeface="Calibri"/>
                <a:cs typeface="Calibri"/>
              </a:rPr>
              <a:t>in </a:t>
            </a:r>
            <a:r>
              <a:rPr sz="1200" i="1" spc="-5" dirty="0">
                <a:latin typeface="Calibri"/>
                <a:cs typeface="Calibri"/>
              </a:rPr>
              <a:t>stairwells that </a:t>
            </a:r>
            <a:r>
              <a:rPr sz="1200" i="1" dirty="0">
                <a:latin typeface="Calibri"/>
                <a:cs typeface="Calibri"/>
              </a:rPr>
              <a:t>is </a:t>
            </a:r>
            <a:r>
              <a:rPr sz="1200" i="1" spc="-5" dirty="0">
                <a:latin typeface="Calibri"/>
                <a:cs typeface="Calibri"/>
              </a:rPr>
              <a:t>suspected of </a:t>
            </a:r>
            <a:r>
              <a:rPr sz="1200" i="1" spc="-10" dirty="0">
                <a:latin typeface="Calibri"/>
                <a:cs typeface="Calibri"/>
              </a:rPr>
              <a:t>containing </a:t>
            </a:r>
            <a:r>
              <a:rPr sz="1200" i="1" spc="-20" dirty="0">
                <a:latin typeface="Calibri"/>
                <a:cs typeface="Calibri"/>
              </a:rPr>
              <a:t>lead.” </a:t>
            </a:r>
            <a:r>
              <a:rPr sz="1200" spc="-5" dirty="0">
                <a:latin typeface="Calibri"/>
                <a:cs typeface="Calibri"/>
              </a:rPr>
              <a:t>(Source: </a:t>
            </a:r>
            <a:r>
              <a:rPr sz="1200" dirty="0">
                <a:latin typeface="Calibri"/>
                <a:cs typeface="Calibri"/>
              </a:rPr>
              <a:t>EMG </a:t>
            </a:r>
            <a:r>
              <a:rPr sz="1200" spc="-10" dirty="0">
                <a:latin typeface="Calibri"/>
                <a:cs typeface="Calibri"/>
              </a:rPr>
              <a:t>FCA </a:t>
            </a:r>
            <a:r>
              <a:rPr sz="1200" spc="-5" dirty="0">
                <a:latin typeface="Calibri"/>
                <a:cs typeface="Calibri"/>
              </a:rPr>
              <a:t>Report, Feb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2019)</a:t>
            </a:r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006731"/>
              </p:ext>
            </p:extLst>
          </p:nvPr>
        </p:nvGraphicFramePr>
        <p:xfrm>
          <a:off x="825500" y="4547234"/>
          <a:ext cx="10515598" cy="20725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14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02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704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409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9247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18159"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R="509905" algn="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890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096645" marR="187325" indent="-5791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Report Date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Third</a:t>
                      </a:r>
                      <a:r>
                        <a:rPr sz="1400" b="1" spc="-1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Party 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Evaluator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548640" marR="470534" indent="-3536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Current</a:t>
                      </a:r>
                      <a:r>
                        <a:rPr sz="1400" b="1" spc="-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Replacement  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Value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(CRV)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R="203200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Condition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890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109">
                <a:tc>
                  <a:txBody>
                    <a:bodyPr/>
                    <a:lstStyle/>
                    <a:p>
                      <a:pPr marL="91440" marR="6305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Adolph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Meyer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Building 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(Cranston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Campus)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15620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80+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34670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Feb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2019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EMG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727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$76m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20129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Poor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91440" marR="91059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Regan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Building 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(Cranston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Campus)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R="515620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45+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R="554990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Feb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2019/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EMG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L="77279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$84m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R="20129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Fair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91440" marR="7378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Beazley Building 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(Zambarano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Campus)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15620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70+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54990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Feb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2019/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EMG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7279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$66m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20129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Fair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828D3C26-4C4F-46F1-A1C6-80D549E96BA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442926" y="6301406"/>
            <a:ext cx="258952" cy="318414"/>
          </a:xfrm>
        </p:spPr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392786"/>
            <a:ext cx="8912862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25" dirty="0"/>
              <a:t>A Look at Eleanor Slater Hospital</a:t>
            </a:r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747633"/>
              </p:ext>
            </p:extLst>
          </p:nvPr>
        </p:nvGraphicFramePr>
        <p:xfrm>
          <a:off x="685800" y="1270001"/>
          <a:ext cx="10473181" cy="51781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211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520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78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2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         Slide</a:t>
                      </a:r>
                      <a:endParaRPr dirty="0"/>
                    </a:p>
                  </a:txBody>
                  <a:tcPr marL="0" marR="0" marT="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Page</a:t>
                      </a:r>
                      <a:r>
                        <a:rPr sz="1800" b="1" spc="-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#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788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Overview of Eleanor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Slater Hospital (ESH)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System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8415" marB="0" anchor="ctr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8415" marB="0" anchor="ctr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7882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-5" dirty="0">
                          <a:latin typeface="+mn-lt"/>
                          <a:cs typeface="Calibri"/>
                        </a:rPr>
                        <a:t>Americans with Disabilities Act </a:t>
                      </a:r>
                      <a:r>
                        <a:rPr lang="en-US" sz="1800" spc="-10" dirty="0">
                          <a:latin typeface="+mn-lt"/>
                          <a:cs typeface="Calibri"/>
                        </a:rPr>
                        <a:t>(ADA) </a:t>
                      </a:r>
                      <a:r>
                        <a:rPr lang="en-US" sz="1800" dirty="0">
                          <a:latin typeface="+mn-lt"/>
                          <a:cs typeface="Calibri"/>
                        </a:rPr>
                        <a:t>/ </a:t>
                      </a:r>
                      <a:r>
                        <a:rPr lang="en-US" sz="1800" spc="-10" dirty="0">
                          <a:latin typeface="+mn-lt"/>
                          <a:cs typeface="Calibri"/>
                        </a:rPr>
                        <a:t>Olmstead </a:t>
                      </a:r>
                      <a:r>
                        <a:rPr lang="en-US" sz="1800" spc="-5" dirty="0">
                          <a:latin typeface="+mn-lt"/>
                          <a:cs typeface="Calibri"/>
                        </a:rPr>
                        <a:t>Decision</a:t>
                      </a:r>
                      <a:r>
                        <a:rPr lang="en-US" sz="1800" spc="1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spc="-10" dirty="0">
                          <a:latin typeface="+mn-lt"/>
                          <a:cs typeface="Calibri"/>
                        </a:rPr>
                        <a:t>Consideration</a:t>
                      </a:r>
                      <a:endParaRPr lang="en-US" sz="1800" dirty="0">
                        <a:latin typeface="+mn-lt"/>
                        <a:cs typeface="Calibri"/>
                      </a:endParaRPr>
                    </a:p>
                  </a:txBody>
                  <a:tcPr marL="0" marR="0" marT="311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4044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  <a:cs typeface="Calibri"/>
                        </a:rPr>
                        <a:t>The Joint Commission (TJC) Accreditation</a:t>
                      </a:r>
                    </a:p>
                  </a:txBody>
                  <a:tcPr marL="0" marR="0" marT="31114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 anchor="ctr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5187574"/>
                  </a:ext>
                </a:extLst>
              </a:tr>
              <a:tr h="51404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Discharge Process/Progress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 anchor="ctr"/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6, 7 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122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High-level Summary of the Consultant’s Report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8</a:t>
                      </a:r>
                    </a:p>
                    <a:p>
                      <a:pPr marL="3562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lang="en-US" sz="6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 anchor="ctr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7881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  <a:cs typeface="Calibri"/>
                        </a:rPr>
                        <a:t>Planning for the Future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 anchor="ctr"/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7881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  <a:cs typeface="Calibri"/>
                        </a:rPr>
                        <a:t>Communication at ESH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10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7881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  <a:cs typeface="Calibri"/>
                        </a:rPr>
                        <a:t>Appendix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11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7881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5-year Census Across ESH Facilities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12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7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Division of Capital Asset Management &amp; Maintenance (DCAMM) Facility Assessments</a:t>
                      </a:r>
                    </a:p>
                  </a:txBody>
                  <a:tcPr marL="9525" marR="9525" marT="3111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13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0173509"/>
                  </a:ext>
                </a:extLst>
              </a:tr>
              <a:tr h="40789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754323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684318C-145E-41AC-B32C-87983915F12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192278"/>
            <a:ext cx="7931784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Overview </a:t>
            </a:r>
            <a:r>
              <a:rPr dirty="0"/>
              <a:t>of Eleanor </a:t>
            </a:r>
            <a:r>
              <a:rPr spc="-15" dirty="0"/>
              <a:t>Slater</a:t>
            </a:r>
            <a:r>
              <a:rPr spc="-60" dirty="0"/>
              <a:t> </a:t>
            </a:r>
            <a:r>
              <a:rPr spc="-10" dirty="0"/>
              <a:t>Hospital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80947" y="1001014"/>
            <a:ext cx="10414635" cy="3086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608330" indent="-228600">
              <a:lnSpc>
                <a:spcPct val="1000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600" spc="-5" dirty="0">
                <a:latin typeface="Calibri"/>
                <a:cs typeface="Calibri"/>
              </a:rPr>
              <a:t>Eleanor </a:t>
            </a:r>
            <a:r>
              <a:rPr sz="1600" spc="-10" dirty="0">
                <a:latin typeface="Calibri"/>
                <a:cs typeface="Calibri"/>
              </a:rPr>
              <a:t>Slater </a:t>
            </a:r>
            <a:r>
              <a:rPr sz="1600" spc="-5" dirty="0">
                <a:latin typeface="Calibri"/>
                <a:cs typeface="Calibri"/>
              </a:rPr>
              <a:t>Hospital </a:t>
            </a:r>
            <a:r>
              <a:rPr sz="1600" spc="-10" dirty="0">
                <a:latin typeface="Calibri"/>
                <a:cs typeface="Calibri"/>
              </a:rPr>
              <a:t>(ESH) </a:t>
            </a:r>
            <a:r>
              <a:rPr sz="1600" spc="-5" dirty="0">
                <a:latin typeface="Calibri"/>
                <a:cs typeface="Calibri"/>
              </a:rPr>
              <a:t>is a long-term acute </a:t>
            </a:r>
            <a:r>
              <a:rPr sz="1600" spc="-15" dirty="0">
                <a:latin typeface="Calibri"/>
                <a:cs typeface="Calibri"/>
              </a:rPr>
              <a:t>care </a:t>
            </a:r>
            <a:r>
              <a:rPr sz="1600" spc="-10" dirty="0">
                <a:latin typeface="Calibri"/>
                <a:cs typeface="Calibri"/>
              </a:rPr>
              <a:t>hospital </a:t>
            </a:r>
            <a:r>
              <a:rPr sz="1600" spc="-45" dirty="0">
                <a:latin typeface="Calibri"/>
                <a:cs typeface="Calibri"/>
              </a:rPr>
              <a:t>(LTACH) </a:t>
            </a:r>
            <a:r>
              <a:rPr sz="1600" spc="-10" dirty="0">
                <a:latin typeface="Calibri"/>
                <a:cs typeface="Calibri"/>
              </a:rPr>
              <a:t>that serves patients </a:t>
            </a:r>
            <a:r>
              <a:rPr sz="1600" spc="-5" dirty="0">
                <a:latin typeface="Calibri"/>
                <a:cs typeface="Calibri"/>
              </a:rPr>
              <a:t>with </a:t>
            </a:r>
            <a:r>
              <a:rPr sz="1600" spc="-15" dirty="0">
                <a:latin typeface="Calibri"/>
                <a:cs typeface="Calibri"/>
              </a:rPr>
              <a:t>complex </a:t>
            </a:r>
            <a:r>
              <a:rPr sz="1600" spc="-10" dirty="0">
                <a:latin typeface="Calibri"/>
                <a:cs typeface="Calibri"/>
              </a:rPr>
              <a:t>psychiatric  </a:t>
            </a:r>
            <a:r>
              <a:rPr sz="1600" spc="-15" dirty="0">
                <a:latin typeface="Calibri"/>
                <a:cs typeface="Calibri"/>
              </a:rPr>
              <a:t>(psych) </a:t>
            </a:r>
            <a:r>
              <a:rPr sz="1600" spc="-5" dirty="0">
                <a:latin typeface="Calibri"/>
                <a:cs typeface="Calibri"/>
              </a:rPr>
              <a:t>and </a:t>
            </a:r>
            <a:r>
              <a:rPr sz="1600" spc="-10" dirty="0">
                <a:latin typeface="Calibri"/>
                <a:cs typeface="Calibri"/>
              </a:rPr>
              <a:t>medical </a:t>
            </a:r>
            <a:r>
              <a:rPr sz="1600" spc="-5" dirty="0">
                <a:latin typeface="Calibri"/>
                <a:cs typeface="Calibri"/>
              </a:rPr>
              <a:t>(med) diagnoses including </a:t>
            </a:r>
            <a:r>
              <a:rPr sz="1600" spc="-10" dirty="0">
                <a:latin typeface="Calibri"/>
                <a:cs typeface="Calibri"/>
              </a:rPr>
              <a:t>patients </a:t>
            </a:r>
            <a:r>
              <a:rPr sz="1600" spc="-5" dirty="0">
                <a:latin typeface="Calibri"/>
                <a:cs typeface="Calibri"/>
              </a:rPr>
              <a:t>with intellectual and </a:t>
            </a:r>
            <a:r>
              <a:rPr sz="1600" spc="-10" dirty="0">
                <a:latin typeface="Calibri"/>
                <a:cs typeface="Calibri"/>
              </a:rPr>
              <a:t>developmental </a:t>
            </a:r>
            <a:r>
              <a:rPr sz="1600" spc="-5" dirty="0">
                <a:latin typeface="Calibri"/>
                <a:cs typeface="Calibri"/>
              </a:rPr>
              <a:t>disabilities </a:t>
            </a:r>
            <a:r>
              <a:rPr sz="1600" spc="-10" dirty="0">
                <a:latin typeface="Calibri"/>
                <a:cs typeface="Calibri"/>
              </a:rPr>
              <a:t>(I/DD) </a:t>
            </a:r>
            <a:r>
              <a:rPr sz="1600" spc="-5" dirty="0">
                <a:latin typeface="Calibri"/>
                <a:cs typeface="Calibri"/>
              </a:rPr>
              <a:t>and  </a:t>
            </a:r>
            <a:r>
              <a:rPr sz="1600" spc="-10" dirty="0">
                <a:latin typeface="Calibri"/>
                <a:cs typeface="Calibri"/>
              </a:rPr>
              <a:t>traumatic brain</a:t>
            </a:r>
            <a:r>
              <a:rPr sz="1600" spc="-8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injuries</a:t>
            </a:r>
            <a:endParaRPr sz="1600">
              <a:latin typeface="Calibri"/>
              <a:cs typeface="Calibri"/>
            </a:endParaRPr>
          </a:p>
          <a:p>
            <a:pPr marL="241300" marR="136525" indent="-228600">
              <a:lnSpc>
                <a:spcPct val="100000"/>
              </a:lnSpc>
              <a:spcBef>
                <a:spcPts val="994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600" spc="-5" dirty="0">
                <a:latin typeface="Calibri"/>
                <a:cs typeface="Calibri"/>
              </a:rPr>
              <a:t>A </a:t>
            </a:r>
            <a:r>
              <a:rPr sz="1600" spc="-15" dirty="0">
                <a:latin typeface="Calibri"/>
                <a:cs typeface="Calibri"/>
              </a:rPr>
              <a:t>state </a:t>
            </a:r>
            <a:r>
              <a:rPr sz="1600" spc="-10" dirty="0">
                <a:latin typeface="Calibri"/>
                <a:cs typeface="Calibri"/>
              </a:rPr>
              <a:t>hospital was established </a:t>
            </a:r>
            <a:r>
              <a:rPr sz="1600" spc="-5" dirty="0">
                <a:latin typeface="Calibri"/>
                <a:cs typeface="Calibri"/>
              </a:rPr>
              <a:t>in </a:t>
            </a:r>
            <a:r>
              <a:rPr sz="1600" spc="-10" dirty="0">
                <a:latin typeface="Calibri"/>
                <a:cs typeface="Calibri"/>
              </a:rPr>
              <a:t>1870 </a:t>
            </a:r>
            <a:r>
              <a:rPr sz="1600" spc="-5" dirty="0">
                <a:latin typeface="Calibri"/>
                <a:cs typeface="Calibri"/>
              </a:rPr>
              <a:t>and has </a:t>
            </a:r>
            <a:r>
              <a:rPr sz="1600" spc="-10" dirty="0">
                <a:latin typeface="Calibri"/>
                <a:cs typeface="Calibri"/>
              </a:rPr>
              <a:t>gone through many iterations. </a:t>
            </a:r>
            <a:r>
              <a:rPr sz="1600" spc="-5" dirty="0">
                <a:latin typeface="Calibri"/>
                <a:cs typeface="Calibri"/>
              </a:rPr>
              <a:t>In </a:t>
            </a:r>
            <a:r>
              <a:rPr sz="1600" spc="-10" dirty="0">
                <a:latin typeface="Calibri"/>
                <a:cs typeface="Calibri"/>
              </a:rPr>
              <a:t>1994, </a:t>
            </a:r>
            <a:r>
              <a:rPr sz="1600" spc="-15" dirty="0">
                <a:latin typeface="Calibri"/>
                <a:cs typeface="Calibri"/>
              </a:rPr>
              <a:t>four separate </a:t>
            </a:r>
            <a:r>
              <a:rPr sz="1600" spc="-10" dirty="0">
                <a:latin typeface="Calibri"/>
                <a:cs typeface="Calibri"/>
              </a:rPr>
              <a:t>facilities </a:t>
            </a:r>
            <a:r>
              <a:rPr sz="1600" spc="-15" dirty="0">
                <a:latin typeface="Calibri"/>
                <a:cs typeface="Calibri"/>
              </a:rPr>
              <a:t>were  </a:t>
            </a:r>
            <a:r>
              <a:rPr sz="1600" spc="-5" dirty="0">
                <a:latin typeface="Calibri"/>
                <a:cs typeface="Calibri"/>
              </a:rPr>
              <a:t>combined </a:t>
            </a:r>
            <a:r>
              <a:rPr sz="1600" spc="-10" dirty="0">
                <a:latin typeface="Calibri"/>
                <a:cs typeface="Calibri"/>
              </a:rPr>
              <a:t>to </a:t>
            </a:r>
            <a:r>
              <a:rPr sz="1600" spc="-15" dirty="0">
                <a:latin typeface="Calibri"/>
                <a:cs typeface="Calibri"/>
              </a:rPr>
              <a:t>form </a:t>
            </a:r>
            <a:r>
              <a:rPr sz="1600" spc="-5" dirty="0">
                <a:latin typeface="Calibri"/>
                <a:cs typeface="Calibri"/>
              </a:rPr>
              <a:t>the Eleanor Slater Hospital. It has been </a:t>
            </a:r>
            <a:r>
              <a:rPr sz="1600" spc="-10" dirty="0">
                <a:latin typeface="Calibri"/>
                <a:cs typeface="Calibri"/>
              </a:rPr>
              <a:t>known </a:t>
            </a:r>
            <a:r>
              <a:rPr sz="1600" spc="-5" dirty="0">
                <a:latin typeface="Calibri"/>
                <a:cs typeface="Calibri"/>
              </a:rPr>
              <a:t>as the “hospital of last </a:t>
            </a:r>
            <a:r>
              <a:rPr sz="1600" dirty="0">
                <a:latin typeface="Calibri"/>
                <a:cs typeface="Calibri"/>
              </a:rPr>
              <a:t>resort” </a:t>
            </a:r>
            <a:r>
              <a:rPr sz="1600" spc="-5" dirty="0">
                <a:latin typeface="Calibri"/>
                <a:cs typeface="Calibri"/>
              </a:rPr>
              <a:t>serving individuals whom,  under older models of </a:t>
            </a:r>
            <a:r>
              <a:rPr sz="1600" spc="-10" dirty="0">
                <a:latin typeface="Calibri"/>
                <a:cs typeface="Calibri"/>
              </a:rPr>
              <a:t>care, </a:t>
            </a:r>
            <a:r>
              <a:rPr sz="1600" spc="-15" dirty="0">
                <a:latin typeface="Calibri"/>
                <a:cs typeface="Calibri"/>
              </a:rPr>
              <a:t>were </a:t>
            </a:r>
            <a:r>
              <a:rPr sz="1600" spc="-10" dirty="0">
                <a:latin typeface="Calibri"/>
                <a:cs typeface="Calibri"/>
              </a:rPr>
              <a:t>considered to </a:t>
            </a:r>
            <a:r>
              <a:rPr sz="1600" spc="-5" dirty="0">
                <a:latin typeface="Calibri"/>
                <a:cs typeface="Calibri"/>
              </a:rPr>
              <a:t>be </a:t>
            </a:r>
            <a:r>
              <a:rPr sz="1600" spc="-10" dirty="0">
                <a:latin typeface="Calibri"/>
                <a:cs typeface="Calibri"/>
              </a:rPr>
              <a:t>patients </a:t>
            </a:r>
            <a:r>
              <a:rPr sz="1600" spc="-5" dirty="0">
                <a:latin typeface="Calibri"/>
                <a:cs typeface="Calibri"/>
              </a:rPr>
              <a:t>who </a:t>
            </a:r>
            <a:r>
              <a:rPr sz="1600" spc="-10" dirty="0">
                <a:latin typeface="Calibri"/>
                <a:cs typeface="Calibri"/>
              </a:rPr>
              <a:t>could not </a:t>
            </a:r>
            <a:r>
              <a:rPr sz="1600" spc="-5" dirty="0">
                <a:latin typeface="Calibri"/>
                <a:cs typeface="Calibri"/>
              </a:rPr>
              <a:t>be </a:t>
            </a:r>
            <a:r>
              <a:rPr sz="1600" spc="-10" dirty="0">
                <a:latin typeface="Calibri"/>
                <a:cs typeface="Calibri"/>
              </a:rPr>
              <a:t>served </a:t>
            </a:r>
            <a:r>
              <a:rPr sz="1600" spc="-5" dirty="0">
                <a:latin typeface="Calibri"/>
                <a:cs typeface="Calibri"/>
              </a:rPr>
              <a:t>in the</a:t>
            </a:r>
            <a:r>
              <a:rPr sz="1600" spc="3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community</a:t>
            </a:r>
            <a:endParaRPr sz="16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10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600" spc="-10" dirty="0">
                <a:latin typeface="Calibri"/>
                <a:cs typeface="Calibri"/>
              </a:rPr>
              <a:t>Patients </a:t>
            </a:r>
            <a:r>
              <a:rPr sz="1600" spc="-15" dirty="0">
                <a:latin typeface="Calibri"/>
                <a:cs typeface="Calibri"/>
              </a:rPr>
              <a:t>were </a:t>
            </a:r>
            <a:r>
              <a:rPr sz="1600" spc="-10" dirty="0">
                <a:latin typeface="Calibri"/>
                <a:cs typeface="Calibri"/>
              </a:rPr>
              <a:t>admitted to ESH through </a:t>
            </a:r>
            <a:r>
              <a:rPr sz="1600" spc="-5" dirty="0">
                <a:latin typeface="Calibri"/>
                <a:cs typeface="Calibri"/>
              </a:rPr>
              <a:t>either the </a:t>
            </a:r>
            <a:r>
              <a:rPr sz="1600" spc="-15" dirty="0">
                <a:latin typeface="Calibri"/>
                <a:cs typeface="Calibri"/>
              </a:rPr>
              <a:t>forensic system </a:t>
            </a:r>
            <a:r>
              <a:rPr sz="1600" spc="-10" dirty="0">
                <a:latin typeface="Calibri"/>
                <a:cs typeface="Calibri"/>
              </a:rPr>
              <a:t>(court </a:t>
            </a:r>
            <a:r>
              <a:rPr sz="1600" spc="-5" dirty="0">
                <a:latin typeface="Calibri"/>
                <a:cs typeface="Calibri"/>
              </a:rPr>
              <a:t>mandated) or as a </a:t>
            </a:r>
            <a:r>
              <a:rPr sz="1600" spc="-10" dirty="0">
                <a:latin typeface="Calibri"/>
                <a:cs typeface="Calibri"/>
              </a:rPr>
              <a:t>non-forensic </a:t>
            </a:r>
            <a:r>
              <a:rPr sz="1600" spc="-5" dirty="0">
                <a:latin typeface="Calibri"/>
                <a:cs typeface="Calibri"/>
              </a:rPr>
              <a:t>admission </a:t>
            </a:r>
            <a:r>
              <a:rPr sz="1600" spc="-35" dirty="0">
                <a:latin typeface="Calibri"/>
                <a:cs typeface="Calibri"/>
              </a:rPr>
              <a:t>if, </a:t>
            </a:r>
            <a:r>
              <a:rPr sz="1600" spc="-10" dirty="0">
                <a:latin typeface="Calibri"/>
                <a:cs typeface="Calibri"/>
              </a:rPr>
              <a:t>at the  </a:t>
            </a:r>
            <a:r>
              <a:rPr sz="1600" spc="-5" dirty="0">
                <a:latin typeface="Calibri"/>
                <a:cs typeface="Calibri"/>
              </a:rPr>
              <a:t>time of admission, </a:t>
            </a:r>
            <a:r>
              <a:rPr sz="1600" spc="-10" dirty="0">
                <a:latin typeface="Calibri"/>
                <a:cs typeface="Calibri"/>
              </a:rPr>
              <a:t>they could not </a:t>
            </a:r>
            <a:r>
              <a:rPr sz="1600" spc="-5" dirty="0">
                <a:latin typeface="Calibri"/>
                <a:cs typeface="Calibri"/>
              </a:rPr>
              <a:t>be </a:t>
            </a:r>
            <a:r>
              <a:rPr sz="1600" spc="-10" dirty="0">
                <a:latin typeface="Calibri"/>
                <a:cs typeface="Calibri"/>
              </a:rPr>
              <a:t>served </a:t>
            </a:r>
            <a:r>
              <a:rPr sz="1600" spc="-5" dirty="0">
                <a:latin typeface="Calibri"/>
                <a:cs typeface="Calibri"/>
              </a:rPr>
              <a:t>in either a </a:t>
            </a:r>
            <a:r>
              <a:rPr sz="1600" spc="-10" dirty="0">
                <a:latin typeface="Calibri"/>
                <a:cs typeface="Calibri"/>
              </a:rPr>
              <a:t>nursing </a:t>
            </a:r>
            <a:r>
              <a:rPr sz="1600" spc="-5" dirty="0">
                <a:latin typeface="Calibri"/>
                <a:cs typeface="Calibri"/>
              </a:rPr>
              <a:t>or community-based </a:t>
            </a:r>
            <a:r>
              <a:rPr sz="1600" spc="-10" dirty="0">
                <a:latin typeface="Calibri"/>
                <a:cs typeface="Calibri"/>
              </a:rPr>
              <a:t>setting, </a:t>
            </a:r>
            <a:r>
              <a:rPr sz="1600" spc="-20" dirty="0">
                <a:latin typeface="Calibri"/>
                <a:cs typeface="Calibri"/>
              </a:rPr>
              <a:t>like </a:t>
            </a:r>
            <a:r>
              <a:rPr sz="1600" spc="-5" dirty="0">
                <a:latin typeface="Calibri"/>
                <a:cs typeface="Calibri"/>
              </a:rPr>
              <a:t>a </a:t>
            </a:r>
            <a:r>
              <a:rPr sz="1600" spc="-10" dirty="0">
                <a:latin typeface="Calibri"/>
                <a:cs typeface="Calibri"/>
              </a:rPr>
              <a:t>group</a:t>
            </a:r>
            <a:r>
              <a:rPr sz="1600" spc="28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home</a:t>
            </a:r>
            <a:endParaRPr sz="1600">
              <a:latin typeface="Calibri"/>
              <a:cs typeface="Calibri"/>
            </a:endParaRPr>
          </a:p>
          <a:p>
            <a:pPr marL="241300" marR="193675" indent="-228600">
              <a:lnSpc>
                <a:spcPct val="100000"/>
              </a:lnSpc>
              <a:spcBef>
                <a:spcPts val="99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600" spc="-5" dirty="0">
                <a:latin typeface="Calibri"/>
                <a:cs typeface="Calibri"/>
              </a:rPr>
              <a:t>Prior </a:t>
            </a:r>
            <a:r>
              <a:rPr sz="1600" spc="-10" dirty="0">
                <a:latin typeface="Calibri"/>
                <a:cs typeface="Calibri"/>
              </a:rPr>
              <a:t>to 2020, </a:t>
            </a: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spc="-10" dirty="0">
                <a:latin typeface="Calibri"/>
                <a:cs typeface="Calibri"/>
              </a:rPr>
              <a:t>hospital </a:t>
            </a:r>
            <a:r>
              <a:rPr sz="1600" spc="-5" dirty="0">
                <a:latin typeface="Calibri"/>
                <a:cs typeface="Calibri"/>
              </a:rPr>
              <a:t>has </a:t>
            </a:r>
            <a:r>
              <a:rPr sz="1600" spc="-10" dirty="0">
                <a:latin typeface="Calibri"/>
                <a:cs typeface="Calibri"/>
              </a:rPr>
              <a:t>not </a:t>
            </a:r>
            <a:r>
              <a:rPr sz="1600" spc="-5" dirty="0">
                <a:latin typeface="Calibri"/>
                <a:cs typeface="Calibri"/>
              </a:rPr>
              <a:t>had </a:t>
            </a:r>
            <a:r>
              <a:rPr sz="1600" spc="-15" dirty="0">
                <a:latin typeface="Calibri"/>
                <a:cs typeface="Calibri"/>
              </a:rPr>
              <a:t>robust </a:t>
            </a:r>
            <a:r>
              <a:rPr sz="1600" spc="-10" dirty="0">
                <a:latin typeface="Calibri"/>
                <a:cs typeface="Calibri"/>
              </a:rPr>
              <a:t>discharge </a:t>
            </a:r>
            <a:r>
              <a:rPr sz="1600" spc="-15" dirty="0">
                <a:latin typeface="Calibri"/>
                <a:cs typeface="Calibri"/>
              </a:rPr>
              <a:t>protocols </a:t>
            </a:r>
            <a:r>
              <a:rPr sz="1600" spc="-5" dirty="0">
                <a:latin typeface="Calibri"/>
                <a:cs typeface="Calibri"/>
              </a:rPr>
              <a:t>in place, resulting in long-term </a:t>
            </a:r>
            <a:r>
              <a:rPr sz="1600" spc="-10" dirty="0">
                <a:latin typeface="Calibri"/>
                <a:cs typeface="Calibri"/>
              </a:rPr>
              <a:t>to </a:t>
            </a:r>
            <a:r>
              <a:rPr sz="1600" spc="-5" dirty="0">
                <a:latin typeface="Calibri"/>
                <a:cs typeface="Calibri"/>
              </a:rPr>
              <a:t>end-of-life </a:t>
            </a:r>
            <a:r>
              <a:rPr sz="1600" spc="-15" dirty="0">
                <a:latin typeface="Calibri"/>
                <a:cs typeface="Calibri"/>
              </a:rPr>
              <a:t>stays. </a:t>
            </a:r>
            <a:r>
              <a:rPr sz="1600" spc="-5" dirty="0">
                <a:latin typeface="Calibri"/>
                <a:cs typeface="Calibri"/>
              </a:rPr>
              <a:t>As a  </a:t>
            </a:r>
            <a:r>
              <a:rPr sz="1600" spc="-10" dirty="0">
                <a:latin typeface="Calibri"/>
                <a:cs typeface="Calibri"/>
              </a:rPr>
              <a:t>benchmark, Center </a:t>
            </a:r>
            <a:r>
              <a:rPr sz="1600" spc="-15" dirty="0">
                <a:latin typeface="Calibri"/>
                <a:cs typeface="Calibri"/>
              </a:rPr>
              <a:t>for </a:t>
            </a:r>
            <a:r>
              <a:rPr sz="1600" spc="-5" dirty="0">
                <a:latin typeface="Calibri"/>
                <a:cs typeface="Calibri"/>
              </a:rPr>
              <a:t>Medicaid and </a:t>
            </a:r>
            <a:r>
              <a:rPr sz="1600" spc="-10" dirty="0">
                <a:latin typeface="Calibri"/>
                <a:cs typeface="Calibri"/>
              </a:rPr>
              <a:t>Medicare </a:t>
            </a:r>
            <a:r>
              <a:rPr sz="1600" spc="-5" dirty="0">
                <a:latin typeface="Calibri"/>
                <a:cs typeface="Calibri"/>
              </a:rPr>
              <a:t>Services </a:t>
            </a:r>
            <a:r>
              <a:rPr sz="1600" spc="-10" dirty="0">
                <a:latin typeface="Calibri"/>
                <a:cs typeface="Calibri"/>
              </a:rPr>
              <a:t>(CMS) </a:t>
            </a:r>
            <a:r>
              <a:rPr sz="1600" spc="-5" dirty="0">
                <a:latin typeface="Calibri"/>
                <a:cs typeface="Calibri"/>
              </a:rPr>
              <a:t>guidance </a:t>
            </a:r>
            <a:r>
              <a:rPr sz="1600" spc="-10" dirty="0">
                <a:latin typeface="Calibri"/>
                <a:cs typeface="Calibri"/>
              </a:rPr>
              <a:t>estimates </a:t>
            </a:r>
            <a:r>
              <a:rPr sz="1600" spc="-5" dirty="0">
                <a:latin typeface="Calibri"/>
                <a:cs typeface="Calibri"/>
              </a:rPr>
              <a:t>a typical </a:t>
            </a:r>
            <a:r>
              <a:rPr sz="1600" spc="-10" dirty="0">
                <a:latin typeface="Calibri"/>
                <a:cs typeface="Calibri"/>
              </a:rPr>
              <a:t>length </a:t>
            </a:r>
            <a:r>
              <a:rPr sz="1600" spc="-5" dirty="0">
                <a:latin typeface="Calibri"/>
                <a:cs typeface="Calibri"/>
              </a:rPr>
              <a:t>of </a:t>
            </a:r>
            <a:r>
              <a:rPr sz="1600" spc="-20" dirty="0">
                <a:latin typeface="Calibri"/>
                <a:cs typeface="Calibri"/>
              </a:rPr>
              <a:t>stay for </a:t>
            </a:r>
            <a:r>
              <a:rPr sz="1600" spc="-5" dirty="0">
                <a:latin typeface="Calibri"/>
                <a:cs typeface="Calibri"/>
              </a:rPr>
              <a:t>an </a:t>
            </a:r>
            <a:r>
              <a:rPr sz="1600" spc="-60" dirty="0">
                <a:latin typeface="Calibri"/>
                <a:cs typeface="Calibri"/>
              </a:rPr>
              <a:t>LTACH </a:t>
            </a:r>
            <a:r>
              <a:rPr sz="1600" dirty="0">
                <a:latin typeface="Calibri"/>
                <a:cs typeface="Calibri"/>
              </a:rPr>
              <a:t>is  </a:t>
            </a:r>
            <a:r>
              <a:rPr sz="1600" spc="-10" dirty="0">
                <a:latin typeface="Calibri"/>
                <a:cs typeface="Calibri"/>
              </a:rPr>
              <a:t>between </a:t>
            </a:r>
            <a:r>
              <a:rPr sz="1600" spc="-5" dirty="0">
                <a:latin typeface="Calibri"/>
                <a:cs typeface="Calibri"/>
              </a:rPr>
              <a:t>30 and 90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days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99905"/>
              </p:ext>
            </p:extLst>
          </p:nvPr>
        </p:nvGraphicFramePr>
        <p:xfrm>
          <a:off x="1433575" y="4087495"/>
          <a:ext cx="9667999" cy="21608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76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444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557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752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748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3497">
                <a:tc>
                  <a:txBody>
                    <a:bodyPr/>
                    <a:lstStyle/>
                    <a:p>
                      <a:pPr marL="3340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Campus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R="15875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Building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0033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Population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Patient</a:t>
                      </a:r>
                      <a:r>
                        <a:rPr sz="11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R="9461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ESH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Average Length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spc="-1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spc="-1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Stay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624">
                <a:tc>
                  <a:txBody>
                    <a:bodyPr/>
                    <a:lstStyle/>
                    <a:p>
                      <a:pPr marR="385445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Cra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5811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Benton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0160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Forensic</a:t>
                      </a:r>
                      <a:r>
                        <a:rPr sz="11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Psych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8128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50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9525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~0-12</a:t>
                      </a:r>
                      <a:r>
                        <a:rPr sz="11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months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T w="25400">
                      <a:solidFill>
                        <a:srgbClr val="000000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9385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Adolph</a:t>
                      </a:r>
                      <a:r>
                        <a:rPr sz="11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Meyer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1920" marB="0"/>
                </a:tc>
                <a:tc>
                  <a:txBody>
                    <a:bodyPr/>
                    <a:lstStyle/>
                    <a:p>
                      <a:pPr marL="982980" marR="343535" indent="-5321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Forensic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Psych Overflow</a:t>
                      </a:r>
                      <a:r>
                        <a:rPr sz="1100" spc="-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Unit 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Civil</a:t>
                      </a:r>
                      <a:r>
                        <a:rPr sz="11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Psych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L="81280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27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1920" marB="0"/>
                </a:tc>
                <a:tc>
                  <a:txBody>
                    <a:bodyPr/>
                    <a:lstStyle/>
                    <a:p>
                      <a:pPr marR="93980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~12</a:t>
                      </a:r>
                      <a:r>
                        <a:rPr sz="11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years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192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58115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Regan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816610" marR="708660" indent="1657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Civil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Psych  Med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(Vent</a:t>
                      </a:r>
                      <a:r>
                        <a:rPr sz="11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Unit)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81280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93980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~11</a:t>
                      </a:r>
                      <a:r>
                        <a:rPr sz="11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years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3522">
                <a:tc>
                  <a:txBody>
                    <a:bodyPr/>
                    <a:lstStyle/>
                    <a:p>
                      <a:pPr marR="356870" algn="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vi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/>
                </a:tc>
                <a:tc>
                  <a:txBody>
                    <a:bodyPr/>
                    <a:lstStyle/>
                    <a:p>
                      <a:pPr marR="158115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Zambarano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/>
                </a:tc>
                <a:tc>
                  <a:txBody>
                    <a:bodyPr/>
                    <a:lstStyle/>
                    <a:p>
                      <a:pPr marL="10033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Med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/>
                </a:tc>
                <a:tc>
                  <a:txBody>
                    <a:bodyPr/>
                    <a:lstStyle/>
                    <a:p>
                      <a:pPr marL="8128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/>
                </a:tc>
                <a:tc>
                  <a:txBody>
                    <a:bodyPr/>
                    <a:lstStyle/>
                    <a:p>
                      <a:pPr marR="9398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~16</a:t>
                      </a:r>
                      <a:r>
                        <a:rPr sz="11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years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00330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00" i="1" dirty="0">
                          <a:latin typeface="Calibri"/>
                          <a:cs typeface="Calibri"/>
                        </a:rPr>
                        <a:t>ESH</a:t>
                      </a:r>
                      <a:r>
                        <a:rPr sz="1100" i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i="1" spc="-5" dirty="0">
                          <a:latin typeface="Calibri"/>
                          <a:cs typeface="Calibri"/>
                        </a:rPr>
                        <a:t>Combined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874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190/230 licensed</a:t>
                      </a:r>
                      <a:r>
                        <a:rPr sz="11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beds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(64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Forensic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/ 126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Non-Forensic)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93980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~13</a:t>
                      </a:r>
                      <a:r>
                        <a:rPr sz="11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years</a:t>
                      </a:r>
                    </a:p>
                  </a:txBody>
                  <a:tcPr marL="0" marR="0" marT="121920" marB="0">
                    <a:lnB w="254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7053A39-B74C-43B0-9475-79E98DA3671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397636"/>
            <a:ext cx="1035812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750"/>
              </a:lnSpc>
            </a:pPr>
            <a:r>
              <a:rPr spc="-10" dirty="0"/>
              <a:t>Americans </a:t>
            </a:r>
            <a:r>
              <a:rPr spc="-5" dirty="0"/>
              <a:t>with </a:t>
            </a:r>
            <a:r>
              <a:rPr dirty="0"/>
              <a:t>Disabilities </a:t>
            </a:r>
            <a:r>
              <a:rPr spc="-5" dirty="0"/>
              <a:t>Act </a:t>
            </a:r>
            <a:r>
              <a:rPr spc="-10" dirty="0"/>
              <a:t>(ADA) </a:t>
            </a:r>
            <a:r>
              <a:rPr dirty="0"/>
              <a:t>/  </a:t>
            </a:r>
            <a:r>
              <a:rPr spc="-15" dirty="0"/>
              <a:t>Olmstead</a:t>
            </a:r>
            <a:r>
              <a:rPr spc="-60" dirty="0"/>
              <a:t> </a:t>
            </a:r>
            <a:r>
              <a:rPr lang="en-US" spc="-15" dirty="0"/>
              <a:t>Decision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59534"/>
            <a:ext cx="10208895" cy="4667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ts val="216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In 1999, the </a:t>
            </a:r>
            <a:r>
              <a:rPr sz="2000" spc="-5" dirty="0">
                <a:latin typeface="Calibri"/>
                <a:cs typeface="Calibri"/>
              </a:rPr>
              <a:t>Supreme Court held </a:t>
            </a:r>
            <a:r>
              <a:rPr sz="2000" dirty="0">
                <a:latin typeface="Calibri"/>
                <a:cs typeface="Calibri"/>
              </a:rPr>
              <a:t>in </a:t>
            </a:r>
            <a:r>
              <a:rPr sz="2000" spc="-10" dirty="0">
                <a:latin typeface="Calibri"/>
                <a:cs typeface="Calibri"/>
              </a:rPr>
              <a:t>Olmstead </a:t>
            </a:r>
            <a:r>
              <a:rPr sz="2000" spc="-5" dirty="0">
                <a:latin typeface="Calibri"/>
                <a:cs typeface="Calibri"/>
              </a:rPr>
              <a:t>that people </a:t>
            </a:r>
            <a:r>
              <a:rPr sz="2000" dirty="0">
                <a:latin typeface="Calibri"/>
                <a:cs typeface="Calibri"/>
              </a:rPr>
              <a:t>with </a:t>
            </a:r>
            <a:r>
              <a:rPr sz="2000" spc="-5" dirty="0">
                <a:latin typeface="Calibri"/>
                <a:cs typeface="Calibri"/>
              </a:rPr>
              <a:t>disabilities </a:t>
            </a:r>
            <a:r>
              <a:rPr sz="2000" spc="-20" dirty="0">
                <a:latin typeface="Calibri"/>
                <a:cs typeface="Calibri"/>
              </a:rPr>
              <a:t>have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b="1" spc="-10" dirty="0">
                <a:latin typeface="Calibri"/>
                <a:cs typeface="Calibri"/>
              </a:rPr>
              <a:t>right </a:t>
            </a:r>
            <a:r>
              <a:rPr sz="2000" b="1" spc="-15" dirty="0">
                <a:latin typeface="Calibri"/>
                <a:cs typeface="Calibri"/>
              </a:rPr>
              <a:t>to </a:t>
            </a:r>
            <a:r>
              <a:rPr sz="2000" b="1" spc="-10" dirty="0">
                <a:latin typeface="Calibri"/>
                <a:cs typeface="Calibri"/>
              </a:rPr>
              <a:t>receive  </a:t>
            </a:r>
            <a:r>
              <a:rPr sz="2000" b="1" spc="-20" dirty="0">
                <a:latin typeface="Calibri"/>
                <a:cs typeface="Calibri"/>
              </a:rPr>
              <a:t>state </a:t>
            </a:r>
            <a:r>
              <a:rPr sz="2000" b="1" dirty="0">
                <a:latin typeface="Calibri"/>
                <a:cs typeface="Calibri"/>
              </a:rPr>
              <a:t>funded supports and </a:t>
            </a:r>
            <a:r>
              <a:rPr sz="2000" b="1" spc="-5" dirty="0">
                <a:latin typeface="Calibri"/>
                <a:cs typeface="Calibri"/>
              </a:rPr>
              <a:t>services </a:t>
            </a:r>
            <a:r>
              <a:rPr sz="2000" b="1" dirty="0">
                <a:latin typeface="Calibri"/>
                <a:cs typeface="Calibri"/>
              </a:rPr>
              <a:t>in the </a:t>
            </a:r>
            <a:r>
              <a:rPr sz="2000" b="1" spc="-5" dirty="0">
                <a:latin typeface="Calibri"/>
                <a:cs typeface="Calibri"/>
              </a:rPr>
              <a:t>community </a:t>
            </a:r>
            <a:r>
              <a:rPr sz="2000" spc="-10" dirty="0">
                <a:latin typeface="Calibri"/>
                <a:cs typeface="Calibri"/>
              </a:rPr>
              <a:t>rather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institutions</a:t>
            </a:r>
            <a:endParaRPr sz="2000" dirty="0">
              <a:latin typeface="Calibri"/>
              <a:cs typeface="Calibri"/>
            </a:endParaRPr>
          </a:p>
          <a:p>
            <a:pPr marL="698500" marR="117475" lvl="1" indent="-228600" algn="just">
              <a:lnSpc>
                <a:spcPts val="1939"/>
              </a:lnSpc>
              <a:spcBef>
                <a:spcPts val="515"/>
              </a:spcBef>
              <a:buFont typeface="Arial"/>
              <a:buChar char="•"/>
              <a:tabLst>
                <a:tab pos="699135" algn="l"/>
              </a:tabLst>
            </a:pPr>
            <a:r>
              <a:rPr sz="1800" spc="-10" dirty="0">
                <a:latin typeface="Calibri"/>
                <a:cs typeface="Calibri"/>
              </a:rPr>
              <a:t>Olmstead interprets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5" dirty="0">
                <a:latin typeface="Calibri"/>
                <a:cs typeface="Calibri"/>
              </a:rPr>
              <a:t>Americans with Disabilities Act's </a:t>
            </a:r>
            <a:r>
              <a:rPr sz="1800" b="1" spc="-15" dirty="0">
                <a:latin typeface="Calibri"/>
                <a:cs typeface="Calibri"/>
              </a:rPr>
              <a:t>integration </a:t>
            </a:r>
            <a:r>
              <a:rPr sz="1800" b="1" spc="-10" dirty="0">
                <a:latin typeface="Calibri"/>
                <a:cs typeface="Calibri"/>
              </a:rPr>
              <a:t>mandate</a:t>
            </a:r>
            <a:r>
              <a:rPr sz="1800" spc="-10" dirty="0">
                <a:latin typeface="Calibri"/>
                <a:cs typeface="Calibri"/>
              </a:rPr>
              <a:t>, </a:t>
            </a:r>
            <a:r>
              <a:rPr sz="1800" spc="-5" dirty="0">
                <a:latin typeface="Calibri"/>
                <a:cs typeface="Calibri"/>
              </a:rPr>
              <a:t>which </a:t>
            </a:r>
            <a:r>
              <a:rPr sz="1800" spc="-10" dirty="0">
                <a:latin typeface="Calibri"/>
                <a:cs typeface="Calibri"/>
              </a:rPr>
              <a:t>requires </a:t>
            </a:r>
            <a:r>
              <a:rPr sz="1800" spc="-5" dirty="0">
                <a:latin typeface="Calibri"/>
                <a:cs typeface="Calibri"/>
              </a:rPr>
              <a:t>public  entities </a:t>
            </a:r>
            <a:r>
              <a:rPr sz="1800" spc="-10" dirty="0">
                <a:latin typeface="Calibri"/>
                <a:cs typeface="Calibri"/>
              </a:rPr>
              <a:t>to “administer </a:t>
            </a:r>
            <a:r>
              <a:rPr sz="1800" dirty="0">
                <a:latin typeface="Calibri"/>
                <a:cs typeface="Calibri"/>
              </a:rPr>
              <a:t>services, </a:t>
            </a:r>
            <a:r>
              <a:rPr sz="1800" spc="-10" dirty="0">
                <a:latin typeface="Calibri"/>
                <a:cs typeface="Calibri"/>
              </a:rPr>
              <a:t>programs, </a:t>
            </a:r>
            <a:r>
              <a:rPr sz="1800" spc="-5" dirty="0">
                <a:latin typeface="Calibri"/>
                <a:cs typeface="Calibri"/>
              </a:rPr>
              <a:t>and activities in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most </a:t>
            </a:r>
            <a:r>
              <a:rPr sz="1800" spc="-15" dirty="0">
                <a:latin typeface="Calibri"/>
                <a:cs typeface="Calibri"/>
              </a:rPr>
              <a:t>integrated </a:t>
            </a:r>
            <a:r>
              <a:rPr sz="1800" spc="-10" dirty="0">
                <a:latin typeface="Calibri"/>
                <a:cs typeface="Calibri"/>
              </a:rPr>
              <a:t>setting appropriate to  </a:t>
            </a:r>
            <a:r>
              <a:rPr sz="1800" dirty="0">
                <a:latin typeface="Calibri"/>
                <a:cs typeface="Calibri"/>
              </a:rPr>
              <a:t>the needs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5" dirty="0">
                <a:latin typeface="Calibri"/>
                <a:cs typeface="Calibri"/>
              </a:rPr>
              <a:t>qualified individuals with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disabilities”</a:t>
            </a:r>
            <a:endParaRPr sz="1800" dirty="0">
              <a:latin typeface="Calibri"/>
              <a:cs typeface="Calibri"/>
            </a:endParaRPr>
          </a:p>
          <a:p>
            <a:pPr marL="698500" marR="569595" lvl="1" indent="-228600">
              <a:lnSpc>
                <a:spcPts val="1939"/>
              </a:lnSpc>
              <a:spcBef>
                <a:spcPts val="50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Olmstead </a:t>
            </a:r>
            <a:r>
              <a:rPr sz="1800" spc="-5" dirty="0">
                <a:latin typeface="Calibri"/>
                <a:cs typeface="Calibri"/>
              </a:rPr>
              <a:t>decision </a:t>
            </a:r>
            <a:r>
              <a:rPr sz="1800" spc="-10" dirty="0">
                <a:latin typeface="Calibri"/>
                <a:cs typeface="Calibri"/>
              </a:rPr>
              <a:t>centered </a:t>
            </a:r>
            <a:r>
              <a:rPr sz="1800" spc="-5" dirty="0">
                <a:latin typeface="Calibri"/>
                <a:cs typeface="Calibri"/>
              </a:rPr>
              <a:t>on patients in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15" dirty="0">
                <a:latin typeface="Calibri"/>
                <a:cs typeface="Calibri"/>
              </a:rPr>
              <a:t>psychiatric </a:t>
            </a:r>
            <a:r>
              <a:rPr sz="1800" spc="-5" dirty="0">
                <a:latin typeface="Calibri"/>
                <a:cs typeface="Calibri"/>
              </a:rPr>
              <a:t>hospital. </a:t>
            </a:r>
            <a:r>
              <a:rPr sz="1800" spc="-10" dirty="0">
                <a:latin typeface="Calibri"/>
                <a:cs typeface="Calibri"/>
              </a:rPr>
              <a:t>Later </a:t>
            </a:r>
            <a:r>
              <a:rPr sz="1800" spc="-5" dirty="0">
                <a:latin typeface="Calibri"/>
                <a:cs typeface="Calibri"/>
              </a:rPr>
              <a:t>cases </a:t>
            </a:r>
            <a:r>
              <a:rPr sz="1800" spc="-10" dirty="0">
                <a:latin typeface="Calibri"/>
                <a:cs typeface="Calibri"/>
              </a:rPr>
              <a:t>have confirmed  </a:t>
            </a:r>
            <a:r>
              <a:rPr sz="1800" spc="-5" dirty="0">
                <a:latin typeface="Calibri"/>
                <a:cs typeface="Calibri"/>
              </a:rPr>
              <a:t>that </a:t>
            </a:r>
            <a:r>
              <a:rPr sz="1800" b="1" spc="-10" dirty="0">
                <a:latin typeface="Calibri"/>
                <a:cs typeface="Calibri"/>
              </a:rPr>
              <a:t>Olmstead </a:t>
            </a:r>
            <a:r>
              <a:rPr sz="1800" b="1" dirty="0">
                <a:latin typeface="Calibri"/>
                <a:cs typeface="Calibri"/>
              </a:rPr>
              <a:t>applies </a:t>
            </a:r>
            <a:r>
              <a:rPr sz="1800" b="1" spc="-10" dirty="0">
                <a:latin typeface="Calibri"/>
                <a:cs typeface="Calibri"/>
              </a:rPr>
              <a:t>to </a:t>
            </a:r>
            <a:r>
              <a:rPr sz="1800" b="1" dirty="0">
                <a:latin typeface="Calibri"/>
                <a:cs typeface="Calibri"/>
              </a:rPr>
              <a:t>all </a:t>
            </a:r>
            <a:r>
              <a:rPr sz="1800" b="1" spc="-20" dirty="0">
                <a:latin typeface="Calibri"/>
                <a:cs typeface="Calibri"/>
              </a:rPr>
              <a:t>state </a:t>
            </a:r>
            <a:r>
              <a:rPr sz="1800" b="1" dirty="0">
                <a:latin typeface="Calibri"/>
                <a:cs typeface="Calibri"/>
              </a:rPr>
              <a:t>and </a:t>
            </a:r>
            <a:r>
              <a:rPr sz="1800" b="1" spc="-5" dirty="0">
                <a:latin typeface="Calibri"/>
                <a:cs typeface="Calibri"/>
              </a:rPr>
              <a:t>Medicaid funded</a:t>
            </a:r>
            <a:r>
              <a:rPr sz="1800" b="1" spc="-8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institutions</a:t>
            </a:r>
            <a:endParaRPr sz="1800" dirty="0">
              <a:latin typeface="Calibri"/>
              <a:cs typeface="Calibri"/>
            </a:endParaRPr>
          </a:p>
          <a:p>
            <a:pPr marL="241300" indent="-228600">
              <a:lnSpc>
                <a:spcPts val="2280"/>
              </a:lnSpc>
              <a:spcBef>
                <a:spcPts val="72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Calibri"/>
                <a:cs typeface="Calibri"/>
              </a:rPr>
              <a:t>Regulations implementing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Supreme </a:t>
            </a:r>
            <a:r>
              <a:rPr sz="2000" spc="-10" dirty="0">
                <a:latin typeface="Calibri"/>
                <a:cs typeface="Calibri"/>
              </a:rPr>
              <a:t>Court’s Olmstead </a:t>
            </a:r>
            <a:r>
              <a:rPr sz="2000" dirty="0">
                <a:latin typeface="Calibri"/>
                <a:cs typeface="Calibri"/>
              </a:rPr>
              <a:t>decision </a:t>
            </a:r>
            <a:r>
              <a:rPr sz="2000" spc="-5" dirty="0">
                <a:latin typeface="Calibri"/>
                <a:cs typeface="Calibri"/>
              </a:rPr>
              <a:t>continue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spc="-5" dirty="0">
                <a:latin typeface="Calibri"/>
                <a:cs typeface="Calibri"/>
              </a:rPr>
              <a:t>emphasize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</a:p>
          <a:p>
            <a:pPr marL="241300">
              <a:lnSpc>
                <a:spcPts val="2280"/>
              </a:lnSpc>
            </a:pPr>
            <a:r>
              <a:rPr sz="2000" b="1" spc="-5" dirty="0">
                <a:latin typeface="Calibri"/>
                <a:cs typeface="Calibri"/>
              </a:rPr>
              <a:t>development </a:t>
            </a:r>
            <a:r>
              <a:rPr sz="2000" b="1" dirty="0">
                <a:latin typeface="Calibri"/>
                <a:cs typeface="Calibri"/>
              </a:rPr>
              <a:t>of community-based </a:t>
            </a:r>
            <a:r>
              <a:rPr sz="2000" b="1" spc="-10" dirty="0">
                <a:latin typeface="Calibri"/>
                <a:cs typeface="Calibri"/>
              </a:rPr>
              <a:t>alternatives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spc="-5" dirty="0">
                <a:latin typeface="Calibri"/>
                <a:cs typeface="Calibri"/>
              </a:rPr>
              <a:t>inpatient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care</a:t>
            </a:r>
            <a:endParaRPr sz="2000" dirty="0">
              <a:latin typeface="Calibri"/>
              <a:cs typeface="Calibri"/>
            </a:endParaRPr>
          </a:p>
          <a:p>
            <a:pPr marL="241300" marR="254000" indent="-228600">
              <a:lnSpc>
                <a:spcPts val="2160"/>
              </a:lnSpc>
              <a:spcBef>
                <a:spcPts val="102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Once a </a:t>
            </a:r>
            <a:r>
              <a:rPr sz="2000" spc="-10" dirty="0">
                <a:latin typeface="Calibri"/>
                <a:cs typeface="Calibri"/>
              </a:rPr>
              <a:t>person </a:t>
            </a:r>
            <a:r>
              <a:rPr sz="2000" dirty="0">
                <a:latin typeface="Calibri"/>
                <a:cs typeface="Calibri"/>
              </a:rPr>
              <a:t>no </a:t>
            </a:r>
            <a:r>
              <a:rPr sz="2000" spc="-5" dirty="0">
                <a:latin typeface="Calibri"/>
                <a:cs typeface="Calibri"/>
              </a:rPr>
              <a:t>longer needs hospital </a:t>
            </a:r>
            <a:r>
              <a:rPr sz="2000" spc="-10" dirty="0">
                <a:latin typeface="Calibri"/>
                <a:cs typeface="Calibri"/>
              </a:rPr>
              <a:t>level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spc="-10" dirty="0">
                <a:latin typeface="Calibri"/>
                <a:cs typeface="Calibri"/>
              </a:rPr>
              <a:t>care,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20" dirty="0">
                <a:latin typeface="Calibri"/>
                <a:cs typeface="Calibri"/>
              </a:rPr>
              <a:t>state </a:t>
            </a:r>
            <a:r>
              <a:rPr sz="2000" spc="-10" dirty="0">
                <a:latin typeface="Calibri"/>
                <a:cs typeface="Calibri"/>
              </a:rPr>
              <a:t>must work </a:t>
            </a:r>
            <a:r>
              <a:rPr sz="2000" spc="-5" dirty="0">
                <a:latin typeface="Calibri"/>
                <a:cs typeface="Calibri"/>
              </a:rPr>
              <a:t>with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person </a:t>
            </a:r>
            <a:r>
              <a:rPr sz="2000" dirty="0">
                <a:latin typeface="Calibri"/>
                <a:cs typeface="Calibri"/>
              </a:rPr>
              <a:t>and  their </a:t>
            </a:r>
            <a:r>
              <a:rPr sz="2000" spc="-5" dirty="0">
                <a:latin typeface="Calibri"/>
                <a:cs typeface="Calibri"/>
              </a:rPr>
              <a:t>support team </a:t>
            </a:r>
            <a:r>
              <a:rPr sz="2000" spc="-15" dirty="0">
                <a:latin typeface="Calibri"/>
                <a:cs typeface="Calibri"/>
              </a:rPr>
              <a:t>to </a:t>
            </a:r>
            <a:r>
              <a:rPr sz="2000" b="1" spc="-10" dirty="0">
                <a:latin typeface="Calibri"/>
                <a:cs typeface="Calibri"/>
              </a:rPr>
              <a:t>discharge </a:t>
            </a:r>
            <a:r>
              <a:rPr sz="2000" b="1" spc="-15" dirty="0">
                <a:latin typeface="Calibri"/>
                <a:cs typeface="Calibri"/>
              </a:rPr>
              <a:t>to </a:t>
            </a:r>
            <a:r>
              <a:rPr sz="2000" b="1" dirty="0">
                <a:latin typeface="Calibri"/>
                <a:cs typeface="Calibri"/>
              </a:rPr>
              <a:t>the </a:t>
            </a:r>
            <a:r>
              <a:rPr sz="2000" b="1" spc="-5" dirty="0">
                <a:latin typeface="Calibri"/>
                <a:cs typeface="Calibri"/>
              </a:rPr>
              <a:t>least </a:t>
            </a:r>
            <a:r>
              <a:rPr sz="2000" b="1" spc="-10" dirty="0">
                <a:latin typeface="Calibri"/>
                <a:cs typeface="Calibri"/>
              </a:rPr>
              <a:t>restrictive </a:t>
            </a:r>
            <a:r>
              <a:rPr sz="2000" b="1" spc="-5" dirty="0">
                <a:latin typeface="Calibri"/>
                <a:cs typeface="Calibri"/>
              </a:rPr>
              <a:t>setting </a:t>
            </a:r>
            <a:r>
              <a:rPr sz="2000" spc="-5" dirty="0">
                <a:latin typeface="Calibri"/>
                <a:cs typeface="Calibri"/>
              </a:rPr>
              <a:t>that meets </a:t>
            </a:r>
            <a:r>
              <a:rPr sz="2000" dirty="0">
                <a:latin typeface="Calibri"/>
                <a:cs typeface="Calibri"/>
              </a:rPr>
              <a:t>their </a:t>
            </a:r>
            <a:r>
              <a:rPr sz="2000" spc="-5" dirty="0">
                <a:latin typeface="Calibri"/>
                <a:cs typeface="Calibri"/>
              </a:rPr>
              <a:t>needs </a:t>
            </a:r>
            <a:r>
              <a:rPr sz="2000" dirty="0">
                <a:latin typeface="Calibri"/>
                <a:cs typeface="Calibri"/>
              </a:rPr>
              <a:t>and  </a:t>
            </a:r>
            <a:r>
              <a:rPr sz="2000" spc="-10" dirty="0">
                <a:latin typeface="Calibri"/>
                <a:cs typeface="Calibri"/>
              </a:rPr>
              <a:t>preferences</a:t>
            </a:r>
            <a:endParaRPr lang="en-US" sz="2000" spc="-10" dirty="0">
              <a:latin typeface="Calibri"/>
              <a:cs typeface="Calibri"/>
            </a:endParaRPr>
          </a:p>
          <a:p>
            <a:pPr marL="241300" marR="254000" indent="-228600">
              <a:lnSpc>
                <a:spcPts val="2160"/>
              </a:lnSpc>
              <a:spcBef>
                <a:spcPts val="102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US" dirty="0"/>
              <a:t>The Olmstead decision reinforces our commitment to ensure patients’ clinical needs define their care—not any other factor.</a:t>
            </a:r>
            <a:endParaRPr lang="en-US" sz="2000" spc="-10" dirty="0">
              <a:latin typeface="Calibri"/>
              <a:cs typeface="Calibri"/>
            </a:endParaRPr>
          </a:p>
          <a:p>
            <a:pPr marL="241300" marR="254000" indent="-228600">
              <a:lnSpc>
                <a:spcPts val="2160"/>
              </a:lnSpc>
              <a:spcBef>
                <a:spcPts val="102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endParaRPr sz="2000" dirty="0">
              <a:latin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1EDE421-A796-4554-A634-31F2BB26A02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623189"/>
            <a:ext cx="11277599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 dirty="0"/>
              <a:t>ESH is Accredited by </a:t>
            </a:r>
            <a:r>
              <a:rPr spc="-5" dirty="0"/>
              <a:t>The </a:t>
            </a:r>
            <a:r>
              <a:rPr spc="-15" dirty="0"/>
              <a:t>Joint </a:t>
            </a:r>
            <a:r>
              <a:rPr dirty="0"/>
              <a:t>Commission </a:t>
            </a:r>
            <a:r>
              <a:rPr spc="-30" dirty="0"/>
              <a:t>(TJC)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524000"/>
            <a:ext cx="10354310" cy="397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Joint </a:t>
            </a:r>
            <a:r>
              <a:rPr sz="2000" spc="-5" dirty="0">
                <a:latin typeface="Calibri"/>
                <a:cs typeface="Calibri"/>
              </a:rPr>
              <a:t>Commission </a:t>
            </a:r>
            <a:r>
              <a:rPr sz="2000" spc="-10" dirty="0">
                <a:latin typeface="Calibri"/>
                <a:cs typeface="Calibri"/>
              </a:rPr>
              <a:t>last surveyed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hospital in September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2017</a:t>
            </a:r>
          </a:p>
          <a:p>
            <a:pPr marL="698500" marR="167005" lvl="1" indent="-228600">
              <a:lnSpc>
                <a:spcPts val="1950"/>
              </a:lnSpc>
              <a:spcBef>
                <a:spcPts val="53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spc="-5" dirty="0">
                <a:latin typeface="Calibri"/>
                <a:cs typeface="Calibri"/>
              </a:rPr>
              <a:t>Findings included </a:t>
            </a:r>
            <a:r>
              <a:rPr sz="1800" spc="-10" dirty="0">
                <a:latin typeface="Calibri"/>
                <a:cs typeface="Calibri"/>
              </a:rPr>
              <a:t>approximately </a:t>
            </a:r>
            <a:r>
              <a:rPr sz="1800" dirty="0">
                <a:latin typeface="Calibri"/>
                <a:cs typeface="Calibri"/>
              </a:rPr>
              <a:t>25 </a:t>
            </a:r>
            <a:r>
              <a:rPr sz="1800" spc="-5" dirty="0">
                <a:latin typeface="Calibri"/>
                <a:cs typeface="Calibri"/>
              </a:rPr>
              <a:t>deficiencies </a:t>
            </a:r>
            <a:r>
              <a:rPr sz="1800" spc="-10" dirty="0">
                <a:latin typeface="Calibri"/>
                <a:cs typeface="Calibri"/>
              </a:rPr>
              <a:t>ranging from </a:t>
            </a:r>
            <a:r>
              <a:rPr sz="1800" spc="-5" dirty="0">
                <a:latin typeface="Calibri"/>
                <a:cs typeface="Calibri"/>
              </a:rPr>
              <a:t>causing an “Immediate </a:t>
            </a:r>
            <a:r>
              <a:rPr sz="1800" spc="-10" dirty="0">
                <a:latin typeface="Calibri"/>
                <a:cs typeface="Calibri"/>
              </a:rPr>
              <a:t>Threat </a:t>
            </a:r>
            <a:r>
              <a:rPr sz="1800" spc="-15" dirty="0">
                <a:latin typeface="Calibri"/>
                <a:cs typeface="Calibri"/>
              </a:rPr>
              <a:t>to Life” </a:t>
            </a:r>
            <a:r>
              <a:rPr sz="1800" spc="-10" dirty="0">
                <a:latin typeface="Calibri"/>
                <a:cs typeface="Calibri"/>
              </a:rPr>
              <a:t>to  </a:t>
            </a:r>
            <a:r>
              <a:rPr sz="1800" spc="-5" dirty="0">
                <a:latin typeface="Calibri"/>
                <a:cs typeface="Calibri"/>
              </a:rPr>
              <a:t>“Low/No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Impact/Harm”</a:t>
            </a:r>
            <a:endParaRPr sz="1800" dirty="0">
              <a:latin typeface="Calibri"/>
              <a:cs typeface="Calibri"/>
            </a:endParaRPr>
          </a:p>
          <a:p>
            <a:pPr marL="698500" marR="493395" lvl="1" indent="-228600">
              <a:lnSpc>
                <a:spcPts val="1939"/>
              </a:lnSpc>
              <a:spcBef>
                <a:spcPts val="50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800" spc="-15" dirty="0">
                <a:latin typeface="Calibri"/>
                <a:cs typeface="Calibri"/>
              </a:rPr>
              <a:t>Noteworthy </a:t>
            </a:r>
            <a:r>
              <a:rPr sz="1800" spc="-5" dirty="0">
                <a:latin typeface="Calibri"/>
                <a:cs typeface="Calibri"/>
              </a:rPr>
              <a:t>finding: presence of </a:t>
            </a:r>
            <a:r>
              <a:rPr sz="1800" spc="-15" dirty="0">
                <a:latin typeface="Calibri"/>
                <a:cs typeface="Calibri"/>
              </a:rPr>
              <a:t>ligature </a:t>
            </a:r>
            <a:r>
              <a:rPr sz="1800" spc="-5" dirty="0">
                <a:latin typeface="Calibri"/>
                <a:cs typeface="Calibri"/>
              </a:rPr>
              <a:t>risk </a:t>
            </a:r>
            <a:r>
              <a:rPr sz="1800" spc="-10" dirty="0">
                <a:latin typeface="Calibri"/>
                <a:cs typeface="Calibri"/>
              </a:rPr>
              <a:t>compromising </a:t>
            </a:r>
            <a:r>
              <a:rPr sz="1800" spc="-15" dirty="0">
                <a:latin typeface="Calibri"/>
                <a:cs typeface="Calibri"/>
              </a:rPr>
              <a:t>safety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spc="-15" dirty="0">
                <a:latin typeface="Calibri"/>
                <a:cs typeface="Calibri"/>
              </a:rPr>
              <a:t>psychiatric </a:t>
            </a:r>
            <a:r>
              <a:rPr sz="1800" spc="-5" dirty="0">
                <a:latin typeface="Calibri"/>
                <a:cs typeface="Calibri"/>
              </a:rPr>
              <a:t>patients in </a:t>
            </a:r>
            <a:r>
              <a:rPr sz="1800" dirty="0">
                <a:latin typeface="Calibri"/>
                <a:cs typeface="Calibri"/>
              </a:rPr>
              <a:t>Adolph  </a:t>
            </a:r>
            <a:r>
              <a:rPr sz="1800" spc="-10" dirty="0">
                <a:latin typeface="Calibri"/>
                <a:cs typeface="Calibri"/>
              </a:rPr>
              <a:t>Meyer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15" dirty="0">
                <a:latin typeface="Calibri"/>
                <a:cs typeface="Calibri"/>
              </a:rPr>
              <a:t>Regan </a:t>
            </a:r>
            <a:r>
              <a:rPr sz="1800" spc="-10" dirty="0">
                <a:latin typeface="Calibri"/>
                <a:cs typeface="Calibri"/>
              </a:rPr>
              <a:t>(Zambarano </a:t>
            </a:r>
            <a:r>
              <a:rPr sz="1800" spc="-5" dirty="0">
                <a:latin typeface="Calibri"/>
                <a:cs typeface="Calibri"/>
              </a:rPr>
              <a:t>does not </a:t>
            </a:r>
            <a:r>
              <a:rPr sz="1800" dirty="0">
                <a:latin typeface="Calibri"/>
                <a:cs typeface="Calibri"/>
              </a:rPr>
              <a:t>meet </a:t>
            </a:r>
            <a:r>
              <a:rPr sz="1800" spc="-5" dirty="0">
                <a:latin typeface="Calibri"/>
                <a:cs typeface="Calibri"/>
              </a:rPr>
              <a:t>building </a:t>
            </a:r>
            <a:r>
              <a:rPr sz="1800" spc="-10" dirty="0">
                <a:latin typeface="Calibri"/>
                <a:cs typeface="Calibri"/>
              </a:rPr>
              <a:t>requirements to </a:t>
            </a:r>
            <a:r>
              <a:rPr sz="1800" spc="-5" dirty="0">
                <a:latin typeface="Calibri"/>
                <a:cs typeface="Calibri"/>
              </a:rPr>
              <a:t>serve </a:t>
            </a:r>
            <a:r>
              <a:rPr sz="1800" spc="-15" dirty="0">
                <a:latin typeface="Calibri"/>
                <a:cs typeface="Calibri"/>
              </a:rPr>
              <a:t>psychiatric</a:t>
            </a:r>
            <a:r>
              <a:rPr sz="1800" spc="2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patients)</a:t>
            </a:r>
            <a:endParaRPr sz="1800" dirty="0">
              <a:latin typeface="Calibri"/>
              <a:cs typeface="Calibri"/>
            </a:endParaRPr>
          </a:p>
          <a:p>
            <a:pPr marL="1155700" marR="355600" lvl="2" indent="-228600">
              <a:lnSpc>
                <a:spcPts val="1730"/>
              </a:lnSpc>
              <a:spcBef>
                <a:spcPts val="50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600" spc="-10" dirty="0">
                <a:latin typeface="Calibri"/>
                <a:cs typeface="Calibri"/>
              </a:rPr>
              <a:t>Presence </a:t>
            </a:r>
            <a:r>
              <a:rPr sz="1600" spc="-5" dirty="0">
                <a:latin typeface="Calibri"/>
                <a:cs typeface="Calibri"/>
              </a:rPr>
              <a:t>of </a:t>
            </a:r>
            <a:r>
              <a:rPr sz="1600" spc="-15" dirty="0">
                <a:latin typeface="Calibri"/>
                <a:cs typeface="Calibri"/>
              </a:rPr>
              <a:t>ligature </a:t>
            </a:r>
            <a:r>
              <a:rPr sz="1600" spc="-5" dirty="0">
                <a:latin typeface="Calibri"/>
                <a:cs typeface="Calibri"/>
              </a:rPr>
              <a:t>risk is </a:t>
            </a:r>
            <a:r>
              <a:rPr sz="1600" spc="-10" dirty="0">
                <a:latin typeface="Calibri"/>
                <a:cs typeface="Calibri"/>
              </a:rPr>
              <a:t>currently remediated through </a:t>
            </a:r>
            <a:r>
              <a:rPr sz="1600" spc="-5" dirty="0">
                <a:latin typeface="Calibri"/>
                <a:cs typeface="Calibri"/>
              </a:rPr>
              <a:t>five-minute </a:t>
            </a:r>
            <a:r>
              <a:rPr sz="1600" spc="-15" dirty="0">
                <a:latin typeface="Calibri"/>
                <a:cs typeface="Calibri"/>
              </a:rPr>
              <a:t>staff </a:t>
            </a:r>
            <a:r>
              <a:rPr sz="1600" spc="-10" dirty="0">
                <a:latin typeface="Calibri"/>
                <a:cs typeface="Calibri"/>
              </a:rPr>
              <a:t>checks; significant capital </a:t>
            </a:r>
            <a:r>
              <a:rPr sz="1600" spc="-5" dirty="0">
                <a:latin typeface="Calibri"/>
                <a:cs typeface="Calibri"/>
              </a:rPr>
              <a:t>funding  </a:t>
            </a:r>
            <a:r>
              <a:rPr sz="1600" spc="-10" dirty="0">
                <a:latin typeface="Calibri"/>
                <a:cs typeface="Calibri"/>
              </a:rPr>
              <a:t>would need to </a:t>
            </a:r>
            <a:r>
              <a:rPr sz="1600" spc="-5" dirty="0">
                <a:latin typeface="Calibri"/>
                <a:cs typeface="Calibri"/>
              </a:rPr>
              <a:t>be </a:t>
            </a:r>
            <a:r>
              <a:rPr sz="1600" spc="-10" dirty="0">
                <a:latin typeface="Calibri"/>
                <a:cs typeface="Calibri"/>
              </a:rPr>
              <a:t>committed to </a:t>
            </a:r>
            <a:r>
              <a:rPr sz="1600" spc="-5" dirty="0">
                <a:latin typeface="Calibri"/>
                <a:cs typeface="Calibri"/>
              </a:rPr>
              <a:t>fully </a:t>
            </a:r>
            <a:r>
              <a:rPr sz="1600" spc="-10" dirty="0">
                <a:latin typeface="Calibri"/>
                <a:cs typeface="Calibri"/>
              </a:rPr>
              <a:t>remediate physical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deficiencies</a:t>
            </a:r>
            <a:endParaRPr sz="1600" dirty="0">
              <a:latin typeface="Calibri"/>
              <a:cs typeface="Calibri"/>
            </a:endParaRPr>
          </a:p>
          <a:p>
            <a:pPr marL="241300" marR="377190" indent="-228600">
              <a:lnSpc>
                <a:spcPts val="2160"/>
              </a:lnSpc>
              <a:spcBef>
                <a:spcPts val="969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10" dirty="0">
                <a:latin typeface="Calibri"/>
                <a:cs typeface="Calibri"/>
              </a:rPr>
              <a:t>ESH was </a:t>
            </a:r>
            <a:r>
              <a:rPr sz="2000" spc="-5" dirty="0">
                <a:latin typeface="Calibri"/>
                <a:cs typeface="Calibri"/>
              </a:rPr>
              <a:t>given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preliminary notice of denial </a:t>
            </a:r>
            <a:r>
              <a:rPr sz="2000" spc="-10" dirty="0">
                <a:latin typeface="Calibri"/>
                <a:cs typeface="Calibri"/>
              </a:rPr>
              <a:t>after </a:t>
            </a:r>
            <a:r>
              <a:rPr sz="2000" dirty="0">
                <a:latin typeface="Calibri"/>
                <a:cs typeface="Calibri"/>
              </a:rPr>
              <a:t>which the </a:t>
            </a:r>
            <a:r>
              <a:rPr sz="2000" spc="-5" dirty="0">
                <a:latin typeface="Calibri"/>
                <a:cs typeface="Calibri"/>
              </a:rPr>
              <a:t>hospital had </a:t>
            </a:r>
            <a:r>
              <a:rPr sz="2000" dirty="0">
                <a:latin typeface="Calibri"/>
                <a:cs typeface="Calibri"/>
              </a:rPr>
              <a:t>60 </a:t>
            </a:r>
            <a:r>
              <a:rPr sz="2000" spc="-15" dirty="0">
                <a:latin typeface="Calibri"/>
                <a:cs typeface="Calibri"/>
              </a:rPr>
              <a:t>days to </a:t>
            </a:r>
            <a:r>
              <a:rPr sz="2000" spc="-10" dirty="0">
                <a:latin typeface="Calibri"/>
                <a:cs typeface="Calibri"/>
              </a:rPr>
              <a:t>remediate  </a:t>
            </a:r>
            <a:r>
              <a:rPr sz="2000" spc="-5" dirty="0">
                <a:latin typeface="Calibri"/>
                <a:cs typeface="Calibri"/>
              </a:rPr>
              <a:t>findings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maintain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compliance</a:t>
            </a:r>
            <a:endParaRPr sz="2000" dirty="0">
              <a:latin typeface="Calibri"/>
              <a:cs typeface="Calibri"/>
            </a:endParaRPr>
          </a:p>
          <a:p>
            <a:pPr marL="241300" marR="631190" indent="-228600">
              <a:lnSpc>
                <a:spcPts val="2160"/>
              </a:lnSpc>
              <a:spcBef>
                <a:spcPts val="10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20" dirty="0">
                <a:latin typeface="Calibri"/>
                <a:cs typeface="Calibri"/>
              </a:rPr>
              <a:t>TJC </a:t>
            </a:r>
            <a:r>
              <a:rPr sz="2000" spc="-5" dirty="0">
                <a:latin typeface="Calibri"/>
                <a:cs typeface="Calibri"/>
              </a:rPr>
              <a:t>accredited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hospital </a:t>
            </a:r>
            <a:r>
              <a:rPr sz="2000" spc="-15" dirty="0">
                <a:latin typeface="Calibri"/>
                <a:cs typeface="Calibri"/>
              </a:rPr>
              <a:t>retroactive to </a:t>
            </a:r>
            <a:r>
              <a:rPr lang="en-US" sz="2000" spc="-10" dirty="0">
                <a:latin typeface="Calibri"/>
                <a:cs typeface="Calibri"/>
              </a:rPr>
              <a:t>September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2017 </a:t>
            </a:r>
            <a:r>
              <a:rPr sz="2000" spc="-10" dirty="0">
                <a:latin typeface="Calibri"/>
                <a:cs typeface="Calibri"/>
              </a:rPr>
              <a:t>after </a:t>
            </a:r>
            <a:r>
              <a:rPr sz="2000" spc="-5" dirty="0">
                <a:latin typeface="Calibri"/>
                <a:cs typeface="Calibri"/>
              </a:rPr>
              <a:t>remediation of findings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further</a:t>
            </a:r>
            <a:r>
              <a:rPr lang="en-US"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unannounced </a:t>
            </a:r>
            <a:r>
              <a:rPr sz="2000" spc="-5" dirty="0">
                <a:latin typeface="Calibri"/>
                <a:cs typeface="Calibri"/>
              </a:rPr>
              <a:t>on-site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surveys</a:t>
            </a:r>
            <a:endParaRPr sz="2000" dirty="0">
              <a:latin typeface="Calibri"/>
              <a:cs typeface="Calibri"/>
            </a:endParaRPr>
          </a:p>
          <a:p>
            <a:pPr marL="241300" marR="5080" indent="-228600">
              <a:lnSpc>
                <a:spcPts val="2160"/>
              </a:lnSpc>
              <a:spcBef>
                <a:spcPts val="994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20" dirty="0">
                <a:latin typeface="Calibri"/>
                <a:cs typeface="Calibri"/>
              </a:rPr>
              <a:t>TJC </a:t>
            </a:r>
            <a:r>
              <a:rPr sz="2000" spc="-10" dirty="0">
                <a:latin typeface="Calibri"/>
                <a:cs typeface="Calibri"/>
              </a:rPr>
              <a:t>was </a:t>
            </a:r>
            <a:r>
              <a:rPr sz="2000" spc="-5" dirty="0">
                <a:latin typeface="Calibri"/>
                <a:cs typeface="Calibri"/>
              </a:rPr>
              <a:t>scheduled </a:t>
            </a:r>
            <a:r>
              <a:rPr sz="2000" spc="-10" dirty="0">
                <a:latin typeface="Calibri"/>
                <a:cs typeface="Calibri"/>
              </a:rPr>
              <a:t>to return 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dirty="0">
                <a:latin typeface="Calibri"/>
                <a:cs typeface="Calibri"/>
              </a:rPr>
              <a:t>its </a:t>
            </a:r>
            <a:r>
              <a:rPr sz="2000" spc="-5" dirty="0">
                <a:latin typeface="Calibri"/>
                <a:cs typeface="Calibri"/>
              </a:rPr>
              <a:t>regular three-year accreditation visit </a:t>
            </a:r>
            <a:r>
              <a:rPr sz="2000" dirty="0">
                <a:latin typeface="Calibri"/>
                <a:cs typeface="Calibri"/>
              </a:rPr>
              <a:t>in </a:t>
            </a:r>
            <a:r>
              <a:rPr sz="2000" spc="-10" dirty="0">
                <a:latin typeface="Calibri"/>
                <a:cs typeface="Calibri"/>
              </a:rPr>
              <a:t>Fall </a:t>
            </a:r>
            <a:r>
              <a:rPr sz="2000" dirty="0">
                <a:latin typeface="Calibri"/>
                <a:cs typeface="Calibri"/>
              </a:rPr>
              <a:t>2020, </a:t>
            </a:r>
            <a:r>
              <a:rPr sz="2000" spc="-30" dirty="0">
                <a:latin typeface="Calibri"/>
                <a:cs typeface="Calibri"/>
              </a:rPr>
              <a:t>however, </a:t>
            </a:r>
            <a:r>
              <a:rPr sz="2000" spc="-5" dirty="0">
                <a:latin typeface="Calibri"/>
                <a:cs typeface="Calibri"/>
              </a:rPr>
              <a:t>due  </a:t>
            </a:r>
            <a:r>
              <a:rPr sz="2000" spc="-15" dirty="0">
                <a:latin typeface="Calibri"/>
                <a:cs typeface="Calibri"/>
              </a:rPr>
              <a:t>to COVID, </a:t>
            </a:r>
            <a:r>
              <a:rPr sz="2000" spc="-5" dirty="0">
                <a:latin typeface="Calibri"/>
                <a:cs typeface="Calibri"/>
              </a:rPr>
              <a:t>accreditation </a:t>
            </a:r>
            <a:r>
              <a:rPr sz="2000" spc="-10" dirty="0">
                <a:latin typeface="Calibri"/>
                <a:cs typeface="Calibri"/>
              </a:rPr>
              <a:t>was </a:t>
            </a:r>
            <a:r>
              <a:rPr sz="2000" spc="-5" dirty="0">
                <a:latin typeface="Calibri"/>
                <a:cs typeface="Calibri"/>
              </a:rPr>
              <a:t>postponed; </a:t>
            </a:r>
            <a:r>
              <a:rPr sz="2000" spc="-20" dirty="0">
                <a:latin typeface="Calibri"/>
                <a:cs typeface="Calibri"/>
              </a:rPr>
              <a:t>TJC </a:t>
            </a:r>
            <a:r>
              <a:rPr sz="2000" dirty="0">
                <a:latin typeface="Calibri"/>
                <a:cs typeface="Calibri"/>
              </a:rPr>
              <a:t>is </a:t>
            </a:r>
            <a:r>
              <a:rPr sz="2000" spc="-10" dirty="0">
                <a:latin typeface="Calibri"/>
                <a:cs typeface="Calibri"/>
              </a:rPr>
              <a:t>expected to return </a:t>
            </a:r>
            <a:r>
              <a:rPr sz="2000" spc="-5" dirty="0">
                <a:latin typeface="Calibri"/>
                <a:cs typeface="Calibri"/>
              </a:rPr>
              <a:t>imminently </a:t>
            </a:r>
            <a:r>
              <a:rPr sz="2000" dirty="0">
                <a:latin typeface="Calibri"/>
                <a:cs typeface="Calibri"/>
              </a:rPr>
              <a:t>(March-April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2021)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65C42C9-A77D-4CB2-B21D-E073EDD0B37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xmlns="" id="{979E27D9-03C7-44E2-9FF8-15D0C8506A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1686" y="72725"/>
            <a:ext cx="4964714" cy="593290"/>
          </a:xfrm>
          <a:prstGeom prst="rect">
            <a:avLst/>
          </a:prstGeom>
        </p:spPr>
        <p:txBody>
          <a:bodyPr vert="horz" lIns="0" tIns="0" rIns="0" bIns="0" rtlCol="0" anchor="b">
            <a:normAutofit fontScale="90000"/>
          </a:bodyPr>
          <a:lstStyle/>
          <a:p>
            <a:pPr marL="12700"/>
            <a:r>
              <a:rPr lang="en-US" sz="4000" spc="-10" dirty="0"/>
              <a:t>Discharge</a:t>
            </a:r>
            <a:r>
              <a:rPr lang="en-US" sz="4000" spc="-100" dirty="0"/>
              <a:t> </a:t>
            </a:r>
            <a:r>
              <a:rPr lang="en-US" sz="4000" spc="-20" dirty="0"/>
              <a:t>Process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52400" y="651298"/>
            <a:ext cx="8598885" cy="5868380"/>
          </a:xfrm>
          <a:prstGeom prst="rect">
            <a:avLst/>
          </a:prstGeom>
        </p:spPr>
        <p:txBody>
          <a:bodyPr vert="horz" lIns="0" tIns="0" rIns="0" bIns="0" rtlCol="0" anchor="t">
            <a:normAutofit fontScale="25000" lnSpcReduction="20000"/>
          </a:bodyPr>
          <a:lstStyle/>
          <a:p>
            <a:pPr marL="320675">
              <a:lnSpc>
                <a:spcPct val="120000"/>
              </a:lnSpc>
              <a:tabLst>
                <a:tab pos="320675" algn="l"/>
                <a:tab pos="321310" algn="l"/>
              </a:tabLst>
            </a:pPr>
            <a:r>
              <a:rPr lang="en-US" sz="6800" spc="-20" dirty="0"/>
              <a:t>Historically, </a:t>
            </a:r>
            <a:r>
              <a:rPr lang="en-US" sz="6800" spc="-5" dirty="0"/>
              <a:t>there has not been </a:t>
            </a:r>
            <a:r>
              <a:rPr lang="en-US" sz="6800" dirty="0"/>
              <a:t>a </a:t>
            </a:r>
            <a:r>
              <a:rPr lang="en-US" sz="6800" spc="-10" dirty="0"/>
              <a:t>routine process </a:t>
            </a:r>
            <a:r>
              <a:rPr lang="en-US" sz="6800" spc="-15" dirty="0"/>
              <a:t>for </a:t>
            </a:r>
            <a:r>
              <a:rPr lang="en-US" sz="6800" spc="-5" dirty="0"/>
              <a:t>assessing </a:t>
            </a:r>
            <a:r>
              <a:rPr lang="en-US" sz="6800" spc="-10" dirty="0"/>
              <a:t>level </a:t>
            </a:r>
            <a:r>
              <a:rPr lang="en-US" sz="6800" spc="-5" dirty="0"/>
              <a:t>of </a:t>
            </a:r>
            <a:r>
              <a:rPr lang="en-US" sz="6800" spc="-10" dirty="0"/>
              <a:t>care </a:t>
            </a:r>
            <a:r>
              <a:rPr lang="en-US" sz="6800" dirty="0"/>
              <a:t>and </a:t>
            </a:r>
            <a:r>
              <a:rPr lang="en-US" sz="6800" spc="-5" dirty="0"/>
              <a:t>discharging</a:t>
            </a:r>
            <a:r>
              <a:rPr lang="en-US" sz="6800" spc="240" dirty="0"/>
              <a:t> </a:t>
            </a:r>
            <a:r>
              <a:rPr lang="en-US" sz="6800" spc="5" dirty="0"/>
              <a:t>non-</a:t>
            </a:r>
            <a:r>
              <a:rPr lang="en-US" sz="6800" spc="-10" dirty="0"/>
              <a:t>forensic patients </a:t>
            </a:r>
            <a:r>
              <a:rPr lang="en-US" sz="6800" spc="-5" dirty="0"/>
              <a:t>who </a:t>
            </a:r>
            <a:r>
              <a:rPr lang="en-US" sz="6800" dirty="0"/>
              <a:t>no </a:t>
            </a:r>
            <a:r>
              <a:rPr lang="en-US" sz="6800" spc="-5" dirty="0"/>
              <a:t>longer needed hospital</a:t>
            </a:r>
            <a:r>
              <a:rPr lang="en-US" sz="6800" spc="5" dirty="0"/>
              <a:t> </a:t>
            </a:r>
            <a:r>
              <a:rPr lang="en-US" sz="6800" dirty="0"/>
              <a:t>services</a:t>
            </a:r>
          </a:p>
          <a:p>
            <a:pPr marL="1348740" lvl="1" indent="-571500">
              <a:lnSpc>
                <a:spcPct val="120000"/>
              </a:lnSpc>
              <a:spcBef>
                <a:spcPts val="10"/>
              </a:spcBef>
              <a:buFont typeface="Arial" panose="020B0604020202020204" pitchFamily="34" charset="0"/>
              <a:buChar char="•"/>
              <a:tabLst>
                <a:tab pos="777875" algn="l"/>
                <a:tab pos="778510" algn="l"/>
              </a:tabLst>
            </a:pPr>
            <a:r>
              <a:rPr lang="en-US" sz="6800" spc="-15" dirty="0">
                <a:latin typeface="Calibri"/>
                <a:cs typeface="Calibri"/>
              </a:rPr>
              <a:t>Average </a:t>
            </a:r>
            <a:r>
              <a:rPr lang="en-US" sz="6800" spc="-5" dirty="0">
                <a:latin typeface="Calibri"/>
                <a:cs typeface="Calibri"/>
              </a:rPr>
              <a:t>length of </a:t>
            </a:r>
            <a:r>
              <a:rPr lang="en-US" sz="6800" spc="-25" dirty="0">
                <a:latin typeface="Calibri"/>
                <a:cs typeface="Calibri"/>
              </a:rPr>
              <a:t>stay </a:t>
            </a:r>
            <a:r>
              <a:rPr lang="en-US" sz="6800" dirty="0">
                <a:latin typeface="Calibri"/>
                <a:cs typeface="Calibri"/>
              </a:rPr>
              <a:t>&gt; 12</a:t>
            </a:r>
            <a:r>
              <a:rPr lang="en-US" sz="6800" spc="15" dirty="0">
                <a:latin typeface="Calibri"/>
                <a:cs typeface="Calibri"/>
              </a:rPr>
              <a:t> </a:t>
            </a:r>
            <a:r>
              <a:rPr lang="en-US" sz="6800" spc="-15" dirty="0">
                <a:latin typeface="Calibri"/>
                <a:cs typeface="Calibri"/>
              </a:rPr>
              <a:t>years</a:t>
            </a:r>
            <a:endParaRPr lang="en-US" sz="6800" dirty="0">
              <a:latin typeface="Calibri"/>
              <a:cs typeface="Calibri"/>
            </a:endParaRPr>
          </a:p>
          <a:p>
            <a:pPr marL="1348740" lvl="1" indent="-57150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77875" algn="l"/>
                <a:tab pos="778510" algn="l"/>
              </a:tabLst>
            </a:pPr>
            <a:r>
              <a:rPr lang="en-US" sz="6800" spc="-10" dirty="0">
                <a:latin typeface="Calibri"/>
                <a:cs typeface="Calibri"/>
              </a:rPr>
              <a:t>Most </a:t>
            </a:r>
            <a:r>
              <a:rPr lang="en-US" sz="6800" spc="-5" dirty="0">
                <a:latin typeface="Calibri"/>
                <a:cs typeface="Calibri"/>
              </a:rPr>
              <a:t>hospitals, including </a:t>
            </a:r>
            <a:r>
              <a:rPr lang="en-US" sz="6800" spc="-45" dirty="0">
                <a:latin typeface="Calibri"/>
                <a:cs typeface="Calibri"/>
              </a:rPr>
              <a:t>LTACHs, follow industry best practices to be begin </a:t>
            </a:r>
            <a:r>
              <a:rPr lang="en-US" sz="6800" spc="-10" dirty="0">
                <a:latin typeface="Calibri"/>
                <a:cs typeface="Calibri"/>
              </a:rPr>
              <a:t>discharge </a:t>
            </a:r>
            <a:r>
              <a:rPr lang="en-US" sz="6800" spc="-5" dirty="0">
                <a:latin typeface="Calibri"/>
                <a:cs typeface="Calibri"/>
              </a:rPr>
              <a:t>planning on day one, in order to align all treatment goals with discharge goals</a:t>
            </a:r>
            <a:endParaRPr lang="en-US" sz="6800" dirty="0">
              <a:latin typeface="Calibri"/>
              <a:cs typeface="Calibri"/>
            </a:endParaRPr>
          </a:p>
          <a:p>
            <a:pPr marL="320675">
              <a:lnSpc>
                <a:spcPct val="120000"/>
              </a:lnSpc>
              <a:tabLst>
                <a:tab pos="320675" algn="l"/>
                <a:tab pos="321310" algn="l"/>
              </a:tabLst>
            </a:pPr>
            <a:endParaRPr lang="en-US" sz="4000" dirty="0"/>
          </a:p>
          <a:p>
            <a:pPr marL="320675">
              <a:lnSpc>
                <a:spcPct val="120000"/>
              </a:lnSpc>
              <a:tabLst>
                <a:tab pos="320675" algn="l"/>
                <a:tab pos="321310" algn="l"/>
              </a:tabLst>
            </a:pPr>
            <a:r>
              <a:rPr lang="en-US" sz="6800" dirty="0"/>
              <a:t>In 2020, </a:t>
            </a:r>
            <a:r>
              <a:rPr lang="en-US" sz="6800" spc="-10" dirty="0"/>
              <a:t>ESH began </a:t>
            </a:r>
            <a:r>
              <a:rPr lang="en-US" sz="6800" spc="-5" dirty="0"/>
              <a:t>assessing </a:t>
            </a:r>
            <a:r>
              <a:rPr lang="en-US" sz="6800" spc="-10" dirty="0"/>
              <a:t>level </a:t>
            </a:r>
            <a:r>
              <a:rPr lang="en-US" sz="6800" spc="-5" dirty="0"/>
              <a:t>of </a:t>
            </a:r>
            <a:r>
              <a:rPr lang="en-US" sz="6800" spc="-10" dirty="0"/>
              <a:t>care </a:t>
            </a:r>
            <a:r>
              <a:rPr lang="en-US" sz="6800" dirty="0"/>
              <a:t>and </a:t>
            </a:r>
            <a:r>
              <a:rPr lang="en-US" sz="6800" spc="-5" dirty="0"/>
              <a:t>meeting with </a:t>
            </a:r>
            <a:r>
              <a:rPr lang="en-US" sz="6800" spc="-10" dirty="0"/>
              <a:t>patients </a:t>
            </a:r>
            <a:r>
              <a:rPr lang="en-US" sz="6800" spc="-15" dirty="0"/>
              <a:t>to </a:t>
            </a:r>
            <a:r>
              <a:rPr lang="en-US" sz="6800" dirty="0"/>
              <a:t>begin </a:t>
            </a:r>
            <a:r>
              <a:rPr lang="en-US" sz="6800" spc="-5" dirty="0"/>
              <a:t>discharge</a:t>
            </a:r>
            <a:r>
              <a:rPr lang="en-US" sz="6800" spc="160" dirty="0"/>
              <a:t> </a:t>
            </a:r>
            <a:r>
              <a:rPr lang="en-US" sz="6800" spc="-5" dirty="0"/>
              <a:t>planning</a:t>
            </a:r>
          </a:p>
          <a:p>
            <a:pPr marL="1348740" lvl="1" indent="-571500">
              <a:lnSpc>
                <a:spcPct val="120000"/>
              </a:lnSpc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777875" algn="l"/>
                <a:tab pos="778510" algn="l"/>
              </a:tabLst>
            </a:pPr>
            <a:r>
              <a:rPr lang="en-US" sz="6800" spc="-5" dirty="0">
                <a:latin typeface="Calibri"/>
                <a:cs typeface="Calibri"/>
              </a:rPr>
              <a:t>Level of </a:t>
            </a:r>
            <a:r>
              <a:rPr lang="en-US" sz="6800" spc="-10" dirty="0">
                <a:latin typeface="Calibri"/>
                <a:cs typeface="Calibri"/>
              </a:rPr>
              <a:t>Care determination </a:t>
            </a:r>
            <a:r>
              <a:rPr lang="en-US" sz="6800" spc="-5" dirty="0">
                <a:latin typeface="Calibri"/>
                <a:cs typeface="Calibri"/>
              </a:rPr>
              <a:t>is </a:t>
            </a:r>
            <a:r>
              <a:rPr lang="en-US" sz="6800" dirty="0">
                <a:latin typeface="Calibri"/>
                <a:cs typeface="Calibri"/>
              </a:rPr>
              <a:t>made </a:t>
            </a:r>
            <a:r>
              <a:rPr lang="en-US" sz="6800" spc="-5" dirty="0">
                <a:latin typeface="Calibri"/>
                <a:cs typeface="Calibri"/>
              </a:rPr>
              <a:t>by </a:t>
            </a:r>
            <a:r>
              <a:rPr lang="en-US" sz="6800" dirty="0">
                <a:latin typeface="Calibri"/>
                <a:cs typeface="Calibri"/>
              </a:rPr>
              <a:t>a </a:t>
            </a:r>
            <a:r>
              <a:rPr lang="en-US" sz="6800" spc="-5" dirty="0">
                <a:latin typeface="Calibri"/>
                <a:cs typeface="Calibri"/>
              </a:rPr>
              <a:t>clinician such </a:t>
            </a:r>
            <a:r>
              <a:rPr lang="en-US" sz="6800" dirty="0">
                <a:latin typeface="Calibri"/>
                <a:cs typeface="Calibri"/>
              </a:rPr>
              <a:t>as a </a:t>
            </a:r>
            <a:r>
              <a:rPr lang="en-US" sz="6800" spc="-10" dirty="0">
                <a:latin typeface="Calibri"/>
                <a:cs typeface="Calibri"/>
              </a:rPr>
              <a:t>utilization review nurse </a:t>
            </a:r>
            <a:r>
              <a:rPr lang="en-US" sz="6800" spc="-5" dirty="0">
                <a:latin typeface="Calibri"/>
                <a:cs typeface="Calibri"/>
              </a:rPr>
              <a:t>or</a:t>
            </a:r>
            <a:r>
              <a:rPr lang="en-US" sz="6800" spc="240" dirty="0">
                <a:latin typeface="Calibri"/>
                <a:cs typeface="Calibri"/>
              </a:rPr>
              <a:t> </a:t>
            </a:r>
            <a:r>
              <a:rPr lang="en-US" sz="6800" spc="-10" dirty="0">
                <a:latin typeface="Calibri"/>
                <a:cs typeface="Calibri"/>
              </a:rPr>
              <a:t>physician</a:t>
            </a:r>
            <a:endParaRPr lang="en-US" sz="6800" dirty="0">
              <a:latin typeface="Calibri"/>
              <a:cs typeface="Calibri"/>
            </a:endParaRPr>
          </a:p>
          <a:p>
            <a:pPr marL="320675">
              <a:lnSpc>
                <a:spcPct val="120000"/>
              </a:lnSpc>
              <a:tabLst>
                <a:tab pos="320675" algn="l"/>
                <a:tab pos="321310" algn="l"/>
              </a:tabLst>
            </a:pPr>
            <a:endParaRPr lang="en-US" sz="4000" dirty="0"/>
          </a:p>
          <a:p>
            <a:pPr marL="320675">
              <a:lnSpc>
                <a:spcPct val="120000"/>
              </a:lnSpc>
              <a:tabLst>
                <a:tab pos="320675" algn="l"/>
                <a:tab pos="321310" algn="l"/>
              </a:tabLst>
            </a:pPr>
            <a:r>
              <a:rPr lang="en-US" sz="6800" dirty="0"/>
              <a:t>It is </a:t>
            </a:r>
            <a:r>
              <a:rPr lang="en-US" sz="6800" spc="-10" dirty="0"/>
              <a:t>ESH's </a:t>
            </a:r>
            <a:r>
              <a:rPr lang="en-US" sz="6800" spc="-5" dirty="0"/>
              <a:t>practice </a:t>
            </a:r>
            <a:r>
              <a:rPr lang="en-US" sz="6800" spc="-10" dirty="0"/>
              <a:t>to </a:t>
            </a:r>
            <a:r>
              <a:rPr lang="en-US" sz="6800" b="1" dirty="0">
                <a:latin typeface="Calibri"/>
                <a:cs typeface="Calibri"/>
              </a:rPr>
              <a:t>only </a:t>
            </a:r>
            <a:r>
              <a:rPr lang="en-US" sz="6800" b="1" spc="-5" dirty="0">
                <a:latin typeface="Calibri"/>
                <a:cs typeface="Calibri"/>
              </a:rPr>
              <a:t>discharge </a:t>
            </a:r>
            <a:r>
              <a:rPr lang="en-US" sz="6800" b="1" dirty="0">
                <a:latin typeface="Calibri"/>
                <a:cs typeface="Calibri"/>
              </a:rPr>
              <a:t>people who </a:t>
            </a:r>
            <a:r>
              <a:rPr lang="en-US" sz="6800" b="1" spc="-15" dirty="0">
                <a:latin typeface="Calibri"/>
                <a:cs typeface="Calibri"/>
              </a:rPr>
              <a:t>are </a:t>
            </a:r>
            <a:r>
              <a:rPr lang="en-US" sz="6800" b="1" spc="-5" dirty="0">
                <a:latin typeface="Calibri"/>
                <a:cs typeface="Calibri"/>
              </a:rPr>
              <a:t>willing </a:t>
            </a:r>
            <a:r>
              <a:rPr lang="en-US" sz="6800" dirty="0"/>
              <a:t>and </a:t>
            </a:r>
            <a:r>
              <a:rPr lang="en-US" sz="6800" spc="-20" dirty="0"/>
              <a:t>have </a:t>
            </a:r>
            <a:r>
              <a:rPr lang="en-US" sz="6800" dirty="0"/>
              <a:t>a </a:t>
            </a:r>
            <a:r>
              <a:rPr lang="en-US" sz="6800" b="1" spc="-15" dirty="0">
                <a:latin typeface="Calibri"/>
                <a:cs typeface="Calibri"/>
              </a:rPr>
              <a:t>safe </a:t>
            </a:r>
            <a:r>
              <a:rPr lang="en-US" sz="6800" b="1" spc="-5" dirty="0">
                <a:latin typeface="Calibri"/>
                <a:cs typeface="Calibri"/>
              </a:rPr>
              <a:t>discharge </a:t>
            </a:r>
            <a:r>
              <a:rPr lang="en-US" sz="6800" b="1" dirty="0">
                <a:latin typeface="Calibri"/>
                <a:cs typeface="Calibri"/>
              </a:rPr>
              <a:t>plan</a:t>
            </a:r>
            <a:r>
              <a:rPr lang="en-US" sz="6800" dirty="0"/>
              <a:t>. </a:t>
            </a:r>
            <a:r>
              <a:rPr lang="en-US" sz="6800" spc="-10" dirty="0"/>
              <a:t>ESH </a:t>
            </a:r>
            <a:r>
              <a:rPr lang="en-US" sz="6800" spc="-5" dirty="0"/>
              <a:t>has </a:t>
            </a:r>
            <a:r>
              <a:rPr lang="en-US" sz="6800" spc="-10" dirty="0"/>
              <a:t>met </a:t>
            </a:r>
            <a:r>
              <a:rPr lang="en-US" sz="6800" dirty="0"/>
              <a:t>and </a:t>
            </a:r>
            <a:r>
              <a:rPr lang="en-US" sz="6800" spc="-5" dirty="0"/>
              <a:t>will continue </a:t>
            </a:r>
            <a:r>
              <a:rPr lang="en-US" sz="6800" spc="-15" dirty="0"/>
              <a:t>to </a:t>
            </a:r>
            <a:r>
              <a:rPr lang="en-US" sz="6800" spc="-5" dirty="0"/>
              <a:t>meet </a:t>
            </a:r>
            <a:r>
              <a:rPr lang="en-US" sz="6800" dirty="0"/>
              <a:t>with the </a:t>
            </a:r>
            <a:r>
              <a:rPr lang="en-US" sz="6800" spc="-10" dirty="0"/>
              <a:t>Mental </a:t>
            </a:r>
            <a:r>
              <a:rPr lang="en-US" sz="6800" dirty="0"/>
              <a:t>Health </a:t>
            </a:r>
            <a:r>
              <a:rPr lang="en-US" sz="6800" spc="-10" dirty="0"/>
              <a:t>Advocate, </a:t>
            </a:r>
            <a:r>
              <a:rPr lang="en-US" sz="6800" dirty="0"/>
              <a:t>Disability </a:t>
            </a:r>
            <a:r>
              <a:rPr lang="en-US" sz="6800" spc="-5" dirty="0"/>
              <a:t>Rights </a:t>
            </a:r>
            <a:r>
              <a:rPr lang="en-US" sz="6800" dirty="0"/>
              <a:t>Rhode  Island, </a:t>
            </a:r>
            <a:r>
              <a:rPr lang="en-US" sz="6800" spc="-5" dirty="0"/>
              <a:t>Alliance </a:t>
            </a:r>
            <a:r>
              <a:rPr lang="en-US" sz="6800" spc="-15" dirty="0"/>
              <a:t>for </a:t>
            </a:r>
            <a:r>
              <a:rPr lang="en-US" sz="6800" spc="-5" dirty="0"/>
              <a:t>Long </a:t>
            </a:r>
            <a:r>
              <a:rPr lang="en-US" sz="6800" spc="-45" dirty="0"/>
              <a:t>Term </a:t>
            </a:r>
            <a:r>
              <a:rPr lang="en-US" sz="6800" spc="-10" dirty="0"/>
              <a:t>Care, </a:t>
            </a:r>
            <a:r>
              <a:rPr lang="en-US" sz="6800" dirty="0"/>
              <a:t>and </a:t>
            </a:r>
            <a:r>
              <a:rPr lang="en-US" sz="6800" spc="-5" dirty="0"/>
              <a:t>other </a:t>
            </a:r>
            <a:r>
              <a:rPr lang="en-US" sz="6800" spc="-15" dirty="0"/>
              <a:t>stakeholders for</a:t>
            </a:r>
            <a:r>
              <a:rPr lang="en-US" sz="6800" spc="110" dirty="0"/>
              <a:t> </a:t>
            </a:r>
            <a:r>
              <a:rPr lang="en-US" sz="6800" spc="-5" dirty="0"/>
              <a:t>feedback</a:t>
            </a:r>
          </a:p>
          <a:p>
            <a:pPr marL="892175" indent="-571500">
              <a:lnSpc>
                <a:spcPct val="120000"/>
              </a:lnSpc>
              <a:spcBef>
                <a:spcPts val="105"/>
              </a:spcBef>
              <a:buFont typeface="Arial" panose="020B0604020202020204" pitchFamily="34" charset="0"/>
              <a:buChar char="•"/>
              <a:tabLst>
                <a:tab pos="320675" algn="l"/>
                <a:tab pos="321310" algn="l"/>
              </a:tabLst>
            </a:pPr>
            <a:r>
              <a:rPr lang="en-US" sz="6800" dirty="0"/>
              <a:t>ESH has a contract with the Alliance,  to support individuals discharging into a nursing home setting, post ESH Discharge. </a:t>
            </a:r>
          </a:p>
          <a:p>
            <a:pPr marL="892175" indent="-571500">
              <a:lnSpc>
                <a:spcPct val="120000"/>
              </a:lnSpc>
              <a:spcBef>
                <a:spcPts val="105"/>
              </a:spcBef>
              <a:buFont typeface="Arial" panose="020B0604020202020204" pitchFamily="34" charset="0"/>
              <a:buChar char="•"/>
              <a:tabLst>
                <a:tab pos="320675" algn="l"/>
                <a:tab pos="321310" algn="l"/>
              </a:tabLst>
            </a:pPr>
            <a:r>
              <a:rPr lang="en-US" sz="6800" dirty="0"/>
              <a:t>ESH supports individuals post discharge by ensuring that they have authorization/ access to services post discharge, such as a medication, etc. </a:t>
            </a:r>
          </a:p>
          <a:p>
            <a:pPr marL="892175" indent="-571500">
              <a:lnSpc>
                <a:spcPct val="120000"/>
              </a:lnSpc>
              <a:spcBef>
                <a:spcPts val="105"/>
              </a:spcBef>
              <a:buFont typeface="Arial" panose="020B0604020202020204" pitchFamily="34" charset="0"/>
              <a:buChar char="•"/>
              <a:tabLst>
                <a:tab pos="320675" algn="l"/>
                <a:tab pos="321310" algn="l"/>
              </a:tabLst>
            </a:pPr>
            <a:r>
              <a:rPr lang="en-US" sz="6800" dirty="0"/>
              <a:t>In </a:t>
            </a:r>
            <a:r>
              <a:rPr lang="en-US" sz="6800" spc="-15" dirty="0"/>
              <a:t>late </a:t>
            </a:r>
            <a:r>
              <a:rPr lang="en-US" sz="6800" dirty="0"/>
              <a:t>2020, </a:t>
            </a:r>
            <a:r>
              <a:rPr lang="en-US" sz="6800" spc="-10" dirty="0"/>
              <a:t>ESH </a:t>
            </a:r>
            <a:r>
              <a:rPr lang="en-US" sz="6800" spc="-5" dirty="0"/>
              <a:t>published </a:t>
            </a:r>
            <a:r>
              <a:rPr lang="en-US" sz="6800" dirty="0"/>
              <a:t>a </a:t>
            </a:r>
            <a:r>
              <a:rPr lang="en-US" sz="6800" spc="-5" dirty="0"/>
              <a:t>discharge </a:t>
            </a:r>
            <a:r>
              <a:rPr lang="en-US" sz="6800" dirty="0"/>
              <a:t>appeals </a:t>
            </a:r>
            <a:r>
              <a:rPr lang="en-US" sz="6800" spc="-25" dirty="0"/>
              <a:t>policy, </a:t>
            </a:r>
            <a:r>
              <a:rPr lang="en-US" sz="6800" spc="-5" dirty="0"/>
              <a:t>ensuring </a:t>
            </a:r>
            <a:r>
              <a:rPr lang="en-US" sz="6800" spc="-10" dirty="0"/>
              <a:t>patients </a:t>
            </a:r>
            <a:r>
              <a:rPr lang="en-US" sz="6800" dirty="0"/>
              <a:t>who </a:t>
            </a:r>
            <a:r>
              <a:rPr lang="en-US" sz="6800" spc="-5" dirty="0"/>
              <a:t>might disagree with  discharge </a:t>
            </a:r>
            <a:r>
              <a:rPr lang="en-US" sz="6800" dirty="0"/>
              <a:t>decisions </a:t>
            </a:r>
            <a:r>
              <a:rPr lang="en-US" sz="6800" spc="-5" dirty="0"/>
              <a:t>had </a:t>
            </a:r>
            <a:r>
              <a:rPr lang="en-US" sz="6800" dirty="0"/>
              <a:t>access </a:t>
            </a:r>
            <a:r>
              <a:rPr lang="en-US" sz="6800" spc="-15" dirty="0"/>
              <a:t>to </a:t>
            </a:r>
            <a:r>
              <a:rPr lang="en-US" sz="6800" spc="-10" dirty="0"/>
              <a:t>Executive </a:t>
            </a:r>
            <a:r>
              <a:rPr lang="en-US" sz="6800" spc="-5" dirty="0"/>
              <a:t>Office of </a:t>
            </a:r>
            <a:r>
              <a:rPr lang="en-US" sz="6800" dirty="0"/>
              <a:t>Health and </a:t>
            </a:r>
            <a:r>
              <a:rPr lang="en-US" sz="6800" spc="-5" dirty="0"/>
              <a:t>Human </a:t>
            </a:r>
            <a:r>
              <a:rPr lang="en-US" sz="6800" dirty="0"/>
              <a:t>Services </a:t>
            </a:r>
            <a:r>
              <a:rPr lang="en-US" sz="6800" spc="-5" dirty="0"/>
              <a:t>(EOHHS) due  </a:t>
            </a:r>
            <a:r>
              <a:rPr lang="en-US" sz="6800" spc="-10" dirty="0"/>
              <a:t>process </a:t>
            </a:r>
            <a:r>
              <a:rPr lang="en-US" sz="6800" dirty="0"/>
              <a:t>and appeals </a:t>
            </a:r>
            <a:r>
              <a:rPr lang="en-US" sz="6800" spc="-5" dirty="0"/>
              <a:t>rights and we are continuing to refine/update this process based on stakeholder/patient/family feedback.</a:t>
            </a:r>
          </a:p>
          <a:p>
            <a:pPr marL="892175" indent="-571500">
              <a:lnSpc>
                <a:spcPct val="120000"/>
              </a:lnSpc>
              <a:spcBef>
                <a:spcPts val="105"/>
              </a:spcBef>
              <a:buFont typeface="Arial" panose="020B0604020202020204" pitchFamily="34" charset="0"/>
              <a:buChar char="•"/>
              <a:tabLst>
                <a:tab pos="320675" algn="l"/>
                <a:tab pos="321310" algn="l"/>
              </a:tabLst>
            </a:pPr>
            <a:endParaRPr lang="en-US" sz="7200" dirty="0"/>
          </a:p>
          <a:p>
            <a:pPr marL="892175" indent="-571500">
              <a:lnSpc>
                <a:spcPct val="120000"/>
              </a:lnSpc>
              <a:spcBef>
                <a:spcPts val="105"/>
              </a:spcBef>
              <a:buFont typeface="Arial" panose="020B0604020202020204" pitchFamily="34" charset="0"/>
              <a:buChar char="•"/>
              <a:tabLst>
                <a:tab pos="320675" algn="l"/>
                <a:tab pos="321310" algn="l"/>
              </a:tabLst>
            </a:pPr>
            <a:endParaRPr lang="en-US" sz="7200" dirty="0"/>
          </a:p>
          <a:p>
            <a:pPr marL="892175" indent="-571500">
              <a:lnSpc>
                <a:spcPct val="120000"/>
              </a:lnSpc>
              <a:spcBef>
                <a:spcPts val="105"/>
              </a:spcBef>
              <a:buFont typeface="Arial" panose="020B0604020202020204" pitchFamily="34" charset="0"/>
              <a:buChar char="•"/>
              <a:tabLst>
                <a:tab pos="320675" algn="l"/>
                <a:tab pos="321310" algn="l"/>
              </a:tabLst>
            </a:pPr>
            <a:endParaRPr lang="en-US" sz="7200" dirty="0"/>
          </a:p>
          <a:p>
            <a:pPr marL="92075" marR="318135">
              <a:lnSpc>
                <a:spcPct val="90000"/>
              </a:lnSpc>
              <a:tabLst>
                <a:tab pos="320675" algn="l"/>
                <a:tab pos="321310" algn="l"/>
              </a:tabLst>
            </a:pPr>
            <a:endParaRPr lang="en-US" sz="1100" spc="-10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EEBF1590-3B36-48EE-A89D-3B6F3CB256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xmlns="" id="{AC8F6C8C-AB5A-4548-942D-E3FD40ACBC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DAE12DE-2134-43AC-B468-4C04B950EBC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marL="25400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rgbClr val="FFFFFF"/>
                </a:solidFill>
              </a:rPr>
              <a:pPr marL="25400">
                <a:spcAft>
                  <a:spcPts val="600"/>
                </a:spcAft>
              </a:pPr>
              <a:t>6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003AF5C-FF17-4FF5-B83C-FD392DD97940}"/>
              </a:ext>
            </a:extLst>
          </p:cNvPr>
          <p:cNvSpPr txBox="1"/>
          <p:nvPr/>
        </p:nvSpPr>
        <p:spPr>
          <a:xfrm>
            <a:off x="228600" y="73152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21D2DF98-2275-4049-959B-FE2E834E0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94831"/>
              </p:ext>
            </p:extLst>
          </p:nvPr>
        </p:nvGraphicFramePr>
        <p:xfrm>
          <a:off x="8751285" y="442484"/>
          <a:ext cx="3288316" cy="5868380"/>
        </p:xfrm>
        <a:graphic>
          <a:graphicData uri="http://schemas.openxmlformats.org/drawingml/2006/table">
            <a:tbl>
              <a:tblPr firstRow="1" bandRow="1">
                <a:solidFill>
                  <a:schemeClr val="bg1">
                    <a:lumMod val="95000"/>
                  </a:schemeClr>
                </a:solidFill>
                <a:tableStyleId>{3B4B98B0-60AC-42C2-AFA5-B58CD77FA1E5}</a:tableStyleId>
              </a:tblPr>
              <a:tblGrid>
                <a:gridCol w="1709939">
                  <a:extLst>
                    <a:ext uri="{9D8B030D-6E8A-4147-A177-3AD203B41FA5}">
                      <a16:colId xmlns:a16="http://schemas.microsoft.com/office/drawing/2014/main" xmlns="" val="394874378"/>
                    </a:ext>
                  </a:extLst>
                </a:gridCol>
                <a:gridCol w="510986">
                  <a:extLst>
                    <a:ext uri="{9D8B030D-6E8A-4147-A177-3AD203B41FA5}">
                      <a16:colId xmlns:a16="http://schemas.microsoft.com/office/drawing/2014/main" xmlns="" val="3382029153"/>
                    </a:ext>
                  </a:extLst>
                </a:gridCol>
                <a:gridCol w="498646">
                  <a:extLst>
                    <a:ext uri="{9D8B030D-6E8A-4147-A177-3AD203B41FA5}">
                      <a16:colId xmlns:a16="http://schemas.microsoft.com/office/drawing/2014/main" xmlns="" val="1508453811"/>
                    </a:ext>
                  </a:extLst>
                </a:gridCol>
                <a:gridCol w="568745">
                  <a:extLst>
                    <a:ext uri="{9D8B030D-6E8A-4147-A177-3AD203B41FA5}">
                      <a16:colId xmlns:a16="http://schemas.microsoft.com/office/drawing/2014/main" xmlns="" val="3356241501"/>
                    </a:ext>
                  </a:extLst>
                </a:gridCol>
              </a:tblGrid>
              <a:tr h="368382">
                <a:tc>
                  <a:txBody>
                    <a:bodyPr/>
                    <a:lstStyle/>
                    <a:p>
                      <a:endParaRPr sz="1800" b="0" cap="none" spc="0" dirty="0">
                        <a:solidFill>
                          <a:schemeClr val="bg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b="0" cap="none" spc="0" dirty="0">
                          <a:solidFill>
                            <a:schemeClr val="bg1"/>
                          </a:solidFill>
                          <a:latin typeface="+mj-lt"/>
                        </a:rPr>
                        <a:t>2019</a:t>
                      </a:r>
                      <a:endParaRPr sz="1800" b="0" cap="none" spc="0" dirty="0">
                        <a:solidFill>
                          <a:schemeClr val="bg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b="0" cap="none" spc="0" dirty="0">
                          <a:solidFill>
                            <a:schemeClr val="bg1"/>
                          </a:solidFill>
                          <a:latin typeface="+mj-lt"/>
                        </a:rPr>
                        <a:t>2020</a:t>
                      </a:r>
                      <a:endParaRPr sz="1800" b="0" cap="none" spc="0" dirty="0">
                        <a:solidFill>
                          <a:schemeClr val="bg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R="4826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b="0" cap="none" spc="0" dirty="0">
                          <a:solidFill>
                            <a:schemeClr val="bg1"/>
                          </a:solidFill>
                          <a:latin typeface="+mj-lt"/>
                        </a:rPr>
                        <a:t>2021</a:t>
                      </a:r>
                      <a:endParaRPr sz="1800" b="0" cap="none" spc="0" dirty="0">
                        <a:solidFill>
                          <a:schemeClr val="bg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18202047"/>
                  </a:ext>
                </a:extLst>
              </a:tr>
              <a:tr h="558541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Zambrano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*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5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762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0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0482644"/>
                  </a:ext>
                </a:extLst>
              </a:tr>
              <a:tr h="885376">
                <a:tc>
                  <a:txBody>
                    <a:bodyPr/>
                    <a:lstStyle/>
                    <a:p>
                      <a:pPr marL="68580" marR="171450">
                        <a:lnSpc>
                          <a:spcPts val="1420"/>
                        </a:lnSpc>
                      </a:pPr>
                      <a:endParaRPr lang="en-US" sz="1800" cap="none" spc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68580" marR="171450">
                        <a:lnSpc>
                          <a:spcPts val="1420"/>
                        </a:lnSpc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Adolf Meyer  (AM)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*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762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4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3545312"/>
                  </a:ext>
                </a:extLst>
              </a:tr>
              <a:tr h="558541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>
                          <a:solidFill>
                            <a:schemeClr val="tx1"/>
                          </a:solidFill>
                          <a:latin typeface="+mj-lt"/>
                        </a:rPr>
                        <a:t>Regan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>
                          <a:solidFill>
                            <a:schemeClr val="tx1"/>
                          </a:solidFill>
                          <a:latin typeface="+mj-lt"/>
                        </a:rPr>
                        <a:t>*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2384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9038872"/>
                  </a:ext>
                </a:extLst>
              </a:tr>
              <a:tr h="78422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>
                          <a:solidFill>
                            <a:schemeClr val="tx1"/>
                          </a:solidFill>
                          <a:latin typeface="+mj-lt"/>
                        </a:rPr>
                        <a:t>Benton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>
                          <a:solidFill>
                            <a:schemeClr val="tx1"/>
                          </a:solidFill>
                          <a:latin typeface="+mj-lt"/>
                        </a:rPr>
                        <a:t>*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>
                          <a:solidFill>
                            <a:schemeClr val="tx1"/>
                          </a:solidFill>
                          <a:latin typeface="+mj-lt"/>
                        </a:rPr>
                        <a:t>29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826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41887407"/>
                  </a:ext>
                </a:extLst>
              </a:tr>
              <a:tr h="993600">
                <a:tc>
                  <a:txBody>
                    <a:bodyPr/>
                    <a:lstStyle/>
                    <a:p>
                      <a:pPr marL="68580" marR="25336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endParaRPr lang="en-US" sz="1800" b="1" cap="none" spc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marL="68580" marR="25336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lang="en-US" sz="1800" b="1" cap="none" spc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br>
                        <a:rPr lang="en-US" sz="1800" b="1" cap="none" spc="0">
                          <a:solidFill>
                            <a:schemeClr val="tx1"/>
                          </a:solidFill>
                          <a:latin typeface="+mj-lt"/>
                        </a:rPr>
                      </a:br>
                      <a:r>
                        <a:rPr sz="1800" b="1" cap="none" spc="0">
                          <a:solidFill>
                            <a:schemeClr val="tx1"/>
                          </a:solidFill>
                          <a:latin typeface="+mj-lt"/>
                        </a:rPr>
                        <a:t>Total  Discharges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b="1" cap="none" spc="0">
                          <a:solidFill>
                            <a:schemeClr val="tx1"/>
                          </a:solidFill>
                          <a:latin typeface="+mj-lt"/>
                        </a:rPr>
                        <a:t>87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b="1" cap="none" spc="0">
                          <a:solidFill>
                            <a:schemeClr val="tx1"/>
                          </a:solidFill>
                          <a:latin typeface="+mj-lt"/>
                        </a:rPr>
                        <a:t>67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826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b="1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17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7626435"/>
                  </a:ext>
                </a:extLst>
              </a:tr>
              <a:tr h="558541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>
                          <a:solidFill>
                            <a:schemeClr val="tx1"/>
                          </a:solidFill>
                          <a:latin typeface="+mj-lt"/>
                        </a:rPr>
                        <a:t>Deaths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>
                          <a:solidFill>
                            <a:schemeClr val="tx1"/>
                          </a:solidFill>
                          <a:latin typeface="+mj-lt"/>
                        </a:rPr>
                        <a:t>16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>
                          <a:solidFill>
                            <a:schemeClr val="tx1"/>
                          </a:solidFill>
                          <a:latin typeface="+mj-lt"/>
                        </a:rPr>
                        <a:t>19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762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8640845"/>
                  </a:ext>
                </a:extLst>
              </a:tr>
              <a:tr h="1037618">
                <a:tc>
                  <a:txBody>
                    <a:bodyPr/>
                    <a:lstStyle/>
                    <a:p>
                      <a:pPr marL="68580" marR="12890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800" b="1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Total Patient  Outflow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b="1" cap="none" spc="0">
                          <a:solidFill>
                            <a:schemeClr val="tx1"/>
                          </a:solidFill>
                          <a:latin typeface="+mj-lt"/>
                        </a:rPr>
                        <a:t>-103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b="1" cap="none" spc="0">
                          <a:solidFill>
                            <a:schemeClr val="tx1"/>
                          </a:solidFill>
                          <a:latin typeface="+mj-lt"/>
                        </a:rPr>
                        <a:t>-96</a:t>
                      </a:r>
                      <a:endParaRPr sz="1800" cap="none" spc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826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800" b="1" cap="none" spc="0" dirty="0">
                          <a:solidFill>
                            <a:schemeClr val="tx1"/>
                          </a:solidFill>
                          <a:latin typeface="+mj-lt"/>
                        </a:rPr>
                        <a:t>-20</a:t>
                      </a:r>
                      <a:endParaRPr sz="1800" cap="none" spc="0" dirty="0">
                        <a:solidFill>
                          <a:schemeClr val="tx1"/>
                        </a:solidFill>
                        <a:latin typeface="+mj-lt"/>
                        <a:cs typeface="Calibri"/>
                      </a:endParaRPr>
                    </a:p>
                  </a:txBody>
                  <a:tcPr marL="0" marR="0" marT="109046" marB="1978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879515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3189"/>
            <a:ext cx="425132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Discharge</a:t>
            </a:r>
            <a:r>
              <a:rPr spc="-95" dirty="0"/>
              <a:t> </a:t>
            </a:r>
            <a:r>
              <a:rPr spc="-25" dirty="0"/>
              <a:t>Progress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831" y="1275945"/>
            <a:ext cx="6976429" cy="5262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901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900" spc="-5" dirty="0">
                <a:latin typeface="Calibri"/>
                <a:cs typeface="Calibri"/>
              </a:rPr>
              <a:t>Since July </a:t>
            </a:r>
            <a:r>
              <a:rPr sz="1900" spc="-10" dirty="0">
                <a:latin typeface="Calibri"/>
                <a:cs typeface="Calibri"/>
              </a:rPr>
              <a:t>2020, </a:t>
            </a:r>
            <a:r>
              <a:rPr sz="1900" spc="-5" dirty="0">
                <a:latin typeface="Calibri"/>
                <a:cs typeface="Calibri"/>
              </a:rPr>
              <a:t>the </a:t>
            </a:r>
            <a:r>
              <a:rPr sz="1900" spc="-10" dirty="0">
                <a:latin typeface="Calibri"/>
                <a:cs typeface="Calibri"/>
              </a:rPr>
              <a:t>hospital </a:t>
            </a:r>
            <a:r>
              <a:rPr sz="1900" spc="-5" dirty="0">
                <a:latin typeface="Calibri"/>
                <a:cs typeface="Calibri"/>
              </a:rPr>
              <a:t>has </a:t>
            </a:r>
            <a:r>
              <a:rPr sz="1900" spc="-10" dirty="0">
                <a:latin typeface="Calibri"/>
                <a:cs typeface="Calibri"/>
              </a:rPr>
              <a:t>discharged approximately 22  non-forensic patients to home </a:t>
            </a:r>
            <a:r>
              <a:rPr sz="1900" spc="-5" dirty="0">
                <a:latin typeface="Calibri"/>
                <a:cs typeface="Calibri"/>
              </a:rPr>
              <a:t>and community-based  placements: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8" y="1939652"/>
            <a:ext cx="2512061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pc="-5" dirty="0">
                <a:latin typeface="Calibri"/>
                <a:cs typeface="Calibri"/>
              </a:rPr>
              <a:t>Home -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2</a:t>
            </a:r>
            <a:endParaRPr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pc="-5" dirty="0">
                <a:latin typeface="Calibri"/>
                <a:cs typeface="Calibri"/>
              </a:rPr>
              <a:t>MHPRR -</a:t>
            </a:r>
            <a:r>
              <a:rPr spc="-7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14</a:t>
            </a:r>
            <a:endParaRPr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1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pc="-10" dirty="0">
                <a:latin typeface="Calibri"/>
                <a:cs typeface="Calibri"/>
              </a:rPr>
              <a:t>Nursing </a:t>
            </a:r>
            <a:r>
              <a:rPr spc="-5" dirty="0">
                <a:latin typeface="Calibri"/>
                <a:cs typeface="Calibri"/>
              </a:rPr>
              <a:t>Home -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1</a:t>
            </a:r>
            <a:endParaRPr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1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pc="-5" dirty="0">
                <a:latin typeface="Calibri"/>
                <a:cs typeface="Calibri"/>
              </a:rPr>
              <a:t>Assisted Living -</a:t>
            </a:r>
            <a:r>
              <a:rPr spc="-10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2</a:t>
            </a:r>
            <a:endParaRPr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9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pc="-5" dirty="0">
                <a:latin typeface="Calibri"/>
                <a:cs typeface="Calibri"/>
              </a:rPr>
              <a:t>DD </a:t>
            </a:r>
            <a:r>
              <a:rPr spc="-10" dirty="0">
                <a:latin typeface="Calibri"/>
                <a:cs typeface="Calibri"/>
              </a:rPr>
              <a:t>Group </a:t>
            </a:r>
            <a:r>
              <a:rPr spc="-5" dirty="0">
                <a:latin typeface="Calibri"/>
                <a:cs typeface="Calibri"/>
              </a:rPr>
              <a:t>Home -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1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3831" y="3615944"/>
            <a:ext cx="6154928" cy="2759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900" spc="-5" dirty="0">
                <a:latin typeface="Calibri"/>
                <a:cs typeface="Calibri"/>
              </a:rPr>
              <a:t>No </a:t>
            </a:r>
            <a:r>
              <a:rPr sz="1900" spc="-10" dirty="0">
                <a:latin typeface="Calibri"/>
                <a:cs typeface="Calibri"/>
              </a:rPr>
              <a:t>patient was discharged against </a:t>
            </a:r>
            <a:r>
              <a:rPr sz="1900" spc="-5" dirty="0">
                <a:latin typeface="Calibri"/>
                <a:cs typeface="Calibri"/>
              </a:rPr>
              <a:t>their will. </a:t>
            </a:r>
            <a:r>
              <a:rPr sz="1900" spc="-15" dirty="0">
                <a:latin typeface="Calibri"/>
                <a:cs typeface="Calibri"/>
              </a:rPr>
              <a:t>For </a:t>
            </a:r>
            <a:r>
              <a:rPr sz="1900" spc="-10" dirty="0">
                <a:latin typeface="Calibri"/>
                <a:cs typeface="Calibri"/>
              </a:rPr>
              <a:t>patients that  </a:t>
            </a:r>
            <a:r>
              <a:rPr sz="1900" spc="-15" dirty="0">
                <a:latin typeface="Calibri"/>
                <a:cs typeface="Calibri"/>
              </a:rPr>
              <a:t>have </a:t>
            </a:r>
            <a:r>
              <a:rPr sz="1900" spc="-5" dirty="0">
                <a:latin typeface="Calibri"/>
                <a:cs typeface="Calibri"/>
              </a:rPr>
              <a:t>a guardian, guardians </a:t>
            </a:r>
            <a:r>
              <a:rPr sz="1900" spc="-15" dirty="0">
                <a:latin typeface="Calibri"/>
                <a:cs typeface="Calibri"/>
              </a:rPr>
              <a:t>were </a:t>
            </a:r>
            <a:r>
              <a:rPr sz="1900" spc="-5" dirty="0">
                <a:latin typeface="Calibri"/>
                <a:cs typeface="Calibri"/>
              </a:rPr>
              <a:t>also in </a:t>
            </a:r>
            <a:r>
              <a:rPr sz="1900" spc="-10" dirty="0">
                <a:latin typeface="Calibri"/>
                <a:cs typeface="Calibri"/>
              </a:rPr>
              <a:t>agreement </a:t>
            </a:r>
            <a:r>
              <a:rPr sz="1900" spc="-5" dirty="0">
                <a:latin typeface="Calibri"/>
                <a:cs typeface="Calibri"/>
              </a:rPr>
              <a:t>with </a:t>
            </a:r>
            <a:r>
              <a:rPr sz="1900" spc="-10" dirty="0">
                <a:latin typeface="Calibri"/>
                <a:cs typeface="Calibri"/>
              </a:rPr>
              <a:t>the  discharge. </a:t>
            </a:r>
            <a:r>
              <a:rPr sz="1900" spc="-5" dirty="0">
                <a:latin typeface="Calibri"/>
                <a:cs typeface="Calibri"/>
              </a:rPr>
              <a:t>If a </a:t>
            </a:r>
            <a:r>
              <a:rPr sz="1900" spc="-10" dirty="0">
                <a:latin typeface="Calibri"/>
                <a:cs typeface="Calibri"/>
              </a:rPr>
              <a:t>patient </a:t>
            </a:r>
            <a:r>
              <a:rPr sz="1900" spc="-5" dirty="0">
                <a:latin typeface="Calibri"/>
                <a:cs typeface="Calibri"/>
              </a:rPr>
              <a:t>is </a:t>
            </a:r>
            <a:r>
              <a:rPr sz="1900" spc="-10" dirty="0">
                <a:latin typeface="Calibri"/>
                <a:cs typeface="Calibri"/>
              </a:rPr>
              <a:t>deemed </a:t>
            </a:r>
            <a:r>
              <a:rPr sz="1900" spc="-15" dirty="0">
                <a:latin typeface="Calibri"/>
                <a:cs typeface="Calibri"/>
              </a:rPr>
              <a:t>competent </a:t>
            </a:r>
            <a:r>
              <a:rPr sz="1900" spc="-10" dirty="0">
                <a:latin typeface="Calibri"/>
                <a:cs typeface="Calibri"/>
              </a:rPr>
              <a:t>to </a:t>
            </a:r>
            <a:r>
              <a:rPr sz="1900" spc="-20" dirty="0">
                <a:latin typeface="Calibri"/>
                <a:cs typeface="Calibri"/>
              </a:rPr>
              <a:t>make </a:t>
            </a:r>
            <a:r>
              <a:rPr sz="1900" spc="-5" dirty="0">
                <a:latin typeface="Calibri"/>
                <a:cs typeface="Calibri"/>
              </a:rPr>
              <a:t>their </a:t>
            </a:r>
            <a:r>
              <a:rPr sz="1900" spc="-10" dirty="0">
                <a:latin typeface="Calibri"/>
                <a:cs typeface="Calibri"/>
              </a:rPr>
              <a:t>own  </a:t>
            </a:r>
            <a:r>
              <a:rPr sz="1900" spc="-5" dirty="0">
                <a:latin typeface="Calibri"/>
                <a:cs typeface="Calibri"/>
              </a:rPr>
              <a:t>decisions, their </a:t>
            </a:r>
            <a:r>
              <a:rPr sz="1900" spc="-10" dirty="0">
                <a:latin typeface="Calibri"/>
                <a:cs typeface="Calibri"/>
              </a:rPr>
              <a:t>desire to discharge, </a:t>
            </a:r>
            <a:r>
              <a:rPr sz="1900" spc="-5" dirty="0">
                <a:latin typeface="Calibri"/>
                <a:cs typeface="Calibri"/>
              </a:rPr>
              <a:t>when in line with </a:t>
            </a:r>
            <a:r>
              <a:rPr sz="1900" spc="-10" dirty="0">
                <a:latin typeface="Calibri"/>
                <a:cs typeface="Calibri"/>
              </a:rPr>
              <a:t>physician  recommendation </a:t>
            </a:r>
            <a:r>
              <a:rPr sz="1900" spc="-5" dirty="0">
                <a:latin typeface="Calibri"/>
                <a:cs typeface="Calibri"/>
              </a:rPr>
              <a:t>is what is acted upon. </a:t>
            </a:r>
            <a:r>
              <a:rPr sz="1900" spc="-10" dirty="0">
                <a:latin typeface="Calibri"/>
                <a:cs typeface="Calibri"/>
              </a:rPr>
              <a:t>Family </a:t>
            </a:r>
            <a:r>
              <a:rPr sz="1900" spc="-5" dirty="0">
                <a:latin typeface="Calibri"/>
                <a:cs typeface="Calibri"/>
              </a:rPr>
              <a:t>input is also  </a:t>
            </a:r>
            <a:r>
              <a:rPr sz="1900" spc="-10" dirty="0">
                <a:latin typeface="Calibri"/>
                <a:cs typeface="Calibri"/>
              </a:rPr>
              <a:t>welcomed </a:t>
            </a:r>
            <a:r>
              <a:rPr sz="1900" spc="-5" dirty="0">
                <a:latin typeface="Calibri"/>
                <a:cs typeface="Calibri"/>
              </a:rPr>
              <a:t>and </a:t>
            </a:r>
            <a:r>
              <a:rPr sz="1900" spc="-10" dirty="0">
                <a:latin typeface="Calibri"/>
                <a:cs typeface="Calibri"/>
              </a:rPr>
              <a:t>important but </a:t>
            </a:r>
            <a:r>
              <a:rPr sz="1900" spc="-15" dirty="0">
                <a:latin typeface="Calibri"/>
                <a:cs typeface="Calibri"/>
              </a:rPr>
              <a:t>ultimately, </a:t>
            </a:r>
            <a:r>
              <a:rPr sz="1900" spc="-5" dirty="0">
                <a:latin typeface="Calibri"/>
                <a:cs typeface="Calibri"/>
              </a:rPr>
              <a:t>the </a:t>
            </a:r>
            <a:r>
              <a:rPr sz="1900" spc="-10" dirty="0">
                <a:latin typeface="Calibri"/>
                <a:cs typeface="Calibri"/>
              </a:rPr>
              <a:t>patient </a:t>
            </a:r>
            <a:r>
              <a:rPr sz="1900" spc="-5" dirty="0">
                <a:latin typeface="Calibri"/>
                <a:cs typeface="Calibri"/>
              </a:rPr>
              <a:t>had </a:t>
            </a:r>
            <a:r>
              <a:rPr sz="1900" spc="-10" dirty="0">
                <a:latin typeface="Calibri"/>
                <a:cs typeface="Calibri"/>
              </a:rPr>
              <a:t>the  </a:t>
            </a:r>
            <a:r>
              <a:rPr sz="1900" spc="-5" dirty="0">
                <a:latin typeface="Calibri"/>
                <a:cs typeface="Calibri"/>
              </a:rPr>
              <a:t>decision-making</a:t>
            </a:r>
            <a:r>
              <a:rPr sz="1900" spc="-11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authority.</a:t>
            </a:r>
            <a:endParaRPr sz="1900" dirty="0">
              <a:latin typeface="Calibri"/>
              <a:cs typeface="Calibri"/>
            </a:endParaRPr>
          </a:p>
          <a:p>
            <a:pPr marL="241300" marR="47625" indent="-228600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900" spc="-5" dirty="0">
                <a:latin typeface="Calibri"/>
                <a:cs typeface="Calibri"/>
              </a:rPr>
              <a:t>In addition </a:t>
            </a:r>
            <a:r>
              <a:rPr sz="1900" spc="-10" dirty="0">
                <a:latin typeface="Calibri"/>
                <a:cs typeface="Calibri"/>
              </a:rPr>
              <a:t>to </a:t>
            </a:r>
            <a:r>
              <a:rPr sz="1900" spc="-5" dirty="0">
                <a:latin typeface="Calibri"/>
                <a:cs typeface="Calibri"/>
              </a:rPr>
              <a:t>the </a:t>
            </a:r>
            <a:r>
              <a:rPr sz="1900" spc="-10" dirty="0">
                <a:latin typeface="Calibri"/>
                <a:cs typeface="Calibri"/>
              </a:rPr>
              <a:t>22 discharges (4 </a:t>
            </a:r>
            <a:r>
              <a:rPr sz="1900" spc="-15" dirty="0">
                <a:latin typeface="Calibri"/>
                <a:cs typeface="Calibri"/>
              </a:rPr>
              <a:t>from </a:t>
            </a:r>
            <a:r>
              <a:rPr sz="1900" spc="-5" dirty="0">
                <a:latin typeface="Calibri"/>
                <a:cs typeface="Calibri"/>
              </a:rPr>
              <a:t>Burrillville and 18 </a:t>
            </a:r>
            <a:r>
              <a:rPr sz="1900" spc="-15" dirty="0">
                <a:latin typeface="Calibri"/>
                <a:cs typeface="Calibri"/>
              </a:rPr>
              <a:t>from  Cranston), </a:t>
            </a:r>
            <a:r>
              <a:rPr sz="1900" spc="-10" dirty="0">
                <a:latin typeface="Calibri"/>
                <a:cs typeface="Calibri"/>
              </a:rPr>
              <a:t>there </a:t>
            </a:r>
            <a:r>
              <a:rPr sz="1900" spc="-15" dirty="0">
                <a:latin typeface="Calibri"/>
                <a:cs typeface="Calibri"/>
              </a:rPr>
              <a:t>have </a:t>
            </a:r>
            <a:r>
              <a:rPr sz="1900" spc="-5" dirty="0">
                <a:latin typeface="Calibri"/>
                <a:cs typeface="Calibri"/>
              </a:rPr>
              <a:t>been </a:t>
            </a:r>
            <a:r>
              <a:rPr sz="1900" spc="-10" dirty="0">
                <a:latin typeface="Calibri"/>
                <a:cs typeface="Calibri"/>
              </a:rPr>
              <a:t>14 </a:t>
            </a:r>
            <a:r>
              <a:rPr sz="1900" spc="-5" dirty="0">
                <a:latin typeface="Calibri"/>
                <a:cs typeface="Calibri"/>
              </a:rPr>
              <a:t>patient mortalities since July  </a:t>
            </a:r>
            <a:r>
              <a:rPr sz="1900" spc="-10" dirty="0">
                <a:latin typeface="Calibri"/>
                <a:cs typeface="Calibri"/>
              </a:rPr>
              <a:t>2020</a:t>
            </a:r>
            <a:r>
              <a:rPr lang="en-US" sz="1900" spc="-10" dirty="0">
                <a:latin typeface="Calibri"/>
                <a:cs typeface="Calibri"/>
              </a:rPr>
              <a:t>.</a:t>
            </a:r>
            <a:endParaRPr sz="19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78468" y="1863851"/>
            <a:ext cx="957059" cy="17419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70847" y="2090927"/>
            <a:ext cx="1716024" cy="15133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470647" y="1847087"/>
            <a:ext cx="3358896" cy="33588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52001" y="1945004"/>
            <a:ext cx="831589" cy="1572261"/>
          </a:xfrm>
          <a:custGeom>
            <a:avLst/>
            <a:gdLst/>
            <a:ahLst/>
            <a:cxnLst/>
            <a:rect l="l" t="t" r="r" b="b"/>
            <a:pathLst>
              <a:path w="814070" h="1584325">
                <a:moveTo>
                  <a:pt x="0" y="0"/>
                </a:moveTo>
                <a:lnTo>
                  <a:pt x="0" y="1584325"/>
                </a:lnTo>
                <a:lnTo>
                  <a:pt x="814069" y="225171"/>
                </a:lnTo>
                <a:lnTo>
                  <a:pt x="770296" y="199876"/>
                </a:lnTo>
                <a:lnTo>
                  <a:pt x="725824" y="176038"/>
                </a:lnTo>
                <a:lnTo>
                  <a:pt x="680690" y="153668"/>
                </a:lnTo>
                <a:lnTo>
                  <a:pt x="634932" y="132775"/>
                </a:lnTo>
                <a:lnTo>
                  <a:pt x="588585" y="113368"/>
                </a:lnTo>
                <a:lnTo>
                  <a:pt x="541687" y="95458"/>
                </a:lnTo>
                <a:lnTo>
                  <a:pt x="494276" y="79053"/>
                </a:lnTo>
                <a:lnTo>
                  <a:pt x="446386" y="64165"/>
                </a:lnTo>
                <a:lnTo>
                  <a:pt x="398057" y="50802"/>
                </a:lnTo>
                <a:lnTo>
                  <a:pt x="349324" y="38975"/>
                </a:lnTo>
                <a:lnTo>
                  <a:pt x="300225" y="28693"/>
                </a:lnTo>
                <a:lnTo>
                  <a:pt x="250796" y="19967"/>
                </a:lnTo>
                <a:lnTo>
                  <a:pt x="201074" y="12804"/>
                </a:lnTo>
                <a:lnTo>
                  <a:pt x="151097" y="7217"/>
                </a:lnTo>
                <a:lnTo>
                  <a:pt x="100901" y="3214"/>
                </a:lnTo>
                <a:lnTo>
                  <a:pt x="50523" y="805"/>
                </a:lnTo>
                <a:lnTo>
                  <a:pt x="0" y="0"/>
                </a:lnTo>
                <a:close/>
              </a:path>
            </a:pathLst>
          </a:custGeom>
          <a:solidFill>
            <a:srgbClr val="497E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152001" y="2170176"/>
            <a:ext cx="1558290" cy="1359535"/>
          </a:xfrm>
          <a:custGeom>
            <a:avLst/>
            <a:gdLst/>
            <a:ahLst/>
            <a:cxnLst/>
            <a:rect l="l" t="t" r="r" b="b"/>
            <a:pathLst>
              <a:path w="1558290" h="1359535">
                <a:moveTo>
                  <a:pt x="814070" y="0"/>
                </a:moveTo>
                <a:lnTo>
                  <a:pt x="0" y="1359154"/>
                </a:lnTo>
                <a:lnTo>
                  <a:pt x="1557782" y="1070610"/>
                </a:lnTo>
                <a:lnTo>
                  <a:pt x="1547811" y="1021178"/>
                </a:lnTo>
                <a:lnTo>
                  <a:pt x="1536313" y="972246"/>
                </a:lnTo>
                <a:lnTo>
                  <a:pt x="1523309" y="923845"/>
                </a:lnTo>
                <a:lnTo>
                  <a:pt x="1508820" y="876003"/>
                </a:lnTo>
                <a:lnTo>
                  <a:pt x="1492867" y="828752"/>
                </a:lnTo>
                <a:lnTo>
                  <a:pt x="1475471" y="782122"/>
                </a:lnTo>
                <a:lnTo>
                  <a:pt x="1456653" y="736143"/>
                </a:lnTo>
                <a:lnTo>
                  <a:pt x="1436434" y="690846"/>
                </a:lnTo>
                <a:lnTo>
                  <a:pt x="1414836" y="646260"/>
                </a:lnTo>
                <a:lnTo>
                  <a:pt x="1391879" y="602417"/>
                </a:lnTo>
                <a:lnTo>
                  <a:pt x="1367583" y="559346"/>
                </a:lnTo>
                <a:lnTo>
                  <a:pt x="1341971" y="517078"/>
                </a:lnTo>
                <a:lnTo>
                  <a:pt x="1315064" y="475643"/>
                </a:lnTo>
                <a:lnTo>
                  <a:pt x="1286881" y="435071"/>
                </a:lnTo>
                <a:lnTo>
                  <a:pt x="1257445" y="395393"/>
                </a:lnTo>
                <a:lnTo>
                  <a:pt x="1226776" y="356639"/>
                </a:lnTo>
                <a:lnTo>
                  <a:pt x="1194895" y="318839"/>
                </a:lnTo>
                <a:lnTo>
                  <a:pt x="1161824" y="282024"/>
                </a:lnTo>
                <a:lnTo>
                  <a:pt x="1127583" y="246224"/>
                </a:lnTo>
                <a:lnTo>
                  <a:pt x="1092193" y="211469"/>
                </a:lnTo>
                <a:lnTo>
                  <a:pt x="1055676" y="177790"/>
                </a:lnTo>
                <a:lnTo>
                  <a:pt x="1018052" y="145217"/>
                </a:lnTo>
                <a:lnTo>
                  <a:pt x="979342" y="113780"/>
                </a:lnTo>
                <a:lnTo>
                  <a:pt x="939568" y="83509"/>
                </a:lnTo>
                <a:lnTo>
                  <a:pt x="898751" y="54435"/>
                </a:lnTo>
                <a:lnTo>
                  <a:pt x="856911" y="26589"/>
                </a:lnTo>
                <a:lnTo>
                  <a:pt x="81407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599871" y="1945004"/>
            <a:ext cx="3169285" cy="3169285"/>
          </a:xfrm>
          <a:custGeom>
            <a:avLst/>
            <a:gdLst/>
            <a:ahLst/>
            <a:cxnLst/>
            <a:rect l="l" t="t" r="r" b="b"/>
            <a:pathLst>
              <a:path w="3169284" h="3169285">
                <a:moveTo>
                  <a:pt x="1584645" y="0"/>
                </a:moveTo>
                <a:lnTo>
                  <a:pt x="1536275" y="739"/>
                </a:lnTo>
                <a:lnTo>
                  <a:pt x="1487965" y="2953"/>
                </a:lnTo>
                <a:lnTo>
                  <a:pt x="1439753" y="6635"/>
                </a:lnTo>
                <a:lnTo>
                  <a:pt x="1391680" y="11778"/>
                </a:lnTo>
                <a:lnTo>
                  <a:pt x="1343783" y="18373"/>
                </a:lnTo>
                <a:lnTo>
                  <a:pt x="1296101" y="26416"/>
                </a:lnTo>
                <a:lnTo>
                  <a:pt x="1248609" y="35953"/>
                </a:lnTo>
                <a:lnTo>
                  <a:pt x="1201736" y="46838"/>
                </a:lnTo>
                <a:lnTo>
                  <a:pt x="1155496" y="59048"/>
                </a:lnTo>
                <a:lnTo>
                  <a:pt x="1109906" y="72559"/>
                </a:lnTo>
                <a:lnTo>
                  <a:pt x="1064984" y="87345"/>
                </a:lnTo>
                <a:lnTo>
                  <a:pt x="1020746" y="103384"/>
                </a:lnTo>
                <a:lnTo>
                  <a:pt x="977208" y="120650"/>
                </a:lnTo>
                <a:lnTo>
                  <a:pt x="934387" y="139121"/>
                </a:lnTo>
                <a:lnTo>
                  <a:pt x="892299" y="158771"/>
                </a:lnTo>
                <a:lnTo>
                  <a:pt x="850962" y="179576"/>
                </a:lnTo>
                <a:lnTo>
                  <a:pt x="810391" y="201513"/>
                </a:lnTo>
                <a:lnTo>
                  <a:pt x="770604" y="224557"/>
                </a:lnTo>
                <a:lnTo>
                  <a:pt x="731617" y="248685"/>
                </a:lnTo>
                <a:lnTo>
                  <a:pt x="693446" y="273871"/>
                </a:lnTo>
                <a:lnTo>
                  <a:pt x="656109" y="300093"/>
                </a:lnTo>
                <a:lnTo>
                  <a:pt x="619621" y="327325"/>
                </a:lnTo>
                <a:lnTo>
                  <a:pt x="583999" y="355544"/>
                </a:lnTo>
                <a:lnTo>
                  <a:pt x="549261" y="384725"/>
                </a:lnTo>
                <a:lnTo>
                  <a:pt x="515422" y="414845"/>
                </a:lnTo>
                <a:lnTo>
                  <a:pt x="482499" y="445878"/>
                </a:lnTo>
                <a:lnTo>
                  <a:pt x="450508" y="477803"/>
                </a:lnTo>
                <a:lnTo>
                  <a:pt x="419468" y="510593"/>
                </a:lnTo>
                <a:lnTo>
                  <a:pt x="389393" y="544225"/>
                </a:lnTo>
                <a:lnTo>
                  <a:pt x="360300" y="578674"/>
                </a:lnTo>
                <a:lnTo>
                  <a:pt x="332207" y="613918"/>
                </a:lnTo>
                <a:lnTo>
                  <a:pt x="305130" y="649930"/>
                </a:lnTo>
                <a:lnTo>
                  <a:pt x="279085" y="686689"/>
                </a:lnTo>
                <a:lnTo>
                  <a:pt x="254088" y="724168"/>
                </a:lnTo>
                <a:lnTo>
                  <a:pt x="230158" y="762344"/>
                </a:lnTo>
                <a:lnTo>
                  <a:pt x="207309" y="801194"/>
                </a:lnTo>
                <a:lnTo>
                  <a:pt x="185559" y="840692"/>
                </a:lnTo>
                <a:lnTo>
                  <a:pt x="164925" y="880815"/>
                </a:lnTo>
                <a:lnTo>
                  <a:pt x="145422" y="921539"/>
                </a:lnTo>
                <a:lnTo>
                  <a:pt x="127068" y="962839"/>
                </a:lnTo>
                <a:lnTo>
                  <a:pt x="109879" y="1004692"/>
                </a:lnTo>
                <a:lnTo>
                  <a:pt x="93871" y="1047072"/>
                </a:lnTo>
                <a:lnTo>
                  <a:pt x="79063" y="1089957"/>
                </a:lnTo>
                <a:lnTo>
                  <a:pt x="65468" y="1133322"/>
                </a:lnTo>
                <a:lnTo>
                  <a:pt x="53106" y="1177142"/>
                </a:lnTo>
                <a:lnTo>
                  <a:pt x="41991" y="1221394"/>
                </a:lnTo>
                <a:lnTo>
                  <a:pt x="32142" y="1266054"/>
                </a:lnTo>
                <a:lnTo>
                  <a:pt x="23573" y="1311097"/>
                </a:lnTo>
                <a:lnTo>
                  <a:pt x="16303" y="1356500"/>
                </a:lnTo>
                <a:lnTo>
                  <a:pt x="10347" y="1402238"/>
                </a:lnTo>
                <a:lnTo>
                  <a:pt x="5722" y="1448286"/>
                </a:lnTo>
                <a:lnTo>
                  <a:pt x="2444" y="1494622"/>
                </a:lnTo>
                <a:lnTo>
                  <a:pt x="532" y="1541221"/>
                </a:lnTo>
                <a:lnTo>
                  <a:pt x="0" y="1588058"/>
                </a:lnTo>
                <a:lnTo>
                  <a:pt x="865" y="1635109"/>
                </a:lnTo>
                <a:lnTo>
                  <a:pt x="3144" y="1682351"/>
                </a:lnTo>
                <a:lnTo>
                  <a:pt x="6855" y="1729760"/>
                </a:lnTo>
                <a:lnTo>
                  <a:pt x="12012" y="1777310"/>
                </a:lnTo>
                <a:lnTo>
                  <a:pt x="18634" y="1824979"/>
                </a:lnTo>
                <a:lnTo>
                  <a:pt x="26736" y="1872742"/>
                </a:lnTo>
                <a:lnTo>
                  <a:pt x="36273" y="1920233"/>
                </a:lnTo>
                <a:lnTo>
                  <a:pt x="47159" y="1967107"/>
                </a:lnTo>
                <a:lnTo>
                  <a:pt x="59369" y="2013346"/>
                </a:lnTo>
                <a:lnTo>
                  <a:pt x="72881" y="2058936"/>
                </a:lnTo>
                <a:lnTo>
                  <a:pt x="87668" y="2103858"/>
                </a:lnTo>
                <a:lnTo>
                  <a:pt x="103708" y="2148096"/>
                </a:lnTo>
                <a:lnTo>
                  <a:pt x="120976" y="2191634"/>
                </a:lnTo>
                <a:lnTo>
                  <a:pt x="139448" y="2234455"/>
                </a:lnTo>
                <a:lnTo>
                  <a:pt x="159100" y="2276543"/>
                </a:lnTo>
                <a:lnTo>
                  <a:pt x="179907" y="2317880"/>
                </a:lnTo>
                <a:lnTo>
                  <a:pt x="201846" y="2358451"/>
                </a:lnTo>
                <a:lnTo>
                  <a:pt x="224892" y="2398238"/>
                </a:lnTo>
                <a:lnTo>
                  <a:pt x="249022" y="2437225"/>
                </a:lnTo>
                <a:lnTo>
                  <a:pt x="274210" y="2475396"/>
                </a:lnTo>
                <a:lnTo>
                  <a:pt x="300434" y="2512734"/>
                </a:lnTo>
                <a:lnTo>
                  <a:pt x="327668" y="2549221"/>
                </a:lnTo>
                <a:lnTo>
                  <a:pt x="355889" y="2584843"/>
                </a:lnTo>
                <a:lnTo>
                  <a:pt x="385073" y="2619581"/>
                </a:lnTo>
                <a:lnTo>
                  <a:pt x="415195" y="2653420"/>
                </a:lnTo>
                <a:lnTo>
                  <a:pt x="446231" y="2686343"/>
                </a:lnTo>
                <a:lnTo>
                  <a:pt x="478158" y="2718334"/>
                </a:lnTo>
                <a:lnTo>
                  <a:pt x="510950" y="2749374"/>
                </a:lnTo>
                <a:lnTo>
                  <a:pt x="544584" y="2779449"/>
                </a:lnTo>
                <a:lnTo>
                  <a:pt x="579036" y="2808542"/>
                </a:lnTo>
                <a:lnTo>
                  <a:pt x="614281" y="2836635"/>
                </a:lnTo>
                <a:lnTo>
                  <a:pt x="650296" y="2863712"/>
                </a:lnTo>
                <a:lnTo>
                  <a:pt x="687056" y="2889758"/>
                </a:lnTo>
                <a:lnTo>
                  <a:pt x="724537" y="2914754"/>
                </a:lnTo>
                <a:lnTo>
                  <a:pt x="762715" y="2938684"/>
                </a:lnTo>
                <a:lnTo>
                  <a:pt x="801566" y="2961533"/>
                </a:lnTo>
                <a:lnTo>
                  <a:pt x="841066" y="2983283"/>
                </a:lnTo>
                <a:lnTo>
                  <a:pt x="881190" y="3003917"/>
                </a:lnTo>
                <a:lnTo>
                  <a:pt x="921914" y="3023420"/>
                </a:lnTo>
                <a:lnTo>
                  <a:pt x="963215" y="3041774"/>
                </a:lnTo>
                <a:lnTo>
                  <a:pt x="1005068" y="3058963"/>
                </a:lnTo>
                <a:lnTo>
                  <a:pt x="1047449" y="3074971"/>
                </a:lnTo>
                <a:lnTo>
                  <a:pt x="1090333" y="3089780"/>
                </a:lnTo>
                <a:lnTo>
                  <a:pt x="1133698" y="3103374"/>
                </a:lnTo>
                <a:lnTo>
                  <a:pt x="1177517" y="3115736"/>
                </a:lnTo>
                <a:lnTo>
                  <a:pt x="1221769" y="3126851"/>
                </a:lnTo>
                <a:lnTo>
                  <a:pt x="1266427" y="3136700"/>
                </a:lnTo>
                <a:lnTo>
                  <a:pt x="1311469" y="3145269"/>
                </a:lnTo>
                <a:lnTo>
                  <a:pt x="1356869" y="3152539"/>
                </a:lnTo>
                <a:lnTo>
                  <a:pt x="1402604" y="3158495"/>
                </a:lnTo>
                <a:lnTo>
                  <a:pt x="1448650" y="3163120"/>
                </a:lnTo>
                <a:lnTo>
                  <a:pt x="1494983" y="3166398"/>
                </a:lnTo>
                <a:lnTo>
                  <a:pt x="1541578" y="3168310"/>
                </a:lnTo>
                <a:lnTo>
                  <a:pt x="1588411" y="3168843"/>
                </a:lnTo>
                <a:lnTo>
                  <a:pt x="1635458" y="3167977"/>
                </a:lnTo>
                <a:lnTo>
                  <a:pt x="1682696" y="3165698"/>
                </a:lnTo>
                <a:lnTo>
                  <a:pt x="1730099" y="3161987"/>
                </a:lnTo>
                <a:lnTo>
                  <a:pt x="1777644" y="3156830"/>
                </a:lnTo>
                <a:lnTo>
                  <a:pt x="1825306" y="3150208"/>
                </a:lnTo>
                <a:lnTo>
                  <a:pt x="1873062" y="3142107"/>
                </a:lnTo>
                <a:lnTo>
                  <a:pt x="1920553" y="3132569"/>
                </a:lnTo>
                <a:lnTo>
                  <a:pt x="1967427" y="3121684"/>
                </a:lnTo>
                <a:lnTo>
                  <a:pt x="2013666" y="3109474"/>
                </a:lnTo>
                <a:lnTo>
                  <a:pt x="2059256" y="3095963"/>
                </a:lnTo>
                <a:lnTo>
                  <a:pt x="2104178" y="3081177"/>
                </a:lnTo>
                <a:lnTo>
                  <a:pt x="2148416" y="3065138"/>
                </a:lnTo>
                <a:lnTo>
                  <a:pt x="2191954" y="3047872"/>
                </a:lnTo>
                <a:lnTo>
                  <a:pt x="2234775" y="3029401"/>
                </a:lnTo>
                <a:lnTo>
                  <a:pt x="2276863" y="3009751"/>
                </a:lnTo>
                <a:lnTo>
                  <a:pt x="2318200" y="2988946"/>
                </a:lnTo>
                <a:lnTo>
                  <a:pt x="2358771" y="2967009"/>
                </a:lnTo>
                <a:lnTo>
                  <a:pt x="2398558" y="2943965"/>
                </a:lnTo>
                <a:lnTo>
                  <a:pt x="2437545" y="2919837"/>
                </a:lnTo>
                <a:lnTo>
                  <a:pt x="2475716" y="2894651"/>
                </a:lnTo>
                <a:lnTo>
                  <a:pt x="2513054" y="2868429"/>
                </a:lnTo>
                <a:lnTo>
                  <a:pt x="2549541" y="2841197"/>
                </a:lnTo>
                <a:lnTo>
                  <a:pt x="2585163" y="2812978"/>
                </a:lnTo>
                <a:lnTo>
                  <a:pt x="2619901" y="2783797"/>
                </a:lnTo>
                <a:lnTo>
                  <a:pt x="2653741" y="2753677"/>
                </a:lnTo>
                <a:lnTo>
                  <a:pt x="2686663" y="2722644"/>
                </a:lnTo>
                <a:lnTo>
                  <a:pt x="2718654" y="2690719"/>
                </a:lnTo>
                <a:lnTo>
                  <a:pt x="2749694" y="2657929"/>
                </a:lnTo>
                <a:lnTo>
                  <a:pt x="2779769" y="2624297"/>
                </a:lnTo>
                <a:lnTo>
                  <a:pt x="2808862" y="2589848"/>
                </a:lnTo>
                <a:lnTo>
                  <a:pt x="2836955" y="2554604"/>
                </a:lnTo>
                <a:lnTo>
                  <a:pt x="2864032" y="2518592"/>
                </a:lnTo>
                <a:lnTo>
                  <a:pt x="2890078" y="2481834"/>
                </a:lnTo>
                <a:lnTo>
                  <a:pt x="2915074" y="2444354"/>
                </a:lnTo>
                <a:lnTo>
                  <a:pt x="2939004" y="2406178"/>
                </a:lnTo>
                <a:lnTo>
                  <a:pt x="2961853" y="2367328"/>
                </a:lnTo>
                <a:lnTo>
                  <a:pt x="2983603" y="2327830"/>
                </a:lnTo>
                <a:lnTo>
                  <a:pt x="3004238" y="2287707"/>
                </a:lnTo>
                <a:lnTo>
                  <a:pt x="3023740" y="2246983"/>
                </a:lnTo>
                <a:lnTo>
                  <a:pt x="3042094" y="2205683"/>
                </a:lnTo>
                <a:lnTo>
                  <a:pt x="3059283" y="2163830"/>
                </a:lnTo>
                <a:lnTo>
                  <a:pt x="3075291" y="2121450"/>
                </a:lnTo>
                <a:lnTo>
                  <a:pt x="3090100" y="2078565"/>
                </a:lnTo>
                <a:lnTo>
                  <a:pt x="3103694" y="2035200"/>
                </a:lnTo>
                <a:lnTo>
                  <a:pt x="3116056" y="1991380"/>
                </a:lnTo>
                <a:lnTo>
                  <a:pt x="3127171" y="1947128"/>
                </a:lnTo>
                <a:lnTo>
                  <a:pt x="3137020" y="1902468"/>
                </a:lnTo>
                <a:lnTo>
                  <a:pt x="3145589" y="1857425"/>
                </a:lnTo>
                <a:lnTo>
                  <a:pt x="3152859" y="1812022"/>
                </a:lnTo>
                <a:lnTo>
                  <a:pt x="3158815" y="1766284"/>
                </a:lnTo>
                <a:lnTo>
                  <a:pt x="3163440" y="1720236"/>
                </a:lnTo>
                <a:lnTo>
                  <a:pt x="3166718" y="1673900"/>
                </a:lnTo>
                <a:lnTo>
                  <a:pt x="3168631" y="1627301"/>
                </a:lnTo>
                <a:lnTo>
                  <a:pt x="3169119" y="1584325"/>
                </a:lnTo>
                <a:lnTo>
                  <a:pt x="1584645" y="1584325"/>
                </a:lnTo>
                <a:lnTo>
                  <a:pt x="1584645" y="0"/>
                </a:lnTo>
                <a:close/>
              </a:path>
              <a:path w="3169284" h="3169285">
                <a:moveTo>
                  <a:pt x="3142427" y="1295781"/>
                </a:moveTo>
                <a:lnTo>
                  <a:pt x="1584645" y="1584325"/>
                </a:lnTo>
                <a:lnTo>
                  <a:pt x="3169119" y="1584325"/>
                </a:lnTo>
                <a:lnTo>
                  <a:pt x="3169163" y="1580464"/>
                </a:lnTo>
                <a:lnTo>
                  <a:pt x="3168297" y="1533413"/>
                </a:lnTo>
                <a:lnTo>
                  <a:pt x="3166018" y="1486171"/>
                </a:lnTo>
                <a:lnTo>
                  <a:pt x="3162307" y="1438762"/>
                </a:lnTo>
                <a:lnTo>
                  <a:pt x="3157150" y="1391212"/>
                </a:lnTo>
                <a:lnTo>
                  <a:pt x="3150528" y="1343543"/>
                </a:lnTo>
                <a:lnTo>
                  <a:pt x="3142427" y="1295781"/>
                </a:lnTo>
                <a:close/>
              </a:path>
            </a:pathLst>
          </a:custGeom>
          <a:solidFill>
            <a:srgbClr val="ACC5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113519" y="1513574"/>
            <a:ext cx="1716024" cy="493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7830" marR="5080" indent="-405765">
              <a:lnSpc>
                <a:spcPct val="102000"/>
              </a:lnSpc>
            </a:pPr>
            <a:r>
              <a:rPr sz="1600" b="1" spc="-5" dirty="0">
                <a:solidFill>
                  <a:srgbClr val="497EAF"/>
                </a:solidFill>
                <a:latin typeface="Calibri"/>
                <a:cs typeface="Calibri"/>
              </a:rPr>
              <a:t>Patient</a:t>
            </a:r>
            <a:r>
              <a:rPr sz="1600" b="1" spc="-55" dirty="0">
                <a:solidFill>
                  <a:srgbClr val="497EAF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497EAF"/>
                </a:solidFill>
                <a:latin typeface="Calibri"/>
                <a:cs typeface="Calibri"/>
              </a:rPr>
              <a:t>Mortality,  </a:t>
            </a:r>
            <a:r>
              <a:rPr sz="1600" b="1" spc="-10" dirty="0">
                <a:solidFill>
                  <a:srgbClr val="497EAF"/>
                </a:solidFill>
                <a:latin typeface="Calibri"/>
                <a:cs typeface="Calibri"/>
              </a:rPr>
              <a:t>14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05110" y="2172969"/>
            <a:ext cx="1558289" cy="7448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905" algn="ctr">
              <a:lnSpc>
                <a:spcPct val="102000"/>
              </a:lnSpc>
            </a:pPr>
            <a:r>
              <a:rPr sz="1600" b="1" spc="-5" dirty="0">
                <a:solidFill>
                  <a:srgbClr val="5B9BD4"/>
                </a:solidFill>
                <a:latin typeface="Calibri"/>
                <a:cs typeface="Calibri"/>
              </a:rPr>
              <a:t>Discharged to  Community  Placement,</a:t>
            </a:r>
            <a:r>
              <a:rPr sz="1600" b="1" spc="-80" dirty="0">
                <a:solidFill>
                  <a:srgbClr val="5B9BD4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Calibri"/>
                <a:cs typeface="Calibri"/>
              </a:rPr>
              <a:t>22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244460" y="5114289"/>
            <a:ext cx="2133600" cy="931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35" algn="ctr">
              <a:lnSpc>
                <a:spcPct val="102000"/>
              </a:lnSpc>
            </a:pPr>
            <a:r>
              <a:rPr sz="2000"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Non-Forensic  Patients</a:t>
            </a:r>
            <a:r>
              <a:rPr sz="2000" b="1" spc="-6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currently  at </a:t>
            </a:r>
            <a:r>
              <a:rPr sz="2000"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ESH,</a:t>
            </a:r>
            <a:r>
              <a:rPr sz="2000" b="1" spc="-5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127</a:t>
            </a:r>
            <a:endParaRPr sz="2000" b="1" dirty="0">
              <a:solidFill>
                <a:schemeClr val="tx2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xmlns="" id="{C8F7CA67-D16A-4543-9F3A-CF593D017FF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04800"/>
            <a:ext cx="7929880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15" dirty="0"/>
              <a:t>Consultant Proposals</a:t>
            </a:r>
            <a:endParaRPr lang="en-US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609600" y="1082517"/>
            <a:ext cx="11201400" cy="5560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200" marR="324485" indent="-342900">
              <a:buFont typeface="Arial" panose="020B0604020202020204" pitchFamily="34" charset="0"/>
              <a:buChar char="•"/>
              <a:tabLst>
                <a:tab pos="240665" algn="l"/>
                <a:tab pos="241300" algn="l"/>
              </a:tabLst>
            </a:pP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Alvarez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&amp;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Marsal in 2020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delivered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report outlining potential redesign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scenarios and their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respective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financial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impact for the State, on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which the department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 testified </a:t>
            </a:r>
            <a:r>
              <a:rPr lang="en-US" sz="2000" spc="-15" dirty="0">
                <a:solidFill>
                  <a:srgbClr val="0D0D0D"/>
                </a:solidFill>
                <a:latin typeface="Calibri"/>
                <a:cs typeface="Calibri"/>
              </a:rPr>
              <a:t>before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House Finance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Senate Finance</a:t>
            </a:r>
            <a:r>
              <a:rPr lang="en-US" sz="20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Committees last fall. Three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scenarios </a:t>
            </a:r>
            <a:r>
              <a:rPr lang="en-US" sz="2000" spc="-15" dirty="0">
                <a:solidFill>
                  <a:srgbClr val="0D0D0D"/>
                </a:solidFill>
                <a:latin typeface="Calibri"/>
                <a:cs typeface="Calibri"/>
              </a:rPr>
              <a:t>were</a:t>
            </a:r>
            <a:r>
              <a:rPr lang="en-US" sz="2000" spc="-7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developed in the report:</a:t>
            </a:r>
            <a:endParaRPr lang="en-US" sz="2000" dirty="0">
              <a:latin typeface="Calibri"/>
              <a:cs typeface="Calibri"/>
            </a:endParaRPr>
          </a:p>
          <a:p>
            <a:pPr marL="869950" lvl="1" indent="-171450">
              <a:buFont typeface="Arial" panose="020B0604020202020204" pitchFamily="34" charset="0"/>
              <a:buChar char="•"/>
              <a:tabLst>
                <a:tab pos="698500" algn="l"/>
                <a:tab pos="699135" algn="l"/>
              </a:tabLst>
            </a:pPr>
            <a:endParaRPr lang="en-US" sz="300" b="1" dirty="0">
              <a:solidFill>
                <a:srgbClr val="0D0D0D"/>
              </a:solidFill>
              <a:latin typeface="Calibri"/>
              <a:cs typeface="Calibri"/>
            </a:endParaRPr>
          </a:p>
          <a:p>
            <a:pPr marL="1041400" lvl="1" indent="-342900">
              <a:buFont typeface="Arial" panose="020B0604020202020204" pitchFamily="34" charset="0"/>
              <a:buChar char="•"/>
              <a:tabLst>
                <a:tab pos="698500" algn="l"/>
                <a:tab pos="699135" algn="l"/>
              </a:tabLst>
            </a:pPr>
            <a:r>
              <a:rPr lang="en-US" sz="2000" b="1" dirty="0">
                <a:solidFill>
                  <a:srgbClr val="0D0D0D"/>
                </a:solidFill>
                <a:latin typeface="Calibri"/>
                <a:cs typeface="Calibri"/>
              </a:rPr>
              <a:t>Scenario </a:t>
            </a:r>
            <a:r>
              <a:rPr lang="en-US" sz="2000" b="1" spc="-5" dirty="0">
                <a:solidFill>
                  <a:srgbClr val="0D0D0D"/>
                </a:solidFill>
                <a:latin typeface="Calibri"/>
                <a:cs typeface="Calibri"/>
              </a:rPr>
              <a:t>#1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: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Close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Zambarano, Regan,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Adolph </a:t>
            </a:r>
            <a:r>
              <a:rPr lang="en-US" sz="2000" spc="-30" dirty="0">
                <a:solidFill>
                  <a:srgbClr val="0D0D0D"/>
                </a:solidFill>
                <a:latin typeface="Calibri"/>
                <a:cs typeface="Calibri"/>
              </a:rPr>
              <a:t>Meyer,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license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Benton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as an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independent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Forensic</a:t>
            </a:r>
            <a:r>
              <a:rPr lang="en-US" sz="2000" spc="-1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Hospital, develop capacity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in the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community </a:t>
            </a:r>
            <a:r>
              <a:rPr lang="en-US" sz="2000" spc="-15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high acuity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patients to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be served in the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least restrictive</a:t>
            </a:r>
            <a:r>
              <a:rPr lang="en-US" sz="2000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settings</a:t>
            </a:r>
            <a:endParaRPr lang="en-US" sz="2000" dirty="0">
              <a:latin typeface="Calibri"/>
              <a:cs typeface="Calibri"/>
            </a:endParaRPr>
          </a:p>
          <a:p>
            <a:pPr marL="869950" marR="5080" lvl="1" indent="-171450">
              <a:buFont typeface="Arial" panose="020B0604020202020204" pitchFamily="34" charset="0"/>
              <a:buChar char="•"/>
              <a:tabLst>
                <a:tab pos="698500" algn="l"/>
                <a:tab pos="699135" algn="l"/>
              </a:tabLst>
            </a:pPr>
            <a:endParaRPr lang="en-US" sz="300" b="1" dirty="0">
              <a:solidFill>
                <a:srgbClr val="0D0D0D"/>
              </a:solidFill>
              <a:latin typeface="Calibri"/>
              <a:cs typeface="Calibri"/>
            </a:endParaRPr>
          </a:p>
          <a:p>
            <a:pPr marL="1041400" marR="5080" lvl="1" indent="-342900">
              <a:buFont typeface="Arial" panose="020B0604020202020204" pitchFamily="34" charset="0"/>
              <a:buChar char="•"/>
              <a:tabLst>
                <a:tab pos="698500" algn="l"/>
                <a:tab pos="699135" algn="l"/>
              </a:tabLst>
            </a:pPr>
            <a:r>
              <a:rPr lang="en-US" sz="2000" b="1" dirty="0">
                <a:solidFill>
                  <a:srgbClr val="0D0D0D"/>
                </a:solidFill>
                <a:latin typeface="Calibri"/>
                <a:cs typeface="Calibri"/>
              </a:rPr>
              <a:t>Scenario </a:t>
            </a:r>
            <a:r>
              <a:rPr lang="en-US" sz="2000" b="1" spc="-5" dirty="0">
                <a:solidFill>
                  <a:srgbClr val="0D0D0D"/>
                </a:solidFill>
                <a:latin typeface="Calibri"/>
                <a:cs typeface="Calibri"/>
              </a:rPr>
              <a:t>#2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: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Close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Regan,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Adolph </a:t>
            </a:r>
            <a:r>
              <a:rPr lang="en-US" sz="2000" spc="-30" dirty="0">
                <a:solidFill>
                  <a:srgbClr val="0D0D0D"/>
                </a:solidFill>
                <a:latin typeface="Calibri"/>
                <a:cs typeface="Calibri"/>
              </a:rPr>
              <a:t>Meyer,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license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Benton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as an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independent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Forensic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Hospital, redefine  Zambarano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as a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mixed-use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long-term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care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facility (not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hospital) </a:t>
            </a:r>
            <a:r>
              <a:rPr lang="en-US" sz="2000" spc="-15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populations that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existing continuum of 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care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does not</a:t>
            </a:r>
            <a:r>
              <a:rPr lang="en-US" sz="2000" spc="-1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serve</a:t>
            </a:r>
            <a:endParaRPr lang="en-US" sz="2000" dirty="0">
              <a:latin typeface="Calibri"/>
              <a:cs typeface="Calibri"/>
            </a:endParaRPr>
          </a:p>
          <a:p>
            <a:pPr marL="869950" lvl="1" indent="-171450">
              <a:buFont typeface="Arial" panose="020B0604020202020204" pitchFamily="34" charset="0"/>
              <a:buChar char="•"/>
              <a:tabLst>
                <a:tab pos="698500" algn="l"/>
                <a:tab pos="699135" algn="l"/>
              </a:tabLst>
            </a:pPr>
            <a:endParaRPr lang="en-US" sz="300" b="1" dirty="0">
              <a:solidFill>
                <a:srgbClr val="0D0D0D"/>
              </a:solidFill>
              <a:latin typeface="Calibri"/>
              <a:cs typeface="Calibri"/>
            </a:endParaRPr>
          </a:p>
          <a:p>
            <a:pPr marL="1041400" lvl="1" indent="-342900">
              <a:buFont typeface="Arial" panose="020B0604020202020204" pitchFamily="34" charset="0"/>
              <a:buChar char="•"/>
              <a:tabLst>
                <a:tab pos="698500" algn="l"/>
                <a:tab pos="699135" algn="l"/>
              </a:tabLst>
            </a:pPr>
            <a:r>
              <a:rPr lang="en-US" sz="2000" b="1" dirty="0">
                <a:solidFill>
                  <a:srgbClr val="0D0D0D"/>
                </a:solidFill>
                <a:latin typeface="Calibri"/>
                <a:cs typeface="Calibri"/>
              </a:rPr>
              <a:t>Scenario #3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: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Maintain “Status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Quo” – close Adolph </a:t>
            </a:r>
            <a:r>
              <a:rPr lang="en-US" sz="2000" spc="-30" dirty="0">
                <a:solidFill>
                  <a:srgbClr val="0D0D0D"/>
                </a:solidFill>
                <a:latin typeface="Calibri"/>
                <a:cs typeface="Calibri"/>
              </a:rPr>
              <a:t>Meyer,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maintain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Regan,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Benton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Zambarano</a:t>
            </a:r>
            <a:r>
              <a:rPr lang="en-US" sz="2000" spc="-18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under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lang="en-US" sz="2000" spc="-9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licensure</a:t>
            </a:r>
          </a:p>
          <a:p>
            <a:pPr marL="412750" marR="434975" indent="-171450">
              <a:buFont typeface="Arial" panose="020B0604020202020204" pitchFamily="34" charset="0"/>
              <a:buChar char="•"/>
              <a:tabLst>
                <a:tab pos="240665" algn="l"/>
                <a:tab pos="241300" algn="l"/>
              </a:tabLst>
            </a:pPr>
            <a:endParaRPr lang="en-US" sz="400" dirty="0">
              <a:solidFill>
                <a:srgbClr val="0D0D0D"/>
              </a:solidFill>
              <a:latin typeface="Calibri"/>
              <a:cs typeface="Calibri"/>
            </a:endParaRPr>
          </a:p>
          <a:p>
            <a:pPr marL="584200" marR="434975" indent="-342900">
              <a:buFont typeface="Arial" panose="020B0604020202020204" pitchFamily="34" charset="0"/>
              <a:buChar char="•"/>
              <a:tabLst>
                <a:tab pos="240665" algn="l"/>
                <a:tab pos="241300" algn="l"/>
              </a:tabLst>
            </a:pP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These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proposals highlight that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regardless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the scenario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ultimately pursued, </a:t>
            </a:r>
            <a:r>
              <a:rPr lang="en-US" sz="2000" b="1" spc="-5" dirty="0">
                <a:solidFill>
                  <a:srgbClr val="0D0D0D"/>
                </a:solidFill>
                <a:latin typeface="Calibri"/>
                <a:cs typeface="Calibri"/>
              </a:rPr>
              <a:t>the hospital must </a:t>
            </a:r>
            <a:r>
              <a:rPr lang="en-US" sz="2000" b="1" spc="-15" dirty="0">
                <a:solidFill>
                  <a:srgbClr val="0D0D0D"/>
                </a:solidFill>
                <a:latin typeface="Calibri"/>
                <a:cs typeface="Calibri"/>
              </a:rPr>
              <a:t>engage </a:t>
            </a:r>
            <a:r>
              <a:rPr lang="en-US" sz="2000" b="1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lang="en-US" sz="2000" b="1" spc="-5" dirty="0">
                <a:solidFill>
                  <a:srgbClr val="0D0D0D"/>
                </a:solidFill>
                <a:latin typeface="Calibri"/>
                <a:cs typeface="Calibri"/>
              </a:rPr>
              <a:t>active  </a:t>
            </a:r>
            <a:r>
              <a:rPr lang="en-US" sz="2000" b="1" spc="-10" dirty="0">
                <a:solidFill>
                  <a:srgbClr val="0D0D0D"/>
                </a:solidFill>
                <a:latin typeface="Calibri"/>
                <a:cs typeface="Calibri"/>
              </a:rPr>
              <a:t>discharge </a:t>
            </a:r>
            <a:r>
              <a:rPr lang="en-US" sz="2000" b="1" dirty="0">
                <a:solidFill>
                  <a:srgbClr val="0D0D0D"/>
                </a:solidFill>
                <a:latin typeface="Calibri"/>
                <a:cs typeface="Calibri"/>
              </a:rPr>
              <a:t>planning </a:t>
            </a:r>
            <a:r>
              <a:rPr lang="en-US" sz="2000" b="1" spc="-5" dirty="0">
                <a:solidFill>
                  <a:srgbClr val="0D0D0D"/>
                </a:solidFill>
                <a:latin typeface="Calibri"/>
                <a:cs typeface="Calibri"/>
              </a:rPr>
              <a:t>per </a:t>
            </a:r>
            <a:r>
              <a:rPr lang="en-US" sz="2000" b="1" spc="-15" dirty="0">
                <a:solidFill>
                  <a:srgbClr val="0D0D0D"/>
                </a:solidFill>
                <a:latin typeface="Calibri"/>
                <a:cs typeface="Calibri"/>
              </a:rPr>
              <a:t>federal </a:t>
            </a:r>
            <a:r>
              <a:rPr lang="en-US" sz="2000" b="1" spc="-5" dirty="0">
                <a:solidFill>
                  <a:srgbClr val="0D0D0D"/>
                </a:solidFill>
                <a:latin typeface="Calibri"/>
                <a:cs typeface="Calibri"/>
              </a:rPr>
              <a:t>guidelines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and allow individuals to transition into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lang="en-US" sz="2000" spc="-10" dirty="0">
                <a:solidFill>
                  <a:srgbClr val="0D0D0D"/>
                </a:solidFill>
                <a:latin typeface="Calibri"/>
                <a:cs typeface="Calibri"/>
              </a:rPr>
              <a:t>most appropriate,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least  restrictive setting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accordance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with </a:t>
            </a:r>
            <a:r>
              <a:rPr lang="en-US" sz="2000" i="1" spc="-5" dirty="0">
                <a:solidFill>
                  <a:srgbClr val="0D0D0D"/>
                </a:solidFill>
                <a:latin typeface="Calibri"/>
                <a:cs typeface="Calibri"/>
              </a:rPr>
              <a:t>Olmstead,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the landmark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Supreme </a:t>
            </a:r>
            <a:r>
              <a:rPr lang="en-US" sz="2000" dirty="0">
                <a:solidFill>
                  <a:srgbClr val="0D0D0D"/>
                </a:solidFill>
                <a:latin typeface="Calibri"/>
                <a:cs typeface="Calibri"/>
              </a:rPr>
              <a:t>Court</a:t>
            </a:r>
            <a:r>
              <a:rPr lang="en-US" sz="2000" spc="-1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ruling.</a:t>
            </a:r>
          </a:p>
          <a:p>
            <a:pPr marL="412750" marR="434975" indent="-171450">
              <a:buFont typeface="Arial" panose="020B0604020202020204" pitchFamily="34" charset="0"/>
              <a:buChar char="•"/>
              <a:tabLst>
                <a:tab pos="240665" algn="l"/>
                <a:tab pos="241300" algn="l"/>
              </a:tabLst>
            </a:pPr>
            <a:endParaRPr lang="en-US" sz="500" spc="-5" dirty="0">
              <a:solidFill>
                <a:srgbClr val="0D0D0D"/>
              </a:solidFill>
              <a:latin typeface="Calibri"/>
              <a:cs typeface="Calibri"/>
            </a:endParaRPr>
          </a:p>
          <a:p>
            <a:pPr marL="584200" marR="434975" indent="-342900">
              <a:buFont typeface="Arial" panose="020B0604020202020204" pitchFamily="34" charset="0"/>
              <a:buChar char="•"/>
              <a:tabLst>
                <a:tab pos="240665" algn="l"/>
                <a:tab pos="241300" algn="l"/>
              </a:tabLst>
            </a:pPr>
            <a:r>
              <a:rPr lang="en-US" sz="2000" spc="-5" dirty="0">
                <a:solidFill>
                  <a:srgbClr val="0D0D0D"/>
                </a:solidFill>
                <a:latin typeface="Calibri"/>
                <a:cs typeface="Calibri"/>
              </a:rPr>
              <a:t>This is what is best for our patients and their loved ones.</a:t>
            </a:r>
          </a:p>
          <a:p>
            <a:pPr marL="241300" marR="434975" indent="-228600">
              <a:lnSpc>
                <a:spcPts val="1839"/>
              </a:lnSpc>
              <a:spcBef>
                <a:spcPts val="102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endParaRPr lang="en-US" sz="1700" dirty="0">
              <a:latin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4182EF3-3230-48D1-BB0C-B9E8E3417A2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397636"/>
            <a:ext cx="11125199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750"/>
              </a:lnSpc>
            </a:pPr>
            <a:r>
              <a:rPr lang="en-US" spc="-10" dirty="0"/>
              <a:t>Planning for the Future:  Addressing </a:t>
            </a:r>
            <a:r>
              <a:rPr lang="en-US" dirty="0"/>
              <a:t>the </a:t>
            </a:r>
            <a:r>
              <a:rPr lang="en-US" spc="-20" dirty="0"/>
              <a:t>Behavioral </a:t>
            </a:r>
            <a:r>
              <a:rPr lang="en-US" spc="-5" dirty="0"/>
              <a:t>Health </a:t>
            </a:r>
            <a:r>
              <a:rPr lang="en-US" dirty="0"/>
              <a:t>(BH) </a:t>
            </a:r>
            <a:r>
              <a:rPr lang="en-US" spc="-10" dirty="0"/>
              <a:t>Continuum </a:t>
            </a:r>
            <a:r>
              <a:rPr lang="en-US" spc="-5" dirty="0"/>
              <a:t>of</a:t>
            </a:r>
            <a:r>
              <a:rPr lang="en-US" spc="-45" dirty="0"/>
              <a:t> </a:t>
            </a:r>
            <a:r>
              <a:rPr lang="en-US" spc="-15" dirty="0"/>
              <a:t>Care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6719" y="1803244"/>
            <a:ext cx="11277600" cy="4460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788670"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US" sz="2400" dirty="0">
                <a:latin typeface="Calibri"/>
                <a:cs typeface="Calibri"/>
              </a:rPr>
              <a:t>BHDDH </a:t>
            </a:r>
            <a:r>
              <a:rPr lang="en-US" sz="2400" spc="-10" dirty="0">
                <a:latin typeface="Calibri"/>
                <a:cs typeface="Calibri"/>
              </a:rPr>
              <a:t>recognizes </a:t>
            </a:r>
            <a:r>
              <a:rPr lang="en-US" sz="2400" spc="-5" dirty="0">
                <a:latin typeface="Calibri"/>
                <a:cs typeface="Calibri"/>
              </a:rPr>
              <a:t>that </a:t>
            </a:r>
            <a:r>
              <a:rPr lang="en-US" sz="2400" spc="-10" dirty="0">
                <a:latin typeface="Calibri"/>
                <a:cs typeface="Calibri"/>
              </a:rPr>
              <a:t>gaps </a:t>
            </a:r>
            <a:r>
              <a:rPr lang="en-US" sz="2400" spc="-20" dirty="0">
                <a:latin typeface="Calibri"/>
                <a:cs typeface="Calibri"/>
              </a:rPr>
              <a:t>exist </a:t>
            </a:r>
            <a:r>
              <a:rPr lang="en-US" sz="2400" dirty="0">
                <a:latin typeface="Calibri"/>
                <a:cs typeface="Calibri"/>
              </a:rPr>
              <a:t>in the </a:t>
            </a:r>
            <a:r>
              <a:rPr lang="en-US" sz="2400" spc="-10" dirty="0">
                <a:latin typeface="Calibri"/>
                <a:cs typeface="Calibri"/>
              </a:rPr>
              <a:t>current </a:t>
            </a:r>
            <a:r>
              <a:rPr lang="en-US" sz="2400" spc="-5" dirty="0">
                <a:latin typeface="Calibri"/>
                <a:cs typeface="Calibri"/>
              </a:rPr>
              <a:t>continuum of </a:t>
            </a:r>
            <a:r>
              <a:rPr lang="en-US" sz="2400" spc="-10" dirty="0">
                <a:latin typeface="Calibri"/>
                <a:cs typeface="Calibri"/>
              </a:rPr>
              <a:t>care </a:t>
            </a:r>
            <a:r>
              <a:rPr lang="en-US" sz="2400" spc="-5" dirty="0">
                <a:latin typeface="Calibri"/>
                <a:cs typeface="Calibri"/>
              </a:rPr>
              <a:t>that </a:t>
            </a:r>
            <a:r>
              <a:rPr lang="en-US" sz="2400" spc="-15" dirty="0">
                <a:latin typeface="Calibri"/>
                <a:cs typeface="Calibri"/>
              </a:rPr>
              <a:t>prevent </a:t>
            </a:r>
            <a:r>
              <a:rPr lang="en-US" sz="2400" spc="-10" dirty="0">
                <a:latin typeface="Calibri"/>
                <a:cs typeface="Calibri"/>
              </a:rPr>
              <a:t>patients </a:t>
            </a:r>
            <a:r>
              <a:rPr lang="en-US" sz="2400" spc="-15" dirty="0">
                <a:latin typeface="Calibri"/>
                <a:cs typeface="Calibri"/>
              </a:rPr>
              <a:t>from </a:t>
            </a:r>
            <a:r>
              <a:rPr lang="en-US" sz="2400" spc="-10" dirty="0">
                <a:latin typeface="Calibri"/>
                <a:cs typeface="Calibri"/>
              </a:rPr>
              <a:t>immediately </a:t>
            </a:r>
            <a:r>
              <a:rPr lang="en-US" sz="2400" spc="-5" dirty="0">
                <a:latin typeface="Calibri"/>
                <a:cs typeface="Calibri"/>
              </a:rPr>
              <a:t>transitioning </a:t>
            </a:r>
            <a:r>
              <a:rPr lang="en-US" sz="2400" spc="-15" dirty="0">
                <a:latin typeface="Calibri"/>
                <a:cs typeface="Calibri"/>
              </a:rPr>
              <a:t>into </a:t>
            </a:r>
            <a:r>
              <a:rPr lang="en-US" sz="2400" dirty="0">
                <a:latin typeface="Calibri"/>
                <a:cs typeface="Calibri"/>
              </a:rPr>
              <a:t>a </a:t>
            </a:r>
            <a:r>
              <a:rPr lang="en-US" sz="2400" spc="-5" dirty="0">
                <a:latin typeface="Calibri"/>
                <a:cs typeface="Calibri"/>
              </a:rPr>
              <a:t>less </a:t>
            </a:r>
            <a:r>
              <a:rPr lang="en-US" sz="2400" spc="-10" dirty="0">
                <a:latin typeface="Calibri"/>
                <a:cs typeface="Calibri"/>
              </a:rPr>
              <a:t>restrictive</a:t>
            </a:r>
            <a:r>
              <a:rPr lang="en-US" sz="2400" spc="200" dirty="0">
                <a:latin typeface="Calibri"/>
                <a:cs typeface="Calibri"/>
              </a:rPr>
              <a:t> </a:t>
            </a:r>
            <a:r>
              <a:rPr lang="en-US" sz="2400" spc="-10" dirty="0">
                <a:latin typeface="Calibri"/>
                <a:cs typeface="Calibri"/>
              </a:rPr>
              <a:t>setting</a:t>
            </a:r>
            <a:endParaRPr lang="en-US" sz="2400" dirty="0">
              <a:latin typeface="Calibri"/>
              <a:cs typeface="Calibri"/>
            </a:endParaRPr>
          </a:p>
          <a:p>
            <a:pPr marL="241300" marR="5080">
              <a:spcBef>
                <a:spcPts val="100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US" sz="2400" dirty="0">
                <a:latin typeface="Calibri"/>
                <a:cs typeface="Calibri"/>
              </a:rPr>
              <a:t>BHDDH is </a:t>
            </a:r>
            <a:r>
              <a:rPr lang="en-US" sz="2400" spc="-10" dirty="0">
                <a:latin typeface="Calibri"/>
                <a:cs typeface="Calibri"/>
              </a:rPr>
              <a:t>working </a:t>
            </a:r>
            <a:r>
              <a:rPr lang="en-US" sz="2400" spc="-5" dirty="0">
                <a:latin typeface="Calibri"/>
                <a:cs typeface="Calibri"/>
              </a:rPr>
              <a:t>with EOHHS/Medicaid </a:t>
            </a:r>
            <a:r>
              <a:rPr lang="en-US" sz="2400" spc="-15" dirty="0">
                <a:latin typeface="Calibri"/>
                <a:cs typeface="Calibri"/>
              </a:rPr>
              <a:t>to </a:t>
            </a:r>
            <a:r>
              <a:rPr lang="en-US" sz="2400" spc="-10" dirty="0">
                <a:latin typeface="Calibri"/>
                <a:cs typeface="Calibri"/>
              </a:rPr>
              <a:t>develop </a:t>
            </a:r>
            <a:r>
              <a:rPr lang="en-US" sz="2400" dirty="0">
                <a:latin typeface="Calibri"/>
                <a:cs typeface="Calibri"/>
              </a:rPr>
              <a:t>the </a:t>
            </a:r>
            <a:r>
              <a:rPr lang="en-US" sz="2400" spc="-5" dirty="0">
                <a:latin typeface="Calibri"/>
                <a:cs typeface="Calibri"/>
              </a:rPr>
              <a:t>continuum of </a:t>
            </a:r>
            <a:r>
              <a:rPr lang="en-US" sz="2400" spc="-10" dirty="0">
                <a:latin typeface="Calibri"/>
                <a:cs typeface="Calibri"/>
              </a:rPr>
              <a:t>care </a:t>
            </a:r>
            <a:r>
              <a:rPr lang="en-US" sz="2400" spc="-15" dirty="0">
                <a:latin typeface="Calibri"/>
                <a:cs typeface="Calibri"/>
              </a:rPr>
              <a:t>to </a:t>
            </a:r>
            <a:r>
              <a:rPr lang="en-US" sz="2400" spc="-5" dirty="0">
                <a:latin typeface="Calibri"/>
                <a:cs typeface="Calibri"/>
              </a:rPr>
              <a:t>support people </a:t>
            </a:r>
            <a:r>
              <a:rPr lang="en-US" sz="2400" dirty="0">
                <a:latin typeface="Calibri"/>
                <a:cs typeface="Calibri"/>
              </a:rPr>
              <a:t>in  the </a:t>
            </a:r>
            <a:r>
              <a:rPr lang="en-US" sz="2400" spc="-10" dirty="0">
                <a:latin typeface="Calibri"/>
                <a:cs typeface="Calibri"/>
              </a:rPr>
              <a:t>most appropriate </a:t>
            </a:r>
            <a:r>
              <a:rPr lang="en-US" sz="2400" dirty="0">
                <a:latin typeface="Calibri"/>
                <a:cs typeface="Calibri"/>
              </a:rPr>
              <a:t>and </a:t>
            </a:r>
            <a:r>
              <a:rPr lang="en-US" sz="2400" spc="-10" dirty="0">
                <a:latin typeface="Calibri"/>
                <a:cs typeface="Calibri"/>
              </a:rPr>
              <a:t>least restrictive</a:t>
            </a:r>
            <a:r>
              <a:rPr lang="en-US" sz="2400" spc="100" dirty="0">
                <a:latin typeface="Calibri"/>
                <a:cs typeface="Calibri"/>
              </a:rPr>
              <a:t> </a:t>
            </a:r>
            <a:r>
              <a:rPr lang="en-US" sz="2400" spc="-10" dirty="0">
                <a:latin typeface="Calibri"/>
                <a:cs typeface="Calibri"/>
              </a:rPr>
              <a:t>setting</a:t>
            </a:r>
            <a:endParaRPr lang="en-US" sz="2400" dirty="0">
              <a:latin typeface="Calibri"/>
              <a:cs typeface="Calibri"/>
            </a:endParaRPr>
          </a:p>
          <a:p>
            <a:pPr marL="698500" lvl="1">
              <a:spcBef>
                <a:spcPts val="26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400" spc="-5" dirty="0">
                <a:latin typeface="Calibri"/>
                <a:cs typeface="Calibri"/>
              </a:rPr>
              <a:t>Capacity building </a:t>
            </a:r>
            <a:r>
              <a:rPr lang="en-US" sz="2400" spc="-10" dirty="0">
                <a:latin typeface="Calibri"/>
                <a:cs typeface="Calibri"/>
              </a:rPr>
              <a:t>grants </a:t>
            </a:r>
            <a:r>
              <a:rPr lang="en-US" sz="2400" spc="-15" dirty="0">
                <a:latin typeface="Calibri"/>
                <a:cs typeface="Calibri"/>
              </a:rPr>
              <a:t>for </a:t>
            </a:r>
            <a:r>
              <a:rPr lang="en-US" sz="2400" spc="-10" dirty="0">
                <a:latin typeface="Calibri"/>
                <a:cs typeface="Calibri"/>
              </a:rPr>
              <a:t>nursing</a:t>
            </a:r>
            <a:r>
              <a:rPr lang="en-US" sz="2400" spc="70" dirty="0">
                <a:latin typeface="Calibri"/>
                <a:cs typeface="Calibri"/>
              </a:rPr>
              <a:t> </a:t>
            </a:r>
            <a:r>
              <a:rPr lang="en-US" sz="2400" spc="-10" dirty="0">
                <a:latin typeface="Calibri"/>
                <a:cs typeface="Calibri"/>
              </a:rPr>
              <a:t>facilities</a:t>
            </a:r>
            <a:endParaRPr lang="en-US" sz="2400" dirty="0">
              <a:latin typeface="Calibri"/>
              <a:cs typeface="Calibri"/>
            </a:endParaRPr>
          </a:p>
          <a:p>
            <a:pPr marL="698500" lvl="1">
              <a:spcBef>
                <a:spcPts val="28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400" spc="-5" dirty="0">
                <a:latin typeface="Calibri"/>
                <a:cs typeface="Calibri"/>
              </a:rPr>
              <a:t>Enhanced </a:t>
            </a:r>
            <a:r>
              <a:rPr lang="en-US" sz="2400" spc="-10" dirty="0">
                <a:latin typeface="Calibri"/>
                <a:cs typeface="Calibri"/>
              </a:rPr>
              <a:t>nursing </a:t>
            </a:r>
            <a:r>
              <a:rPr lang="en-US" sz="2400" spc="-5" dirty="0">
                <a:latin typeface="Calibri"/>
                <a:cs typeface="Calibri"/>
              </a:rPr>
              <a:t>home </a:t>
            </a:r>
            <a:r>
              <a:rPr lang="en-US" sz="2400" spc="-20" dirty="0">
                <a:latin typeface="Calibri"/>
                <a:cs typeface="Calibri"/>
              </a:rPr>
              <a:t>rates </a:t>
            </a:r>
            <a:r>
              <a:rPr lang="en-US" sz="2400" spc="-15" dirty="0">
                <a:latin typeface="Calibri"/>
                <a:cs typeface="Calibri"/>
              </a:rPr>
              <a:t>for </a:t>
            </a:r>
            <a:r>
              <a:rPr lang="en-US" sz="2400" spc="-5" dirty="0">
                <a:latin typeface="Calibri"/>
                <a:cs typeface="Calibri"/>
              </a:rPr>
              <a:t>individuals with high acuity </a:t>
            </a:r>
            <a:r>
              <a:rPr lang="en-US" sz="2400" spc="-15" dirty="0">
                <a:latin typeface="Calibri"/>
                <a:cs typeface="Calibri"/>
              </a:rPr>
              <a:t>psychiatric</a:t>
            </a:r>
            <a:r>
              <a:rPr lang="en-US" sz="2400" spc="215" dirty="0">
                <a:latin typeface="Calibri"/>
                <a:cs typeface="Calibri"/>
              </a:rPr>
              <a:t> </a:t>
            </a:r>
            <a:r>
              <a:rPr lang="en-US" sz="2400" dirty="0">
                <a:latin typeface="Calibri"/>
                <a:cs typeface="Calibri"/>
              </a:rPr>
              <a:t>needs</a:t>
            </a:r>
          </a:p>
          <a:p>
            <a:pPr marL="241300">
              <a:spcBef>
                <a:spcPts val="74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US" sz="2400" dirty="0">
                <a:latin typeface="Calibri"/>
                <a:cs typeface="Calibri"/>
              </a:rPr>
              <a:t>BHDDH is </a:t>
            </a:r>
            <a:r>
              <a:rPr lang="en-US" sz="2400" spc="-10" dirty="0">
                <a:latin typeface="Calibri"/>
                <a:cs typeface="Calibri"/>
              </a:rPr>
              <a:t>working </a:t>
            </a:r>
            <a:r>
              <a:rPr lang="en-US" sz="2400" spc="-5" dirty="0">
                <a:latin typeface="Calibri"/>
                <a:cs typeface="Calibri"/>
              </a:rPr>
              <a:t>with </a:t>
            </a:r>
            <a:r>
              <a:rPr lang="en-US" sz="2400" spc="-15" dirty="0">
                <a:latin typeface="Calibri"/>
                <a:cs typeface="Calibri"/>
              </a:rPr>
              <a:t>stakeholders to </a:t>
            </a:r>
            <a:r>
              <a:rPr lang="en-US" sz="2400" spc="-5" dirty="0">
                <a:latin typeface="Calibri"/>
                <a:cs typeface="Calibri"/>
              </a:rPr>
              <a:t>continue </a:t>
            </a:r>
            <a:r>
              <a:rPr lang="en-US" sz="2400" spc="-15" dirty="0">
                <a:latin typeface="Calibri"/>
                <a:cs typeface="Calibri"/>
              </a:rPr>
              <a:t>to </a:t>
            </a:r>
            <a:r>
              <a:rPr lang="en-US" sz="2400" spc="-5" dirty="0">
                <a:latin typeface="Calibri"/>
                <a:cs typeface="Calibri"/>
              </a:rPr>
              <a:t>build up </a:t>
            </a:r>
            <a:r>
              <a:rPr lang="en-US" sz="2400" dirty="0">
                <a:latin typeface="Calibri"/>
                <a:cs typeface="Calibri"/>
              </a:rPr>
              <a:t>the BH </a:t>
            </a:r>
            <a:r>
              <a:rPr lang="en-US" sz="2400" spc="-5" dirty="0">
                <a:latin typeface="Calibri"/>
                <a:cs typeface="Calibri"/>
              </a:rPr>
              <a:t>Continuum of</a:t>
            </a:r>
            <a:r>
              <a:rPr lang="en-US" sz="2400" spc="90" dirty="0">
                <a:latin typeface="Calibri"/>
                <a:cs typeface="Calibri"/>
              </a:rPr>
              <a:t> </a:t>
            </a:r>
            <a:r>
              <a:rPr lang="en-US" sz="2400" spc="-10" dirty="0">
                <a:latin typeface="Calibri"/>
                <a:cs typeface="Calibri"/>
              </a:rPr>
              <a:t>Care</a:t>
            </a:r>
            <a:endParaRPr lang="en-US" sz="2400" dirty="0">
              <a:latin typeface="Calibri"/>
              <a:cs typeface="Calibri"/>
            </a:endParaRPr>
          </a:p>
          <a:p>
            <a:pPr marL="698500" lvl="1">
              <a:spcBef>
                <a:spcPts val="29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400" spc="-5" dirty="0">
                <a:latin typeface="Calibri"/>
                <a:cs typeface="Calibri"/>
              </a:rPr>
              <a:t>Develop community-based service options </a:t>
            </a:r>
            <a:r>
              <a:rPr lang="en-US" sz="2400" spc="-15" dirty="0">
                <a:latin typeface="Calibri"/>
                <a:cs typeface="Calibri"/>
              </a:rPr>
              <a:t>for </a:t>
            </a:r>
            <a:r>
              <a:rPr lang="en-US" sz="2400" spc="-5" dirty="0">
                <a:latin typeface="Calibri"/>
                <a:cs typeface="Calibri"/>
              </a:rPr>
              <a:t>individuals with </a:t>
            </a:r>
            <a:r>
              <a:rPr lang="en-US" sz="2400" spc="-10" dirty="0">
                <a:latin typeface="Calibri"/>
                <a:cs typeface="Calibri"/>
              </a:rPr>
              <a:t>traumatic brain</a:t>
            </a:r>
            <a:r>
              <a:rPr lang="en-US" sz="2400" spc="165" dirty="0">
                <a:latin typeface="Calibri"/>
                <a:cs typeface="Calibri"/>
              </a:rPr>
              <a:t> </a:t>
            </a:r>
            <a:r>
              <a:rPr lang="en-US" sz="2400" spc="-5" dirty="0">
                <a:latin typeface="Calibri"/>
                <a:cs typeface="Calibri"/>
              </a:rPr>
              <a:t>injuries</a:t>
            </a:r>
            <a:endParaRPr lang="en-US" sz="2400" dirty="0">
              <a:latin typeface="Calibri"/>
              <a:cs typeface="Calibri"/>
            </a:endParaRPr>
          </a:p>
          <a:p>
            <a:pPr marL="698500" marR="132080" lvl="1">
              <a:spcBef>
                <a:spcPts val="53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400" spc="-5" dirty="0">
                <a:latin typeface="Calibri"/>
                <a:cs typeface="Calibri"/>
              </a:rPr>
              <a:t>Enhance capacity with </a:t>
            </a:r>
            <a:r>
              <a:rPr lang="en-US" sz="2400" spc="-10" dirty="0">
                <a:latin typeface="Calibri"/>
                <a:cs typeface="Calibri"/>
              </a:rPr>
              <a:t>Mental </a:t>
            </a:r>
            <a:r>
              <a:rPr lang="en-US" sz="2400" spc="-5" dirty="0">
                <a:latin typeface="Calibri"/>
                <a:cs typeface="Calibri"/>
              </a:rPr>
              <a:t>Health </a:t>
            </a:r>
            <a:r>
              <a:rPr lang="en-US" sz="2400" spc="-15" dirty="0">
                <a:latin typeface="Calibri"/>
                <a:cs typeface="Calibri"/>
              </a:rPr>
              <a:t>Psychiatric </a:t>
            </a:r>
            <a:r>
              <a:rPr lang="en-US" sz="2400" spc="-10" dirty="0">
                <a:latin typeface="Calibri"/>
                <a:cs typeface="Calibri"/>
              </a:rPr>
              <a:t>Rehabilitative Residence (MHPRR) </a:t>
            </a:r>
            <a:r>
              <a:rPr lang="en-US" sz="2400" spc="-5" dirty="0">
                <a:latin typeface="Calibri"/>
                <a:cs typeface="Calibri"/>
              </a:rPr>
              <a:t>services </a:t>
            </a:r>
            <a:r>
              <a:rPr lang="en-US" sz="2400" spc="-10" dirty="0">
                <a:latin typeface="Calibri"/>
                <a:cs typeface="Calibri"/>
              </a:rPr>
              <a:t>to </a:t>
            </a:r>
            <a:r>
              <a:rPr lang="en-US" sz="2400" spc="-5" dirty="0">
                <a:latin typeface="Calibri"/>
                <a:cs typeface="Calibri"/>
              </a:rPr>
              <a:t>serve  individuals with high acuity </a:t>
            </a:r>
            <a:r>
              <a:rPr lang="en-US" sz="2400" spc="-10" dirty="0">
                <a:latin typeface="Calibri"/>
                <a:cs typeface="Calibri"/>
              </a:rPr>
              <a:t>behavioral </a:t>
            </a:r>
            <a:r>
              <a:rPr lang="en-US" sz="2400" spc="-5" dirty="0">
                <a:latin typeface="Calibri"/>
                <a:cs typeface="Calibri"/>
              </a:rPr>
              <a:t>health</a:t>
            </a:r>
            <a:r>
              <a:rPr lang="en-US" sz="2400" spc="100" dirty="0">
                <a:latin typeface="Calibri"/>
                <a:cs typeface="Calibri"/>
              </a:rPr>
              <a:t> </a:t>
            </a:r>
            <a:r>
              <a:rPr lang="en-US" sz="2400" dirty="0">
                <a:latin typeface="Calibri"/>
                <a:cs typeface="Calibri"/>
              </a:rPr>
              <a:t>needs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7202686-6B63-4CA9-B2BA-EB2881DF9CD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158980" y="6465214"/>
            <a:ext cx="347219" cy="240386"/>
          </a:xfrm>
        </p:spPr>
        <p:txBody>
          <a:bodyPr/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596D1177623B41B14E4E7C216BCF72" ma:contentTypeVersion="2" ma:contentTypeDescription="Create a new document." ma:contentTypeScope="" ma:versionID="3797c9e9678ee48ef415063faa263062">
  <xsd:schema xmlns:xsd="http://www.w3.org/2001/XMLSchema" xmlns:xs="http://www.w3.org/2001/XMLSchema" xmlns:p="http://schemas.microsoft.com/office/2006/metadata/properties" xmlns:ns2="8a30eccf-200f-4d85-8563-30031c36542e" targetNamespace="http://schemas.microsoft.com/office/2006/metadata/properties" ma:root="true" ma:fieldsID="9dc6cd8160aa5f0cb4dd4eba1a3fdf2b" ns2:_="">
    <xsd:import namespace="8a30eccf-200f-4d85-8563-30031c36542e"/>
    <xsd:element name="properties">
      <xsd:complexType>
        <xsd:sequence>
          <xsd:element name="documentManagement">
            <xsd:complexType>
              <xsd:all>
                <xsd:element ref="ns2:hearing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30eccf-200f-4d85-8563-30031c36542e" elementFormDefault="qualified">
    <xsd:import namespace="http://schemas.microsoft.com/office/2006/documentManagement/types"/>
    <xsd:import namespace="http://schemas.microsoft.com/office/infopath/2007/PartnerControls"/>
    <xsd:element name="hearingDate" ma:index="8" nillable="true" ma:displayName="Hearing Date" ma:default="[today]" ma:format="DateOnly" ma:internalName="hearing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earingDate xmlns="8a30eccf-200f-4d85-8563-30031c36542e">2022-01-24T17:52:29+00:00</hearingDate>
  </documentManagement>
</p:properties>
</file>

<file path=customXml/itemProps1.xml><?xml version="1.0" encoding="utf-8"?>
<ds:datastoreItem xmlns:ds="http://schemas.openxmlformats.org/officeDocument/2006/customXml" ds:itemID="{EF10A6EE-CD6C-4CAB-9FCE-27B49227A34D}"/>
</file>

<file path=customXml/itemProps2.xml><?xml version="1.0" encoding="utf-8"?>
<ds:datastoreItem xmlns:ds="http://schemas.openxmlformats.org/officeDocument/2006/customXml" ds:itemID="{52624313-B928-4A08-B892-BAF5B6C9B5AC}"/>
</file>

<file path=customXml/itemProps3.xml><?xml version="1.0" encoding="utf-8"?>
<ds:datastoreItem xmlns:ds="http://schemas.openxmlformats.org/officeDocument/2006/customXml" ds:itemID="{3600C829-3F89-4C0C-A90F-992E385F64B4}"/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2131</Words>
  <Application>Microsoft Office PowerPoint</Application>
  <PresentationFormat>Widescreen</PresentationFormat>
  <Paragraphs>301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House Oversight Committee</vt:lpstr>
      <vt:lpstr>A Look at Eleanor Slater Hospital</vt:lpstr>
      <vt:lpstr>Overview of Eleanor Slater Hospital</vt:lpstr>
      <vt:lpstr>Americans with Disabilities Act (ADA) /  Olmstead Decision</vt:lpstr>
      <vt:lpstr>ESH is Accredited by The Joint Commission (TJC)</vt:lpstr>
      <vt:lpstr>Discharge Process</vt:lpstr>
      <vt:lpstr>Discharge Progress</vt:lpstr>
      <vt:lpstr>Consultant Proposals</vt:lpstr>
      <vt:lpstr>Planning for the Future:  Addressing the Behavioral Health (BH) Continuum of Care </vt:lpstr>
      <vt:lpstr>Communication re: ESH</vt:lpstr>
      <vt:lpstr>PowerPoint Presentation</vt:lpstr>
      <vt:lpstr>ESH Admissions/Discharge Data</vt:lpstr>
      <vt:lpstr>Physical Facilities Condition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 Oversight Committee</dc:title>
  <dc:creator>Reilly, Linda (BHDDH)</dc:creator>
  <cp:lastModifiedBy>Zaire E. Lambright</cp:lastModifiedBy>
  <cp:revision>6</cp:revision>
  <cp:lastPrinted>2021-04-01T16:42:05Z</cp:lastPrinted>
  <dcterms:created xsi:type="dcterms:W3CDTF">2021-03-30T13:18:08Z</dcterms:created>
  <dcterms:modified xsi:type="dcterms:W3CDTF">2021-04-01T20:25:27Z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0x0101006D596D1177623B41B14E4E7C216BCF72</vt:lpwstr>
  </property>
</Properties>
</file>