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olors1.xml" ContentType="application/vnd.ms-office.chartcolorstyle+xml"/>
  <Override PartName="/ppt/charts/style1.xml" ContentType="application/vnd.ms-office.chartstyle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23"/>
  </p:notesMasterIdLst>
  <p:sldIdLst>
    <p:sldId id="257" r:id="rId2"/>
    <p:sldId id="1535" r:id="rId3"/>
    <p:sldId id="3935" r:id="rId4"/>
    <p:sldId id="3930" r:id="rId5"/>
    <p:sldId id="3923" r:id="rId6"/>
    <p:sldId id="3931" r:id="rId7"/>
    <p:sldId id="3932" r:id="rId8"/>
    <p:sldId id="3910" r:id="rId9"/>
    <p:sldId id="3911" r:id="rId10"/>
    <p:sldId id="3936" r:id="rId11"/>
    <p:sldId id="3937" r:id="rId12"/>
    <p:sldId id="3929" r:id="rId13"/>
    <p:sldId id="3934" r:id="rId14"/>
    <p:sldId id="3926" r:id="rId15"/>
    <p:sldId id="3933" r:id="rId16"/>
    <p:sldId id="3925" r:id="rId17"/>
    <p:sldId id="3891" r:id="rId18"/>
    <p:sldId id="3938" r:id="rId19"/>
    <p:sldId id="3919" r:id="rId20"/>
    <p:sldId id="3900" r:id="rId21"/>
    <p:sldId id="3903" r:id="rId22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 Perroni (DELTA)" initials="JP(" lastIdx="0" clrIdx="0">
    <p:extLst>
      <p:ext uri="{19B8F6BF-5375-455C-9EA6-DF929625EA0E}">
        <p15:presenceInfo xmlns:p15="http://schemas.microsoft.com/office/powerpoint/2012/main" userId="S-1-5-21-1801674531-842925246-1202660629-12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A13B"/>
    <a:srgbClr val="26B041"/>
    <a:srgbClr val="91A2B9"/>
    <a:srgbClr val="52DA6C"/>
    <a:srgbClr val="008E40"/>
    <a:srgbClr val="CCCC00"/>
    <a:srgbClr val="EEEEEE"/>
    <a:srgbClr val="FFFFFF"/>
    <a:srgbClr val="BED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97" autoAdjust="0"/>
    <p:restoredTop sz="94718" autoAdjust="0"/>
  </p:normalViewPr>
  <p:slideViewPr>
    <p:cSldViewPr snapToGrid="0">
      <p:cViewPr varScale="1">
        <p:scale>
          <a:sx n="108" d="100"/>
          <a:sy n="108" d="100"/>
        </p:scale>
        <p:origin x="6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60"/>
      <c:rotY val="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117650053728717E-2"/>
          <c:y val="0.13096940911925567"/>
          <c:w val="0.81472402246833719"/>
          <c:h val="0.4423930864361946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RI ENROLLMENT TYPES</c:v>
                </c:pt>
              </c:strCache>
            </c:strRef>
          </c:tx>
          <c:dPt>
            <c:idx val="0"/>
            <c:bubble3D val="0"/>
            <c:spPr>
              <a:solidFill>
                <a:srgbClr val="4472C4">
                  <a:lumMod val="60000"/>
                  <a:lumOff val="40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D65-4DF7-A6A1-9CDCDA6FC6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D65-4DF7-A6A1-9CDCDA6FC6A6}"/>
              </c:ext>
            </c:extLst>
          </c:dPt>
          <c:dPt>
            <c:idx val="2"/>
            <c:bubble3D val="0"/>
            <c:spPr>
              <a:solidFill>
                <a:srgbClr val="ED7D31">
                  <a:lumMod val="60000"/>
                  <a:lumOff val="40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D65-4DF7-A6A1-9CDCDA6FC6A6}"/>
              </c:ext>
            </c:extLst>
          </c:dPt>
          <c:dPt>
            <c:idx val="3"/>
            <c:bubble3D val="0"/>
            <c:spPr>
              <a:solidFill>
                <a:srgbClr val="ED7D31">
                  <a:lumMod val="40000"/>
                  <a:lumOff val="60000"/>
                </a:srgb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D65-4DF7-A6A1-9CDCDA6FC6A6}"/>
              </c:ext>
            </c:extLst>
          </c:dPt>
          <c:dPt>
            <c:idx val="4"/>
            <c:bubble3D val="0"/>
            <c:spPr>
              <a:solidFill>
                <a:sysClr val="window" lastClr="FFFFFF">
                  <a:lumMod val="95000"/>
                </a:sysClr>
              </a:solidFill>
              <a:ln w="25400"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4D65-4DF7-A6A1-9CDCDA6FC6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Commercial Insurance/Discount Programs</c:v>
                </c:pt>
                <c:pt idx="1">
                  <c:v>Rite Smiles (childrens Medicaid dental)</c:v>
                </c:pt>
                <c:pt idx="2">
                  <c:v>Medicaid</c:v>
                </c:pt>
                <c:pt idx="3">
                  <c:v>Medicare</c:v>
                </c:pt>
                <c:pt idx="4">
                  <c:v>No coverage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617000</c:v>
                </c:pt>
                <c:pt idx="1">
                  <c:v>140000</c:v>
                </c:pt>
                <c:pt idx="2">
                  <c:v>156000</c:v>
                </c:pt>
                <c:pt idx="3">
                  <c:v>96000</c:v>
                </c:pt>
                <c:pt idx="4">
                  <c:v>87000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D65-4DF7-A6A1-9CDCDA6FC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Rhode Island Population =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1,095,962</a:t>
            </a:r>
          </a:p>
        </c:rich>
      </c:tx>
      <c:overlay val="0"/>
      <c:spPr>
        <a:solidFill>
          <a:schemeClr val="accent6">
            <a:lumMod val="60000"/>
            <a:lumOff val="40000"/>
          </a:schemeClr>
        </a:solidFill>
        <a:ln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9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view3D>
      <c:rotX val="50"/>
      <c:rotY val="190"/>
      <c:depthPercent val="100"/>
      <c:rAngAx val="0"/>
      <c:perspective val="8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110464452812953E-3"/>
          <c:y val="0.16034995013820463"/>
          <c:w val="0.66047266917722236"/>
          <c:h val="0.4934495044406160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Members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rgbClr val="008E4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E35-4421-8037-8F4A4988FF79}"/>
              </c:ext>
            </c:extLst>
          </c:dPt>
          <c:dPt>
            <c:idx val="1"/>
            <c:bubble3D val="0"/>
            <c:spPr>
              <a:solidFill>
                <a:srgbClr val="26B04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4AC-4DEB-BB0B-2A49D7AFBD50}"/>
              </c:ext>
            </c:extLst>
          </c:dPt>
          <c:dPt>
            <c:idx val="2"/>
            <c:bubble3D val="0"/>
            <c:spPr>
              <a:solidFill>
                <a:srgbClr val="91A2B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A49A-465C-9DB4-B4F0BA857C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DDRI Rhode Island Resident Members</c:v>
                </c:pt>
                <c:pt idx="1">
                  <c:v>Delta Dental Sister Plans Rhode Island Resident Members</c:v>
                </c:pt>
                <c:pt idx="2">
                  <c:v>Remaining population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267000</c:v>
                </c:pt>
                <c:pt idx="1">
                  <c:v>138000</c:v>
                </c:pt>
                <c:pt idx="2">
                  <c:v>690962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AC-4DEB-BB0B-2A49D7AFBD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92285746890334E-2"/>
          <c:y val="0.72645897320266362"/>
          <c:w val="0.85684982311993607"/>
          <c:h val="0.250014835102133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95000"/>
            </a:schemeClr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210"/>
      <c:depthPercent val="100"/>
      <c:rAngAx val="0"/>
      <c:perspective val="5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31947586541700967"/>
          <c:y val="7.386514492835808E-3"/>
          <c:w val="0.36104838344714973"/>
          <c:h val="0.9187483405788061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By the Numbers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31A-4E22-91FA-A5956422CFE8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31A-4E22-91FA-A5956422CFE8}"/>
              </c:ext>
            </c:extLst>
          </c:dPt>
          <c:dPt>
            <c:idx val="2"/>
            <c:bubble3D val="0"/>
            <c:spPr>
              <a:solidFill>
                <a:srgbClr val="6FAADC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31A-4E22-91FA-A5956422CFE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5D01F735-86B6-407E-9B88-84E5DC1860E2}" type="CATEGORYNAME">
                      <a:rPr lang="en-US" sz="2400" baseline="0" smtClean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 b="1" i="0" u="none" strike="noStrike" kern="12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24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Grants
</a:t>
                    </a:r>
                    <a:fld id="{4BF67245-DFA6-4EEC-83CC-2B7A07F00D5C}" type="PERCENTAGE">
                      <a:rPr lang="en-US" sz="2400" baseline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 b="1" i="0" u="none" strike="noStrike" kern="12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2400" baseline="0" dirty="0">
                      <a:solidFill>
                        <a:schemeClr val="accent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31A-4E22-91FA-A5956422CFE8}"/>
                </c:ext>
              </c:extLst>
            </c:dLbl>
            <c:dLbl>
              <c:idx val="1"/>
              <c:layout>
                <c:manualLayout>
                  <c:x val="0.2099297573435504"/>
                  <c:y val="-2.08333333333333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General </a:t>
                    </a:r>
                    <a:fld id="{B698A8BA-E1C9-4F32-A3D5-7C7EC6120011}" type="CATEGORYNAME">
                      <a:rPr lang="en-US" sz="2400" baseline="0" smtClean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 b="1" i="0" u="none" strike="noStrike" kern="12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24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
</a:t>
                    </a:r>
                    <a:fld id="{BBBDCEBB-B647-43CA-8939-592DE6B0CE32}" type="PERCENTAGE">
                      <a:rPr lang="en-US" sz="2400" baseline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 b="1" i="0" u="none" strike="noStrike" kern="12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2400" baseline="0" dirty="0">
                      <a:solidFill>
                        <a:schemeClr val="accent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70958156092554"/>
                      <c:h val="0.3739230096237970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31A-4E22-91FA-A5956422CFE8}"/>
                </c:ext>
              </c:extLst>
            </c:dLbl>
            <c:dLbl>
              <c:idx val="2"/>
              <c:layout>
                <c:manualLayout>
                  <c:x val="3.7516055647377838E-2"/>
                  <c:y val="0.141666654626887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021E2FED-24C7-46F4-8CB3-CC6547CB8151}" type="CATEGORYNAME">
                      <a:rPr lang="en-US" sz="2400" baseline="0" smtClean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 b="1" i="0" u="none" strike="noStrike" kern="12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240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Funding
</a:t>
                    </a:r>
                    <a:fld id="{5857216E-B304-4C21-85D9-F421F923A30E}" type="PERCENTAGE">
                      <a:rPr lang="en-US" sz="2400" baseline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 b="1" i="0" u="none" strike="noStrike" kern="120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defRPr>
                      </a:pPr>
                      <a:t>[PERCENTAGE]</a:t>
                    </a:fld>
                    <a:endParaRPr lang="en-US" sz="2400" baseline="0" dirty="0">
                      <a:solidFill>
                        <a:schemeClr val="accent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0094176446335"/>
                      <c:h val="0.530759405074365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31A-4E22-91FA-A5956422CF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Access to Care</c:v>
                </c:pt>
                <c:pt idx="1">
                  <c:v>Community Support</c:v>
                </c:pt>
                <c:pt idx="2">
                  <c:v>Education/
Workforce
Development</c:v>
                </c:pt>
              </c:strCache>
              <c:extLst/>
            </c:strRef>
          </c:cat>
          <c:val>
            <c:numRef>
              <c:f>Sheet1!$B$2:$B$5</c:f>
              <c:numCache>
                <c:formatCode>General</c:formatCode>
                <c:ptCount val="3"/>
                <c:pt idx="0" formatCode="#,##0">
                  <c:v>527303</c:v>
                </c:pt>
                <c:pt idx="1">
                  <c:v>453415.86</c:v>
                </c:pt>
                <c:pt idx="2">
                  <c:v>571712.59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9B0-48D9-A983-B5BEC637938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  <a:scene3d>
      <a:camera prst="orthographicFront"/>
      <a:lightRig rig="threePt" dir="t"/>
    </a:scene3d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C4DCF-F5C1-4E65-A007-928A95CED561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A27D5-1896-4D33-86C8-413F6B9357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48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Reference:</a:t>
            </a:r>
          </a:p>
          <a:p>
            <a:endParaRPr lang="en-US" dirty="0"/>
          </a:p>
          <a:p>
            <a:r>
              <a:rPr lang="en-US" dirty="0"/>
              <a:t>Menickella, Brian. (June, 2023).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7 Most In-Demand Employee Benefits Right Now.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Forbes.</a:t>
            </a:r>
          </a:p>
          <a:p>
            <a:r>
              <a:rPr lang="en-US" dirty="0"/>
              <a:t>https://www.forbes.com/sites/brianmenickella/2023/06/16/the-7-most-in-demand-employee-benefits-right-now/?sh=c2841a57bd36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7A27D5-1896-4D33-86C8-413F6B93573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23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4841C-365A-494A-BE97-C3ACFCED402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318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4841C-365A-494A-BE97-C3ACFCED402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93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4841C-365A-494A-BE97-C3ACFCED402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149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3FFB-596B-42FF-842E-1FA207E4EF83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F5BA-D287-41CC-AB76-8BE7E182C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89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3FFB-596B-42FF-842E-1FA207E4EF83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F5BA-D287-41CC-AB76-8BE7E182C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09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3FFB-596B-42FF-842E-1FA207E4EF83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F5BA-D287-41CC-AB76-8BE7E182C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24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3FFB-596B-42FF-842E-1FA207E4EF83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F5BA-D287-41CC-AB76-8BE7E182C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70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3FFB-596B-42FF-842E-1FA207E4EF83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F5BA-D287-41CC-AB76-8BE7E182C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10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3FFB-596B-42FF-842E-1FA207E4EF83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F5BA-D287-41CC-AB76-8BE7E182C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04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3FFB-596B-42FF-842E-1FA207E4EF83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F5BA-D287-41CC-AB76-8BE7E182C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12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3FFB-596B-42FF-842E-1FA207E4EF83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F5BA-D287-41CC-AB76-8BE7E182C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49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3FFB-596B-42FF-842E-1FA207E4EF83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F5BA-D287-41CC-AB76-8BE7E182C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5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3FFB-596B-42FF-842E-1FA207E4EF83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F5BA-D287-41CC-AB76-8BE7E182C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1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3FFB-596B-42FF-842E-1FA207E4EF83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5F5BA-D287-41CC-AB76-8BE7E182C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23FFB-596B-42FF-842E-1FA207E4EF83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5F5BA-D287-41CC-AB76-8BE7E182C7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4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travel.org/en/Providence/Downtow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kff.org/report-section/ehbs-2022-summary-of-finding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eaconfinancialservices.com/blog/3-fresh-ideas-to-help-boost-your-employees-retirement-savings" TargetMode="External"/><Relationship Id="rId5" Type="http://schemas.openxmlformats.org/officeDocument/2006/relationships/hyperlink" Target="https://www.forbes.com/advisor/retirement/best-retirement-plans/" TargetMode="External"/><Relationship Id="rId4" Type="http://schemas.openxmlformats.org/officeDocument/2006/relationships/hyperlink" Target="https://www.ebri.org/docs/default-source/rcs/2023-rcs/2023-rcs-short-report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696FF4D-7D3B-4E25-8B49-69159D4B4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" y="467879"/>
            <a:ext cx="8915399" cy="10151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Calibri Light" panose="020F0302020204030204" pitchFamily="34" charset="0"/>
              </a:rPr>
              <a:t>DELTA DENTAL OF RHODE ISLAND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+mn-lt"/>
              <a:cs typeface="Calibri Light" panose="020F030202020403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01460B-ABDF-40C7-9CAA-26B0DC85E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3449" y="1961276"/>
            <a:ext cx="8044165" cy="2011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4B3CA49D-D949-4CE7-91B4-B63A50FE1B70}"/>
              </a:ext>
            </a:extLst>
          </p:cNvPr>
          <p:cNvSpPr txBox="1">
            <a:spLocks/>
          </p:cNvSpPr>
          <p:nvPr/>
        </p:nvSpPr>
        <p:spPr>
          <a:xfrm>
            <a:off x="3889798" y="5560731"/>
            <a:ext cx="3586336" cy="7574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51435" tIns="25718" rIns="51435" bIns="25718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514325">
              <a:buNone/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28, 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B42099-F38F-4D10-84B9-675488CD2666}"/>
              </a:ext>
            </a:extLst>
          </p:cNvPr>
          <p:cNvSpPr txBox="1"/>
          <p:nvPr/>
        </p:nvSpPr>
        <p:spPr>
          <a:xfrm>
            <a:off x="2933395" y="4674532"/>
            <a:ext cx="590336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514325"/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HEALTHCARE SUMMIT</a:t>
            </a:r>
          </a:p>
        </p:txBody>
      </p:sp>
      <p:pic>
        <p:nvPicPr>
          <p:cNvPr id="2050" name="Picture 2" descr="Rhode Island - Wikipedia">
            <a:extLst>
              <a:ext uri="{FF2B5EF4-FFF2-40B4-BE49-F238E27FC236}">
                <a16:creationId xmlns:a16="http://schemas.microsoft.com/office/drawing/2014/main" id="{E148DC15-771E-4DED-8ECD-02A4430D6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0" y="4674532"/>
            <a:ext cx="2017158" cy="17723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27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ADC1F-F3F4-4F1A-9007-0EBDA40EA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32" y="165620"/>
            <a:ext cx="8851037" cy="74046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RHODE ISLAND ORAL HEALTHCARE LANDSCAPE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B73B4-3233-4C4B-9739-473785D48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590" y="997564"/>
            <a:ext cx="8528819" cy="21155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The Rhode Island dental market can be examined by focusing on workforce demographics and access to dental care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Utilizing DDRI’s database of claims paid to both in-network and out-of-network dentists, along with credentialing data, a comprehensive view of actively practicing dentists in Rhode Island can be reported.</a:t>
            </a:r>
          </a:p>
          <a:p>
            <a:pPr marL="0" indent="0">
              <a:buNone/>
            </a:pP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6F291C-FF84-42A7-A228-3352AEDC1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02" y="3204594"/>
            <a:ext cx="2583372" cy="2470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5F7452-835D-4EDF-A38D-A89C35068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409" y="3202998"/>
            <a:ext cx="2357180" cy="2470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4277C7-8642-4182-BC85-0ECA7F5A52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826" y="3204594"/>
            <a:ext cx="2378151" cy="2470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EC492C-9244-4E5E-AE8E-507F2A667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500" y="5675100"/>
            <a:ext cx="1143000" cy="885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4984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4E47C-4C3D-4325-BEA7-B0951C7E3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10" y="102412"/>
            <a:ext cx="8832979" cy="91601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RHODE ISLAND ORAL HEALTHCARE LANDSCAPE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12FB48-4BE1-496E-93ED-A0821ABC1CE2}"/>
              </a:ext>
            </a:extLst>
          </p:cNvPr>
          <p:cNvSpPr txBox="1"/>
          <p:nvPr/>
        </p:nvSpPr>
        <p:spPr>
          <a:xfrm>
            <a:off x="237350" y="5504355"/>
            <a:ext cx="8766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STATISTICAL SNAPSHOT 2013 VS. 2023</a:t>
            </a:r>
          </a:p>
          <a:p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Slight increase in Endodontic volume of service per member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General Dentists and other specialists volume of service per member is relatively flat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43% increase in under age 40 dentists providing care vs. 8% decrease in over age 40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7AF98F-5C91-4B70-AC3F-B12BAAA08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42" y="879742"/>
            <a:ext cx="8797365" cy="4509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9469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5A6C5-5B84-4367-B5CC-D5042B351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018" y="1515372"/>
            <a:ext cx="2786982" cy="2726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RI dental carriers are heavily regulated: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DBR (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Department of Business Regulations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OHIC (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Office of Health Insurance Commissioner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SORI, IRS, etc.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8ED9FB-6651-4D4C-843D-4A89C926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7" y="113218"/>
            <a:ext cx="8947026" cy="93516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RHODE ISLAND ORAL HEALTHCARE LANDSCAPE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886373-8D4F-44F9-8FB3-B2DA840CB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2" y="1393551"/>
            <a:ext cx="6092243" cy="4070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4320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4035F-1DD2-4581-84F2-AD367A95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437" y="138623"/>
            <a:ext cx="8381126" cy="91000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DELTA DENTAL STATISTICAL SNAPSHOT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A4597-209D-486B-ABF1-B68DF8C5E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513" y="1114759"/>
            <a:ext cx="8296974" cy="512833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407,000 members (DDRI in-state and out-of-state)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9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Nearly 3,000 active DDRI clients: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State of Rhode Island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Citizens Financial Group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Lifespan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RI Interlocal Trust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Client Financial Arrangements (as a % of membership):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Self-insured =   66%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Fully-insured = 34%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9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Client cost obligations built into premiums: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State premium tax =    ~$19million over last 10 years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Broker commissions = ~$24million over last 10 years</a:t>
            </a:r>
          </a:p>
          <a:p>
            <a:pPr marL="457200" lvl="1" indent="0">
              <a:buNone/>
            </a:pPr>
            <a:endParaRPr lang="en-US" sz="9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Program includes </a:t>
            </a:r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additional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Value-based-care reimbursements: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More than $50million in value based care reimbursements made to RI dentists over last 10 years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Net premium per month per member =  &lt;$31</a:t>
            </a:r>
          </a:p>
        </p:txBody>
      </p:sp>
    </p:spTree>
    <p:extLst>
      <p:ext uri="{BB962C8B-B14F-4D97-AF65-F5344CB8AC3E}">
        <p14:creationId xmlns:p14="http://schemas.microsoft.com/office/powerpoint/2010/main" val="1227454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32003"/>
            <a:ext cx="8763000" cy="97045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DELTA DENTAL STATISTICAL SNAPSHOT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F9D4B7D8-5EEC-48DD-93A6-B4ADB6A057B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03157762"/>
              </p:ext>
            </p:extLst>
          </p:nvPr>
        </p:nvGraphicFramePr>
        <p:xfrm>
          <a:off x="252644" y="985421"/>
          <a:ext cx="8763000" cy="5740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474F7CE-02D6-4ACE-9529-14D4EF66EC8A}"/>
              </a:ext>
            </a:extLst>
          </p:cNvPr>
          <p:cNvSpPr txBox="1"/>
          <p:nvPr/>
        </p:nvSpPr>
        <p:spPr>
          <a:xfrm>
            <a:off x="6090082" y="2006755"/>
            <a:ext cx="2801274" cy="28623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DDRI also has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another 140,000 members who live out-of-state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through its Rhode Island client base: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Citizens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Hasbro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FM Global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Amica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Toray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87439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ADC1F-F3F4-4F1A-9007-0EBDA40EA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02" y="196857"/>
            <a:ext cx="8120195" cy="74046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DELTA DENTAL STATISTICAL SNAPSHOT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B73B4-3233-4C4B-9739-473785D48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950" y="1801398"/>
            <a:ext cx="3758268" cy="442099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Delta Dental of Rhode Island members are recording dental visits at a pace well above national averages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6000" dirty="0">
                <a:solidFill>
                  <a:schemeClr val="accent1">
                    <a:lumMod val="50000"/>
                  </a:schemeClr>
                </a:solidFill>
              </a:rPr>
              <a:t>Delta Dental of Rhode Island members under age 18 are receiving services at local and nation leading levels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762924-4C85-4285-B828-573F656BC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82" y="1459200"/>
            <a:ext cx="4600575" cy="2190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CC8C2B-B495-4A9F-96C9-6C63EA283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82" y="4011897"/>
            <a:ext cx="46291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76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13026" y="2072697"/>
            <a:ext cx="2399518" cy="955709"/>
          </a:xfrm>
          <a:prstGeom prst="roundRect">
            <a:avLst/>
          </a:prstGeom>
          <a:solidFill>
            <a:srgbClr val="43B02A"/>
          </a:solidFill>
          <a:ln>
            <a:solidFill>
              <a:srgbClr val="43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satisfaction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197855" y="2155285"/>
            <a:ext cx="3288629" cy="955709"/>
          </a:xfrm>
          <a:prstGeom prst="roundRect">
            <a:avLst/>
          </a:prstGeom>
          <a:solidFill>
            <a:srgbClr val="43B02A"/>
          </a:solidFill>
          <a:ln>
            <a:solidFill>
              <a:srgbClr val="43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Satisfied w/ availability </a:t>
            </a:r>
            <a:b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dentists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13026" y="3331816"/>
            <a:ext cx="2399518" cy="955709"/>
          </a:xfrm>
          <a:prstGeom prst="roundRect">
            <a:avLst/>
          </a:prstGeom>
          <a:solidFill>
            <a:srgbClr val="43B02A"/>
          </a:solidFill>
          <a:ln>
            <a:solidFill>
              <a:srgbClr val="43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Satisfied w/ quality </a:t>
            </a:r>
            <a:b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dental treatment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197855" y="3336196"/>
            <a:ext cx="3288629" cy="946947"/>
          </a:xfrm>
          <a:prstGeom prst="roundRect">
            <a:avLst/>
          </a:prstGeom>
          <a:solidFill>
            <a:srgbClr val="43B02A"/>
          </a:solidFill>
          <a:ln>
            <a:solidFill>
              <a:srgbClr val="43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Would recommend </a:t>
            </a:r>
            <a:b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family/friends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26458" y="2122239"/>
            <a:ext cx="957483" cy="988755"/>
          </a:xfrm>
          <a:prstGeom prst="roundRect">
            <a:avLst/>
          </a:prstGeom>
          <a:solidFill>
            <a:srgbClr val="D0EBCA"/>
          </a:solidFill>
          <a:ln>
            <a:solidFill>
              <a:srgbClr val="43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92%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700397" y="2155285"/>
            <a:ext cx="918599" cy="955709"/>
          </a:xfrm>
          <a:prstGeom prst="roundRect">
            <a:avLst/>
          </a:prstGeom>
          <a:solidFill>
            <a:srgbClr val="D0EBCA"/>
          </a:solidFill>
          <a:ln>
            <a:solidFill>
              <a:srgbClr val="43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93%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026458" y="3325810"/>
            <a:ext cx="957482" cy="967720"/>
          </a:xfrm>
          <a:prstGeom prst="roundRect">
            <a:avLst/>
          </a:prstGeom>
          <a:solidFill>
            <a:srgbClr val="D0EBCA"/>
          </a:solidFill>
          <a:ln>
            <a:solidFill>
              <a:srgbClr val="43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98%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700398" y="3342488"/>
            <a:ext cx="918598" cy="940655"/>
          </a:xfrm>
          <a:prstGeom prst="roundRect">
            <a:avLst/>
          </a:prstGeom>
          <a:solidFill>
            <a:srgbClr val="D0EBCA"/>
          </a:solidFill>
          <a:ln>
            <a:solidFill>
              <a:srgbClr val="43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94%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CA4595-C451-C149-A253-4A1354C2C0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84" y="1042828"/>
            <a:ext cx="3288629" cy="806037"/>
          </a:xfrm>
          <a:prstGeom prst="rect">
            <a:avLst/>
          </a:prstGeom>
        </p:spPr>
      </p:pic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DB529DA1-EB6B-47A3-8F76-A588D46DCFF5}"/>
              </a:ext>
            </a:extLst>
          </p:cNvPr>
          <p:cNvSpPr/>
          <p:nvPr/>
        </p:nvSpPr>
        <p:spPr>
          <a:xfrm>
            <a:off x="413026" y="4590935"/>
            <a:ext cx="2399518" cy="955709"/>
          </a:xfrm>
          <a:prstGeom prst="roundRect">
            <a:avLst/>
          </a:prstGeom>
          <a:solidFill>
            <a:srgbClr val="43B02A"/>
          </a:solidFill>
          <a:ln>
            <a:solidFill>
              <a:srgbClr val="43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Satisfied w/ customer service experience</a:t>
            </a:r>
          </a:p>
        </p:txBody>
      </p: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F7357C65-ECB4-48E5-BE29-977F6303C479}"/>
              </a:ext>
            </a:extLst>
          </p:cNvPr>
          <p:cNvSpPr/>
          <p:nvPr/>
        </p:nvSpPr>
        <p:spPr>
          <a:xfrm>
            <a:off x="3026458" y="4631119"/>
            <a:ext cx="957482" cy="946946"/>
          </a:xfrm>
          <a:prstGeom prst="roundRect">
            <a:avLst/>
          </a:prstGeom>
          <a:solidFill>
            <a:srgbClr val="D0EBCA"/>
          </a:solidFill>
          <a:ln>
            <a:solidFill>
              <a:srgbClr val="43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94%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334E9154-8ECD-546C-3BDD-CB1AF4A49663}"/>
              </a:ext>
            </a:extLst>
          </p:cNvPr>
          <p:cNvSpPr/>
          <p:nvPr/>
        </p:nvSpPr>
        <p:spPr>
          <a:xfrm>
            <a:off x="4197854" y="4599698"/>
            <a:ext cx="3288630" cy="946946"/>
          </a:xfrm>
          <a:prstGeom prst="roundRect">
            <a:avLst/>
          </a:prstGeom>
          <a:solidFill>
            <a:srgbClr val="43B02A"/>
          </a:solidFill>
          <a:ln>
            <a:solidFill>
              <a:srgbClr val="43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Having insurance increases likelihood of going to dentist</a:t>
            </a: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4A87F65C-B627-84DF-15A2-F845E52C28A9}"/>
              </a:ext>
            </a:extLst>
          </p:cNvPr>
          <p:cNvSpPr/>
          <p:nvPr/>
        </p:nvSpPr>
        <p:spPr>
          <a:xfrm>
            <a:off x="7700398" y="4631119"/>
            <a:ext cx="957482" cy="946946"/>
          </a:xfrm>
          <a:prstGeom prst="roundRect">
            <a:avLst/>
          </a:prstGeom>
          <a:solidFill>
            <a:srgbClr val="D0EBCA"/>
          </a:solidFill>
          <a:ln>
            <a:solidFill>
              <a:srgbClr val="43B0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95%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0392A48-2AFA-438A-B1DB-7C21B2F9B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026" y="74717"/>
            <a:ext cx="8317947" cy="95570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DELTA DENTAL STATISTICAL SNAPSHOT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477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27EC43-0EBD-4B57-BC83-387F943B0205}"/>
              </a:ext>
            </a:extLst>
          </p:cNvPr>
          <p:cNvSpPr txBox="1"/>
          <p:nvPr/>
        </p:nvSpPr>
        <p:spPr>
          <a:xfrm>
            <a:off x="1423138" y="1573106"/>
            <a:ext cx="629772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§"/>
              <a:defRPr sz="2000" b="1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marL="0" indent="0" algn="ctr" defTabSz="685800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Primary Areas of Support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2782266-AA30-63DE-282F-BF687C0167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3043607"/>
              </p:ext>
            </p:extLst>
          </p:nvPr>
        </p:nvGraphicFramePr>
        <p:xfrm>
          <a:off x="594360" y="2349998"/>
          <a:ext cx="795528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367D2840-F911-4937-82A8-D03EAB04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596" y="116982"/>
            <a:ext cx="7004807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ACCESS TO CARE &amp; WORKFORCE DEVELOPMENT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186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27EC43-0EBD-4B57-BC83-387F943B0205}"/>
              </a:ext>
            </a:extLst>
          </p:cNvPr>
          <p:cNvSpPr txBox="1"/>
          <p:nvPr/>
        </p:nvSpPr>
        <p:spPr>
          <a:xfrm>
            <a:off x="1423138" y="1573106"/>
            <a:ext cx="629772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§"/>
              <a:defRPr sz="2000" b="1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marL="0" indent="0" algn="ctr" defTabSz="685800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Sample Beneficiaries of Support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7D2840-F911-4937-82A8-D03EAB048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596" y="116982"/>
            <a:ext cx="7004807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ACCESS TO CARE &amp; WORKFORCE DEVELOPMENT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C43772-C686-4B7E-A76B-B342C38F5750}"/>
              </a:ext>
            </a:extLst>
          </p:cNvPr>
          <p:cNvSpPr txBox="1"/>
          <p:nvPr/>
        </p:nvSpPr>
        <p:spPr>
          <a:xfrm>
            <a:off x="79899" y="2539013"/>
            <a:ext cx="4909351" cy="30931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Lifespan/RI Hospital – Samuels Sinclair Dental Center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Rhode Island Department of Education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Rhode Island Health Professional Loan Repayment Program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Rhode Island Free Clinic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RI Oral Health Foundation &amp; RI Mission of Mercy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Rhode Island Kids Count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Rhode Island Health Center Association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Children’s Friend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C.C.R.I. - Dental Hygiene Program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Providence Community Health Centers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Blackstone Valley Community Health Care</a:t>
            </a:r>
          </a:p>
          <a:p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56EB22-3850-4837-ABB9-AEAFEF27D9C1}"/>
              </a:ext>
            </a:extLst>
          </p:cNvPr>
          <p:cNvSpPr txBox="1"/>
          <p:nvPr/>
        </p:nvSpPr>
        <p:spPr>
          <a:xfrm>
            <a:off x="5113537" y="2539013"/>
            <a:ext cx="3950563" cy="30931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Thundermist Health Center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Dental Lifeline Network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Wood River Health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Tri-County Community Action Agency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Junior Achievement of Rhode Island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Care New England Health System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Tufts University School of Dental Medicine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Crossroads Rhode Island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Comprehensive Community Action Program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CareLink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chemeClr val="accent1">
                    <a:lumMod val="50000"/>
                  </a:schemeClr>
                </a:solidFill>
              </a:rPr>
              <a:t>American Heart Association</a:t>
            </a:r>
          </a:p>
          <a:p>
            <a:endParaRPr lang="en-US" sz="15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78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A0B7943-E7C6-4313-ACEE-DF011F5E9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4215" y="1504197"/>
            <a:ext cx="2976159" cy="1086603"/>
          </a:xfrm>
          <a:solidFill>
            <a:schemeClr val="bg1"/>
          </a:solidFill>
          <a:ln cap="rnd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23A13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Increasing Access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23A13B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Care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58C9B99-40BD-4FFF-87DD-65CD2069AC90}"/>
              </a:ext>
            </a:extLst>
          </p:cNvPr>
          <p:cNvSpPr/>
          <p:nvPr/>
        </p:nvSpPr>
        <p:spPr>
          <a:xfrm>
            <a:off x="1657080" y="1527813"/>
            <a:ext cx="2966541" cy="103937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23A13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Investing in RI’s Workforce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5D51A3-6887-4EB2-9211-3C424880BF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854218" y="4495800"/>
            <a:ext cx="2966539" cy="1993494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548A9F6B-AAB0-4370-B955-F0C1961F2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50" y="89397"/>
            <a:ext cx="7239699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ACCESS TO CARE &amp; WORKFORCE DEVELOPMENT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924CE3-1F3D-4409-B499-F4C8CFF060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081" y="2438400"/>
            <a:ext cx="2966541" cy="201012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ADE3847-4C29-4E77-B71F-60B34B362F3C}"/>
              </a:ext>
            </a:extLst>
          </p:cNvPr>
          <p:cNvGrpSpPr/>
          <p:nvPr/>
        </p:nvGrpSpPr>
        <p:grpSpPr>
          <a:xfrm>
            <a:off x="1657081" y="3909538"/>
            <a:ext cx="2967244" cy="2567463"/>
            <a:chOff x="5125634" y="4359766"/>
            <a:chExt cx="2614908" cy="235100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67E44CA-5894-453B-A8BA-48A46C6D0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26254" y="4900254"/>
              <a:ext cx="2614288" cy="181051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B64E87B-3BBD-4443-B9C7-888673D58F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41982"/>
            <a:stretch/>
          </p:blipFill>
          <p:spPr>
            <a:xfrm>
              <a:off x="5125634" y="4359766"/>
              <a:ext cx="787114" cy="493543"/>
            </a:xfrm>
            <a:prstGeom prst="rect">
              <a:avLst/>
            </a:prstGeom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12EE3420-E554-4225-8123-7DA168A52175}"/>
              </a:ext>
            </a:extLst>
          </p:cNvPr>
          <p:cNvSpPr/>
          <p:nvPr/>
        </p:nvSpPr>
        <p:spPr>
          <a:xfrm>
            <a:off x="7839991" y="2488264"/>
            <a:ext cx="1276142" cy="174028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years of RI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Mission of </a:t>
            </a:r>
          </a:p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Mercy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7787AB5-126D-4BAC-A9D5-47AE5EB112B4}"/>
              </a:ext>
            </a:extLst>
          </p:cNvPr>
          <p:cNvSpPr/>
          <p:nvPr/>
        </p:nvSpPr>
        <p:spPr>
          <a:xfrm>
            <a:off x="7846862" y="4387557"/>
            <a:ext cx="1297138" cy="224184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Expanding Access in the West Bay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F02020D-E012-412D-B6C3-85C35983191E}"/>
              </a:ext>
            </a:extLst>
          </p:cNvPr>
          <p:cNvSpPr/>
          <p:nvPr/>
        </p:nvSpPr>
        <p:spPr>
          <a:xfrm>
            <a:off x="150071" y="2558924"/>
            <a:ext cx="1261897" cy="174015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Expanding and supporting CCRI’s Dental Hygiene Program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EA216B-8EEB-612A-7B82-E739399623EF}"/>
              </a:ext>
            </a:extLst>
          </p:cNvPr>
          <p:cNvSpPr/>
          <p:nvPr/>
        </p:nvSpPr>
        <p:spPr>
          <a:xfrm>
            <a:off x="22739" y="4477549"/>
            <a:ext cx="1516560" cy="199349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RI’s first oral surgery residency program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0C98404-AAD6-49B4-9605-DFB8BF3DBE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7" b="4827"/>
          <a:stretch/>
        </p:blipFill>
        <p:spPr>
          <a:xfrm>
            <a:off x="4854215" y="2438400"/>
            <a:ext cx="2976159" cy="20101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FE226D-5B13-2388-1CA9-3399ADFAA2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6872" y="5763710"/>
            <a:ext cx="946750" cy="697462"/>
          </a:xfrm>
          <a:prstGeom prst="rect">
            <a:avLst/>
          </a:prstGeom>
        </p:spPr>
      </p:pic>
      <p:pic>
        <p:nvPicPr>
          <p:cNvPr id="10" name="Picture 9" descr="A blue sign with white text&#10;&#10;Description automatically generated">
            <a:extLst>
              <a:ext uri="{FF2B5EF4-FFF2-40B4-BE49-F238E27FC236}">
                <a16:creationId xmlns:a16="http://schemas.microsoft.com/office/drawing/2014/main" id="{BCC11882-6BB1-99B2-63CD-FE96D5EA309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70" b="29529"/>
          <a:stretch/>
        </p:blipFill>
        <p:spPr>
          <a:xfrm>
            <a:off x="6606338" y="3931148"/>
            <a:ext cx="1214419" cy="5182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E967FC-6F0C-0C52-EABE-FA46417462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4723" y="5955652"/>
            <a:ext cx="1196034" cy="52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36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96"/>
          <p:cNvGrpSpPr>
            <a:grpSpLocks/>
          </p:cNvGrpSpPr>
          <p:nvPr/>
        </p:nvGrpSpPr>
        <p:grpSpPr bwMode="auto">
          <a:xfrm>
            <a:off x="2056396" y="943338"/>
            <a:ext cx="1229939" cy="1022808"/>
            <a:chOff x="1016388" y="913002"/>
            <a:chExt cx="731924" cy="428904"/>
          </a:xfrm>
          <a:solidFill>
            <a:schemeClr val="accent6">
              <a:lumMod val="75000"/>
            </a:schemeClr>
          </a:solidFill>
        </p:grpSpPr>
        <p:sp>
          <p:nvSpPr>
            <p:cNvPr id="7" name="Parallelogram 6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pFill/>
            <a:ln w="25400">
              <a:solidFill>
                <a:schemeClr val="accent1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7123">
                <a:defRPr/>
              </a:pPr>
              <a:endParaRPr lang="en-US" sz="2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517" name="TextBox 7"/>
            <p:cNvSpPr txBox="1">
              <a:spLocks noChangeArrowheads="1"/>
            </p:cNvSpPr>
            <p:nvPr/>
          </p:nvSpPr>
          <p:spPr bwMode="auto">
            <a:xfrm>
              <a:off x="1222906" y="1050560"/>
              <a:ext cx="279015" cy="21940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25712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1</a:t>
              </a:r>
            </a:p>
          </p:txBody>
        </p:sp>
      </p:grpSp>
      <p:sp>
        <p:nvSpPr>
          <p:cNvPr id="9" name="Parallelogram 8"/>
          <p:cNvSpPr/>
          <p:nvPr/>
        </p:nvSpPr>
        <p:spPr bwMode="auto">
          <a:xfrm>
            <a:off x="3101762" y="957465"/>
            <a:ext cx="5439041" cy="1026286"/>
          </a:xfrm>
          <a:prstGeom prst="parallelogram">
            <a:avLst/>
          </a:prstGeom>
          <a:solidFill>
            <a:srgbClr val="5F5F5F"/>
          </a:soli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57123">
              <a:defRPr/>
            </a:pPr>
            <a:r>
              <a:rPr lang="en-US" sz="2400" b="1" dirty="0">
                <a:solidFill>
                  <a:srgbClr val="FFFF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Dental Benefits Overview</a:t>
            </a:r>
          </a:p>
        </p:txBody>
      </p:sp>
      <p:sp>
        <p:nvSpPr>
          <p:cNvPr id="20486" name="Rektangel 76"/>
          <p:cNvSpPr>
            <a:spLocks noChangeArrowheads="1"/>
          </p:cNvSpPr>
          <p:nvPr/>
        </p:nvSpPr>
        <p:spPr bwMode="auto">
          <a:xfrm>
            <a:off x="3654343" y="2352055"/>
            <a:ext cx="3232235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14325" fontAlgn="base">
              <a:spcBef>
                <a:spcPct val="0"/>
              </a:spcBef>
              <a:spcAft>
                <a:spcPct val="0"/>
              </a:spcAft>
            </a:pPr>
            <a:endParaRPr lang="da-DK" sz="1350" dirty="0">
              <a:solidFill>
                <a:srgbClr val="171717"/>
              </a:solidFill>
              <a:latin typeface="Calibri" panose="020F0502020204030204"/>
            </a:endParaRPr>
          </a:p>
        </p:txBody>
      </p:sp>
      <p:grpSp>
        <p:nvGrpSpPr>
          <p:cNvPr id="20487" name="Group 96"/>
          <p:cNvGrpSpPr>
            <a:grpSpLocks/>
          </p:cNvGrpSpPr>
          <p:nvPr/>
        </p:nvGrpSpPr>
        <p:grpSpPr bwMode="auto">
          <a:xfrm>
            <a:off x="1454727" y="3364214"/>
            <a:ext cx="1262775" cy="1040413"/>
            <a:chOff x="1016388" y="913002"/>
            <a:chExt cx="731924" cy="428904"/>
          </a:xfrm>
          <a:solidFill>
            <a:schemeClr val="accent6">
              <a:lumMod val="75000"/>
            </a:schemeClr>
          </a:solidFill>
        </p:grpSpPr>
        <p:sp>
          <p:nvSpPr>
            <p:cNvPr id="12" name="Parallelogram 11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pFill/>
            <a:ln w="25400">
              <a:solidFill>
                <a:schemeClr val="accent1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7123">
                <a:defRPr/>
              </a:pPr>
              <a:endParaRPr lang="en-US" sz="2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515" name="TextBox 7"/>
            <p:cNvSpPr txBox="1">
              <a:spLocks noChangeArrowheads="1"/>
            </p:cNvSpPr>
            <p:nvPr/>
          </p:nvSpPr>
          <p:spPr bwMode="auto">
            <a:xfrm>
              <a:off x="1255443" y="1021998"/>
              <a:ext cx="253813" cy="21569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25712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3</a:t>
              </a:r>
            </a:p>
          </p:txBody>
        </p:sp>
      </p:grpSp>
      <p:sp>
        <p:nvSpPr>
          <p:cNvPr id="14" name="Parallelogram 13"/>
          <p:cNvSpPr/>
          <p:nvPr/>
        </p:nvSpPr>
        <p:spPr bwMode="auto">
          <a:xfrm>
            <a:off x="2823809" y="2199086"/>
            <a:ext cx="5439041" cy="1026286"/>
          </a:xfrm>
          <a:prstGeom prst="parallelogram">
            <a:avLst/>
          </a:prstGeom>
          <a:solidFill>
            <a:srgbClr val="5F5F5F"/>
          </a:soli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57123">
              <a:defRPr/>
            </a:pPr>
            <a:r>
              <a:rPr lang="en-US" sz="2400" b="1" dirty="0">
                <a:solidFill>
                  <a:srgbClr val="FFFF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R.I. Oral Healthcare Landscape</a:t>
            </a:r>
          </a:p>
        </p:txBody>
      </p:sp>
      <p:sp>
        <p:nvSpPr>
          <p:cNvPr id="30" name="Parallelogram 29"/>
          <p:cNvSpPr/>
          <p:nvPr/>
        </p:nvSpPr>
        <p:spPr bwMode="auto">
          <a:xfrm>
            <a:off x="2551823" y="3378341"/>
            <a:ext cx="5439041" cy="1026286"/>
          </a:xfrm>
          <a:prstGeom prst="parallelogram">
            <a:avLst/>
          </a:prstGeom>
          <a:solidFill>
            <a:srgbClr val="5F5F5F"/>
          </a:soli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57123">
              <a:defRPr/>
            </a:pPr>
            <a:r>
              <a:rPr lang="en-US" sz="2400" b="1" dirty="0">
                <a:solidFill>
                  <a:srgbClr val="FFFF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Delta Dental Statistical Snapshot</a:t>
            </a:r>
          </a:p>
        </p:txBody>
      </p:sp>
      <p:grpSp>
        <p:nvGrpSpPr>
          <p:cNvPr id="24" name="Group 96"/>
          <p:cNvGrpSpPr>
            <a:grpSpLocks/>
          </p:cNvGrpSpPr>
          <p:nvPr/>
        </p:nvGrpSpPr>
        <p:grpSpPr bwMode="auto">
          <a:xfrm>
            <a:off x="1720735" y="2212490"/>
            <a:ext cx="1271847" cy="1037786"/>
            <a:chOff x="1016388" y="913002"/>
            <a:chExt cx="731924" cy="428904"/>
          </a:xfrm>
          <a:solidFill>
            <a:schemeClr val="accent6">
              <a:lumMod val="75000"/>
            </a:schemeClr>
          </a:solidFill>
        </p:grpSpPr>
        <p:sp>
          <p:nvSpPr>
            <p:cNvPr id="25" name="Parallelogram 24"/>
            <p:cNvSpPr/>
            <p:nvPr/>
          </p:nvSpPr>
          <p:spPr bwMode="auto">
            <a:xfrm>
              <a:off x="1016388" y="913002"/>
              <a:ext cx="731924" cy="428904"/>
            </a:xfrm>
            <a:prstGeom prst="parallelogram">
              <a:avLst>
                <a:gd name="adj" fmla="val 28140"/>
              </a:avLst>
            </a:prstGeom>
            <a:grpFill/>
            <a:ln w="25400">
              <a:solidFill>
                <a:schemeClr val="accent1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57123">
                <a:defRPr/>
              </a:pPr>
              <a:endParaRPr lang="en-US" sz="2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TextBox 7"/>
            <p:cNvSpPr txBox="1">
              <a:spLocks noChangeArrowheads="1"/>
            </p:cNvSpPr>
            <p:nvPr/>
          </p:nvSpPr>
          <p:spPr bwMode="auto">
            <a:xfrm>
              <a:off x="1281147" y="1024194"/>
              <a:ext cx="220475" cy="2281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25712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rPr>
                <a:t>2</a:t>
              </a:r>
            </a:p>
          </p:txBody>
        </p:sp>
      </p:grpSp>
      <p:sp>
        <p:nvSpPr>
          <p:cNvPr id="21" name="Parallelogram 20"/>
          <p:cNvSpPr/>
          <p:nvPr/>
        </p:nvSpPr>
        <p:spPr bwMode="auto">
          <a:xfrm>
            <a:off x="1169018" y="4560342"/>
            <a:ext cx="1203339" cy="1012157"/>
          </a:xfrm>
          <a:prstGeom prst="parallelogram">
            <a:avLst>
              <a:gd name="adj" fmla="val 28140"/>
            </a:avLst>
          </a:prstGeom>
          <a:solidFill>
            <a:schemeClr val="accent6">
              <a:lumMod val="75000"/>
            </a:schemeClr>
          </a:solidFill>
          <a:ln w="25400"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57123">
              <a:defRPr/>
            </a:pPr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Parallelogram 22"/>
          <p:cNvSpPr/>
          <p:nvPr/>
        </p:nvSpPr>
        <p:spPr bwMode="auto">
          <a:xfrm>
            <a:off x="2244252" y="4560342"/>
            <a:ext cx="5439041" cy="1026285"/>
          </a:xfrm>
          <a:prstGeom prst="parallelogram">
            <a:avLst/>
          </a:prstGeom>
          <a:solidFill>
            <a:srgbClr val="5F5F5F"/>
          </a:solidFill>
          <a:ln w="3175">
            <a:noFill/>
          </a:ln>
          <a:effectLst>
            <a:innerShdw blurRad="63500" dist="50800" dir="13500000">
              <a:prstClr val="black">
                <a:alpha val="3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57123">
              <a:defRPr/>
            </a:pPr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Access to Care &amp;</a:t>
            </a:r>
          </a:p>
          <a:p>
            <a:pPr algn="ctr" defTabSz="257123">
              <a:defRPr/>
            </a:pPr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Workforce Development</a:t>
            </a:r>
            <a:endParaRPr lang="en-US" sz="2400" b="1" dirty="0">
              <a:solidFill>
                <a:schemeClr val="accent4">
                  <a:lumMod val="20000"/>
                  <a:lumOff val="80000"/>
                </a:schemeClr>
              </a:solidFill>
              <a:latin typeface="Calibri" panose="020F0502020204030204"/>
            </a:endParaRPr>
          </a:p>
        </p:txBody>
      </p:sp>
      <p:sp>
        <p:nvSpPr>
          <p:cNvPr id="31" name="TextBox 7"/>
          <p:cNvSpPr txBox="1">
            <a:spLocks noChangeArrowheads="1"/>
          </p:cNvSpPr>
          <p:nvPr/>
        </p:nvSpPr>
        <p:spPr bwMode="auto">
          <a:xfrm>
            <a:off x="1636279" y="4811874"/>
            <a:ext cx="2688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257123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28910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8C6E027-A8F5-8F09-AC89-9D061A311784}"/>
              </a:ext>
            </a:extLst>
          </p:cNvPr>
          <p:cNvSpPr txBox="1">
            <a:spLocks/>
          </p:cNvSpPr>
          <p:nvPr/>
        </p:nvSpPr>
        <p:spPr>
          <a:xfrm>
            <a:off x="143884" y="1993321"/>
            <a:ext cx="8856232" cy="74814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Local &amp; National Example for Successful  Workforce Development</a:t>
            </a:r>
            <a:endParaRPr lang="en-US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8" name="Picture 4" descr="HDS Foundation Gives">
            <a:extLst>
              <a:ext uri="{FF2B5EF4-FFF2-40B4-BE49-F238E27FC236}">
                <a16:creationId xmlns:a16="http://schemas.microsoft.com/office/drawing/2014/main" id="{9AD4B7C7-423A-7DB8-8254-23DC4AC87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84" y="3029114"/>
            <a:ext cx="2705857" cy="2565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C64DF3-B4FB-FCC8-CF25-296AAFAA3FA3}"/>
              </a:ext>
            </a:extLst>
          </p:cNvPr>
          <p:cNvSpPr txBox="1"/>
          <p:nvPr/>
        </p:nvSpPr>
        <p:spPr>
          <a:xfrm>
            <a:off x="3091451" y="2866026"/>
            <a:ext cx="5908665" cy="3142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DDRI/CCRI asked to share partnership success with: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Hawaii Dental Service (DDHI)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Hawaii Chamber of Commerce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University of Hawaii Director of Workforce Development</a:t>
            </a:r>
          </a:p>
          <a:p>
            <a:pPr marL="214313" indent="-21431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Healthcare Association of Hawaii Workforce Development</a:t>
            </a:r>
          </a:p>
          <a:p>
            <a:pPr>
              <a:lnSpc>
                <a:spcPct val="150000"/>
              </a:lnSpc>
            </a:pP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Strong interest from other states to replicate this program to address the </a:t>
            </a:r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national shortage of dental hygienists </a:t>
            </a:r>
          </a:p>
        </p:txBody>
      </p:sp>
      <p:pic>
        <p:nvPicPr>
          <p:cNvPr id="11" name="Picture 10" descr="A green sign with white text&#10;&#10;Description automatically generated">
            <a:extLst>
              <a:ext uri="{FF2B5EF4-FFF2-40B4-BE49-F238E27FC236}">
                <a16:creationId xmlns:a16="http://schemas.microsoft.com/office/drawing/2014/main" id="{8F874E82-3299-D7E4-D883-43CF33F8F01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451" y="1521325"/>
            <a:ext cx="1247495" cy="335592"/>
          </a:xfrm>
          <a:prstGeom prst="rect">
            <a:avLst/>
          </a:prstGeom>
        </p:spPr>
      </p:pic>
      <p:pic>
        <p:nvPicPr>
          <p:cNvPr id="1030" name="Picture 6" descr="Graphic Standards – CCRI">
            <a:extLst>
              <a:ext uri="{FF2B5EF4-FFF2-40B4-BE49-F238E27FC236}">
                <a16:creationId xmlns:a16="http://schemas.microsoft.com/office/drawing/2014/main" id="{522F938E-B189-A027-0D78-996FF039F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55" y="1414960"/>
            <a:ext cx="787115" cy="45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B7F2720-EEA4-4BC2-8326-9A94058CE516}"/>
              </a:ext>
            </a:extLst>
          </p:cNvPr>
          <p:cNvSpPr txBox="1">
            <a:spLocks/>
          </p:cNvSpPr>
          <p:nvPr/>
        </p:nvSpPr>
        <p:spPr>
          <a:xfrm>
            <a:off x="952150" y="89397"/>
            <a:ext cx="7239699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ACCESS TO CARE &amp; WORKFORCE DEVELOPMENT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034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5D59A-35AB-CD02-E67B-B8E72A4B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908" y="1299838"/>
            <a:ext cx="6006361" cy="680092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>
                <a:solidFill>
                  <a:schemeClr val="accent1">
                    <a:lumMod val="50000"/>
                  </a:schemeClr>
                </a:solidFill>
              </a:rPr>
              <a:t>FUTURE OPPORTUNITIES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10B81D-FCFC-4D4B-64B8-160E02E7B24E}"/>
              </a:ext>
            </a:extLst>
          </p:cNvPr>
          <p:cNvSpPr txBox="1"/>
          <p:nvPr/>
        </p:nvSpPr>
        <p:spPr>
          <a:xfrm>
            <a:off x="1649728" y="2084729"/>
            <a:ext cx="5844540" cy="4154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100" b="1" dirty="0">
                <a:solidFill>
                  <a:schemeClr val="accent6">
                    <a:lumMod val="50000"/>
                  </a:schemeClr>
                </a:solidFill>
              </a:rPr>
              <a:t>Continued Focus on Workforce Development </a:t>
            </a:r>
            <a:endParaRPr lang="en-US" sz="21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B58659-0E52-5A22-93C8-5F41001D0DBF}"/>
              </a:ext>
            </a:extLst>
          </p:cNvPr>
          <p:cNvSpPr txBox="1"/>
          <p:nvPr/>
        </p:nvSpPr>
        <p:spPr>
          <a:xfrm>
            <a:off x="1260629" y="2695840"/>
            <a:ext cx="75193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DENTAL HYGIENISTS: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Expand the CCRI Partnership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Additional scholarships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Potential longer time commitment to working in Rhode Island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DENTAL ASSISTANTS: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CCRI, RI Department of Education, and Westerly Education Center opportunities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Aligns with high school career and technical training programs to build </a:t>
            </a:r>
            <a:r>
              <a:rPr lang="en-US" u="sng" dirty="0">
                <a:solidFill>
                  <a:schemeClr val="accent1">
                    <a:lumMod val="50000"/>
                  </a:schemeClr>
                </a:solidFill>
              </a:rPr>
              <a:t>Oral Health Career Pathways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Targeting: East Providence, Lincoln, Westerly, others</a:t>
            </a:r>
          </a:p>
          <a:p>
            <a:pPr lvl="1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PROVIDER RECRUITMENT: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Potential of expanding contributions to Loan Repayment Programs for Providers working in Community Health Centers</a:t>
            </a:r>
          </a:p>
        </p:txBody>
      </p:sp>
      <p:pic>
        <p:nvPicPr>
          <p:cNvPr id="7" name="Graphic 6" descr="Tooth with solid fill">
            <a:extLst>
              <a:ext uri="{FF2B5EF4-FFF2-40B4-BE49-F238E27FC236}">
                <a16:creationId xmlns:a16="http://schemas.microsoft.com/office/drawing/2014/main" id="{CA6777CD-319D-D370-FA9A-A4E5634F1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580" y="2942426"/>
            <a:ext cx="578399" cy="486574"/>
          </a:xfrm>
          <a:prstGeom prst="rect">
            <a:avLst/>
          </a:prstGeom>
        </p:spPr>
      </p:pic>
      <p:pic>
        <p:nvPicPr>
          <p:cNvPr id="8" name="Graphic 7" descr="Toothbrush with solid fill">
            <a:extLst>
              <a:ext uri="{FF2B5EF4-FFF2-40B4-BE49-F238E27FC236}">
                <a16:creationId xmlns:a16="http://schemas.microsoft.com/office/drawing/2014/main" id="{8979CE44-969C-ADE5-5C4D-AF17377E6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16493" y="3883714"/>
            <a:ext cx="486574" cy="486574"/>
          </a:xfrm>
          <a:prstGeom prst="rect">
            <a:avLst/>
          </a:prstGeom>
        </p:spPr>
      </p:pic>
      <p:pic>
        <p:nvPicPr>
          <p:cNvPr id="9" name="Graphic 8" descr="Dental Tools with solid fill">
            <a:extLst>
              <a:ext uri="{FF2B5EF4-FFF2-40B4-BE49-F238E27FC236}">
                <a16:creationId xmlns:a16="http://schemas.microsoft.com/office/drawing/2014/main" id="{3651661D-09AF-AE34-2D4C-8A9EC051A3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18732" y="4956466"/>
            <a:ext cx="486574" cy="48657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714E66B-E93C-4C88-972E-58961D7DB3CD}"/>
              </a:ext>
            </a:extLst>
          </p:cNvPr>
          <p:cNvSpPr txBox="1">
            <a:spLocks/>
          </p:cNvSpPr>
          <p:nvPr/>
        </p:nvSpPr>
        <p:spPr>
          <a:xfrm>
            <a:off x="952149" y="43256"/>
            <a:ext cx="7239699" cy="1325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ACCESS TO CARE &amp; WORKFORCE DEVELOPMENT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865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29C95-B4A8-4EED-853D-513B016B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593" y="108064"/>
            <a:ext cx="7480068" cy="69130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DENTAL BENEFITS 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831804-6529-4E3A-B57B-4489FDCD1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432" y="849355"/>
            <a:ext cx="2209800" cy="47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9E100-9139-0F93-053A-B6B5D29254D8}"/>
              </a:ext>
            </a:extLst>
          </p:cNvPr>
          <p:cNvSpPr txBox="1">
            <a:spLocks/>
          </p:cNvSpPr>
          <p:nvPr/>
        </p:nvSpPr>
        <p:spPr>
          <a:xfrm>
            <a:off x="625941" y="1531837"/>
            <a:ext cx="7997369" cy="875153"/>
          </a:xfrm>
          <a:prstGeom prst="rect">
            <a:avLst/>
          </a:prstGeom>
          <a:solidFill>
            <a:schemeClr val="bg1"/>
          </a:solidFill>
          <a:effectLst>
            <a:outerShdw blurRad="190500" dist="63500" dir="4980000" sx="98668" sy="98668" algn="ctr" rotWithShape="0">
              <a:srgbClr val="000000">
                <a:alpha val="52306"/>
              </a:srgbClr>
            </a:outerShdw>
          </a:effectLst>
        </p:spPr>
        <p:txBody>
          <a:bodyPr vert="horz" lIns="91440" tIns="9144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>
                <a:solidFill>
                  <a:srgbClr val="333333"/>
                </a:solidFill>
                <a:effectLst/>
                <a:highlight>
                  <a:srgbClr val="FCFCFC"/>
                </a:highlight>
                <a:latin typeface="Merriweather" pitchFamily="2" charset="77"/>
              </a:rPr>
              <a:t>The 7 Most In-Demand Employee Benefits Right Now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B435E7-B69B-0DF0-A720-30B0D83C2307}"/>
              </a:ext>
            </a:extLst>
          </p:cNvPr>
          <p:cNvSpPr txBox="1">
            <a:spLocks/>
          </p:cNvSpPr>
          <p:nvPr/>
        </p:nvSpPr>
        <p:spPr>
          <a:xfrm>
            <a:off x="625940" y="2613222"/>
            <a:ext cx="7997371" cy="4011864"/>
          </a:xfrm>
          <a:prstGeom prst="rect">
            <a:avLst/>
          </a:prstGeom>
          <a:solidFill>
            <a:schemeClr val="bg1"/>
          </a:solidFill>
          <a:effectLst>
            <a:outerShdw blurRad="197535" dist="73643" dir="4980000" sx="99000" sy="99000" algn="ctr" rotWithShape="0">
              <a:srgbClr val="000000">
                <a:alpha val="52000"/>
              </a:srgbClr>
            </a:outerShdw>
          </a:effectLst>
        </p:spPr>
        <p:txBody>
          <a:bodyPr vert="horz" lIns="91440" tIns="9144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600" b="1" i="0" dirty="0">
                <a:solidFill>
                  <a:srgbClr val="333333"/>
                </a:solidFill>
                <a:effectLst/>
                <a:highlight>
                  <a:srgbClr val="FCFCFC"/>
                </a:highlight>
                <a:latin typeface="Merriweather" pitchFamily="2" charset="77"/>
              </a:rPr>
              <a:t>1. Retirement Savings And Financial Wellness Programs</a:t>
            </a:r>
          </a:p>
          <a:p>
            <a:pPr algn="l"/>
            <a:r>
              <a:rPr lang="en-US" sz="1600" b="0" i="0" dirty="0">
                <a:solidFill>
                  <a:srgbClr val="333333"/>
                </a:solidFill>
                <a:effectLst/>
                <a:highlight>
                  <a:srgbClr val="FCFCFC"/>
                </a:highlight>
                <a:latin typeface="Georgia" panose="02040502050405020303" pitchFamily="18" charset="0"/>
              </a:rPr>
              <a:t>According to a survey by the Employee Benefit Research Institute, more than 80% of workers expect their </a:t>
            </a:r>
            <a:r>
              <a:rPr lang="en-US" sz="1600" b="0" i="0" dirty="0">
                <a:solidFill>
                  <a:srgbClr val="003891"/>
                </a:solidFill>
                <a:effectLst/>
                <a:highlight>
                  <a:srgbClr val="FCFCFC"/>
                </a:highlight>
                <a:latin typeface="Georgia" panose="02040502050405020303" pitchFamily="18" charset="0"/>
                <a:hlinkClick r:id="rId4" tooltip="https://www.ebri.org/docs/default-source/rcs/2023-rcs/2023-rcs-short-report.pdf"/>
              </a:rPr>
              <a:t>workplace retirement savings plan</a:t>
            </a:r>
            <a:r>
              <a:rPr lang="en-US" sz="1600" b="0" i="0" dirty="0">
                <a:solidFill>
                  <a:srgbClr val="333333"/>
                </a:solidFill>
                <a:effectLst/>
                <a:highlight>
                  <a:srgbClr val="FCFCFC"/>
                </a:highlight>
                <a:latin typeface="Georgia" panose="02040502050405020303" pitchFamily="18" charset="0"/>
              </a:rPr>
              <a:t> to be a source of income in retirement. Offering 401(k) plans, </a:t>
            </a:r>
            <a:r>
              <a:rPr lang="en-US" sz="1600" b="0" i="0" dirty="0">
                <a:solidFill>
                  <a:srgbClr val="003891"/>
                </a:solidFill>
                <a:effectLst/>
                <a:highlight>
                  <a:srgbClr val="FCFCFC"/>
                </a:highlight>
                <a:latin typeface="Georgia" panose="02040502050405020303" pitchFamily="18" charset="0"/>
                <a:hlinkClick r:id="rId5"/>
              </a:rPr>
              <a:t>pension plans</a:t>
            </a:r>
            <a:r>
              <a:rPr lang="en-US" sz="1600" b="0" i="0" dirty="0">
                <a:solidFill>
                  <a:srgbClr val="333333"/>
                </a:solidFill>
                <a:effectLst/>
                <a:highlight>
                  <a:srgbClr val="FCFCFC"/>
                </a:highlight>
                <a:latin typeface="Georgia" panose="02040502050405020303" pitchFamily="18" charset="0"/>
              </a:rPr>
              <a:t>, and other retirement savings options demonstrates a company's commitment to its employees' </a:t>
            </a:r>
            <a:r>
              <a:rPr lang="en-US" sz="1600" b="0" i="0" dirty="0">
                <a:solidFill>
                  <a:srgbClr val="003891"/>
                </a:solidFill>
                <a:effectLst/>
                <a:highlight>
                  <a:srgbClr val="FCFCFC"/>
                </a:highlight>
                <a:latin typeface="Georgia" panose="02040502050405020303" pitchFamily="18" charset="0"/>
                <a:hlinkClick r:id="rId6" tooltip="https://www.beaconfinancialservices.com/blog/3-fresh-ideas-to-help-boost-your-employees-retirement-savings"/>
              </a:rPr>
              <a:t>long-term financial security.</a:t>
            </a:r>
            <a:r>
              <a:rPr lang="en-US" sz="1600" b="0" i="0" dirty="0">
                <a:solidFill>
                  <a:srgbClr val="333333"/>
                </a:solidFill>
                <a:effectLst/>
                <a:highlight>
                  <a:srgbClr val="FCFCFC"/>
                </a:highlight>
                <a:latin typeface="Georgia" panose="02040502050405020303" pitchFamily="18" charset="0"/>
              </a:rPr>
              <a:t> In addition, financial wellness programs that provide resources, education, and counseling can help employees manage their finances and reduce stress.</a:t>
            </a:r>
          </a:p>
          <a:p>
            <a:pPr marL="0" indent="0" algn="l">
              <a:buNone/>
            </a:pPr>
            <a:r>
              <a:rPr lang="en-US" sz="1600" b="1" i="0" dirty="0">
                <a:solidFill>
                  <a:srgbClr val="333333"/>
                </a:solidFill>
                <a:effectLst/>
                <a:highlight>
                  <a:srgbClr val="FCFCFC"/>
                </a:highlight>
                <a:latin typeface="Merriweather" pitchFamily="2" charset="77"/>
              </a:rPr>
              <a:t>2. Insurance Coverage</a:t>
            </a:r>
          </a:p>
          <a:p>
            <a:pPr algn="l"/>
            <a:r>
              <a:rPr lang="en-US" sz="1600" b="0" i="0" dirty="0">
                <a:solidFill>
                  <a:srgbClr val="333333"/>
                </a:solidFill>
                <a:effectLst/>
                <a:highlight>
                  <a:srgbClr val="FCFCFC"/>
                </a:highlight>
                <a:latin typeface="Georgia" panose="02040502050405020303" pitchFamily="18" charset="0"/>
              </a:rPr>
              <a:t>Health insurance remains a top priority for employees, with 93% of companies with 50 or more workers </a:t>
            </a:r>
            <a:r>
              <a:rPr lang="en-US" sz="1600" b="0" i="0" dirty="0">
                <a:solidFill>
                  <a:srgbClr val="003891"/>
                </a:solidFill>
                <a:effectLst/>
                <a:highlight>
                  <a:srgbClr val="FCFCFC"/>
                </a:highlight>
                <a:latin typeface="Georgia" panose="02040502050405020303" pitchFamily="18" charset="0"/>
                <a:hlinkClick r:id="rId7" tooltip="https://www.kff.org/report-section/ehbs-2022-summary-of-findings/"/>
              </a:rPr>
              <a:t>offering those benefits</a:t>
            </a:r>
            <a:r>
              <a:rPr lang="en-US" sz="1600" b="0" i="0" dirty="0">
                <a:solidFill>
                  <a:srgbClr val="333333"/>
                </a:solidFill>
                <a:effectLst/>
                <a:highlight>
                  <a:srgbClr val="FCFCFC"/>
                </a:highlight>
                <a:latin typeface="Georgia" panose="02040502050405020303" pitchFamily="18" charset="0"/>
              </a:rPr>
              <a:t>, according to a Kaiser Family Foundation report. </a:t>
            </a:r>
            <a:r>
              <a:rPr lang="en-US" sz="16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Georgia" panose="02040502050405020303" pitchFamily="18" charset="0"/>
              </a:rPr>
              <a:t>As healthcare costs continue to rise, comprehensive insurance coverage – including dental and vision benefits – is crucial for attracting talent. </a:t>
            </a:r>
            <a:r>
              <a:rPr lang="en-US" sz="1600" b="0" i="0" dirty="0">
                <a:solidFill>
                  <a:srgbClr val="333333"/>
                </a:solidFill>
                <a:effectLst/>
                <a:highlight>
                  <a:srgbClr val="FCFCFC"/>
                </a:highlight>
                <a:latin typeface="Georgia" panose="02040502050405020303" pitchFamily="18" charset="0"/>
              </a:rPr>
              <a:t>Employers should also consider offering life, disability, and accident insurance to provide employees with a well-rounded package that addresses their diverse needs.</a:t>
            </a:r>
          </a:p>
        </p:txBody>
      </p:sp>
    </p:spTree>
    <p:extLst>
      <p:ext uri="{BB962C8B-B14F-4D97-AF65-F5344CB8AC3E}">
        <p14:creationId xmlns:p14="http://schemas.microsoft.com/office/powerpoint/2010/main" val="3360716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E3EA2-A7C5-4E29-87D7-8F6468356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97" y="182881"/>
            <a:ext cx="7634201" cy="88946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DENTAL BENEFITS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E2BA13-6333-4B4C-8660-C8F7D13FF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755" y="1138844"/>
            <a:ext cx="8678487" cy="4838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Updated national trends based on latest available data as of November 2023 (Updated March 2024):</a:t>
            </a:r>
          </a:p>
          <a:p>
            <a:pPr marL="0" indent="0">
              <a:buNone/>
            </a:pPr>
            <a:endParaRPr lang="en-US" sz="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Estimated that 43% of U.S. population visited a dentist in 2021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Among adults, 61% have private dental insurance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Compared to other types of health care services, cost barriers are most severe for dental care services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For example, 13% of the population reported cost barriers to dental care, compared to 4-5% for other health care services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Across all age groups, compared to individuals with public dental insurance or no dental insurance, </a:t>
            </a:r>
            <a:r>
              <a:rPr lang="en-US" sz="2400" u="sng" dirty="0">
                <a:solidFill>
                  <a:schemeClr val="accent1">
                    <a:lumMod val="50000"/>
                  </a:schemeClr>
                </a:solidFill>
              </a:rPr>
              <a:t>those with private dental benefits have the lowest levels of cost barriers to dental care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B493A5-A707-486B-B6FF-454D0DFB4946}"/>
              </a:ext>
            </a:extLst>
          </p:cNvPr>
          <p:cNvSpPr txBox="1"/>
          <p:nvPr/>
        </p:nvSpPr>
        <p:spPr>
          <a:xfrm>
            <a:off x="680084" y="5903959"/>
            <a:ext cx="713926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Source: American Dental Association – Health Policy Institute Reporting November 2023 (Updated March 2024)</a:t>
            </a:r>
          </a:p>
          <a:p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“National Trends in Dental Care Use, Dental Coverage, and Cost Barriers”</a:t>
            </a:r>
          </a:p>
        </p:txBody>
      </p:sp>
    </p:spTree>
    <p:extLst>
      <p:ext uri="{BB962C8B-B14F-4D97-AF65-F5344CB8AC3E}">
        <p14:creationId xmlns:p14="http://schemas.microsoft.com/office/powerpoint/2010/main" val="683192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43AF-DD35-4DA6-931C-879BCDD28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98427"/>
            <a:ext cx="7493000" cy="84137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DENTAL BENEFITS OVERVIEW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FBC2E4-3C3F-429A-9532-F0FBF2D02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" y="1029494"/>
            <a:ext cx="7633335" cy="3947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A21281-3001-4962-9ACE-F946BE997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9" y="5298785"/>
            <a:ext cx="7633709" cy="1185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6737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E8499-0FEA-42DB-93DD-7157124B4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2371"/>
            <a:ext cx="7692390" cy="773718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DENTAL BENEFITS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4A5FC-D5D4-40CC-90C7-F3FADA04A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5" y="1253331"/>
            <a:ext cx="850392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National Association of Dental Plans (NADP)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research reveals record number of Americans with dental coverage:</a:t>
            </a:r>
          </a:p>
          <a:p>
            <a:pPr marL="0" indent="0">
              <a:buNone/>
            </a:pPr>
            <a:endParaRPr lang="en-US" sz="5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Nationally, 88% of population enrolled in dental benefits programs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5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 record 293 million Americans had dental coverage according to the NADP’s 2023 Benefits Report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9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Breakdown of population with dental coverage includes: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Americans enrolled in employer-sponsored or other group plans;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Individual dental benefit plan purchasers; and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Those enrolled in publicly funded programs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9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Publicly funded dental enrollment is increasing significantly</a:t>
            </a:r>
          </a:p>
        </p:txBody>
      </p:sp>
    </p:spTree>
    <p:extLst>
      <p:ext uri="{BB962C8B-B14F-4D97-AF65-F5344CB8AC3E}">
        <p14:creationId xmlns:p14="http://schemas.microsoft.com/office/powerpoint/2010/main" val="245338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93096-1078-47C1-8CC0-9D14D992B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84" y="215497"/>
            <a:ext cx="8881862" cy="71552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RHODE ISLAND ORAL HEALTHCARE LANDSCAPE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E28F3-7CED-45F6-B4F8-2FCFDE8797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084" y="1188438"/>
            <a:ext cx="4572000" cy="18654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Census Bureau estimates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Rhode Island population at 1,095,962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As of July 2023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Down from 1,097,371 in 2020 Census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962A649-0D64-42C3-831E-965C54A3314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74541630"/>
              </p:ext>
            </p:extLst>
          </p:nvPr>
        </p:nvGraphicFramePr>
        <p:xfrm>
          <a:off x="4334623" y="1337110"/>
          <a:ext cx="4635323" cy="4772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2912BEA-996B-47F3-B989-1A7115DCAA3E}"/>
              </a:ext>
            </a:extLst>
          </p:cNvPr>
          <p:cNvSpPr/>
          <p:nvPr/>
        </p:nvSpPr>
        <p:spPr>
          <a:xfrm>
            <a:off x="88084" y="3362623"/>
            <a:ext cx="4572000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¶"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92% of R.I.’s population has some form of dental coverage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Well above national average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¶"/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RI ranked #6 in nation 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for adult dental visits</a:t>
            </a:r>
          </a:p>
          <a:p>
            <a:pPr>
              <a:buFont typeface="Wingdings" panose="05000000000000000000" pitchFamily="2" charset="2"/>
              <a:buChar char="¶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RI employer groups offer </a:t>
            </a: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some of the richest dental benefit packages in the nation</a:t>
            </a:r>
          </a:p>
        </p:txBody>
      </p:sp>
    </p:spTree>
    <p:extLst>
      <p:ext uri="{BB962C8B-B14F-4D97-AF65-F5344CB8AC3E}">
        <p14:creationId xmlns:p14="http://schemas.microsoft.com/office/powerpoint/2010/main" val="2470876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4E47C-4C3D-4325-BEA7-B0951C7E3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7" y="0"/>
            <a:ext cx="8966445" cy="62542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RHODE ISLAND ORAL HEALTHCARE LANDSCAPE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FA97D7-D759-449F-9590-5CF39F34C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04" y="625427"/>
            <a:ext cx="8609990" cy="4837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3625D0-6AA2-47FE-B480-113AB08B0F74}"/>
              </a:ext>
            </a:extLst>
          </p:cNvPr>
          <p:cNvSpPr txBox="1"/>
          <p:nvPr/>
        </p:nvSpPr>
        <p:spPr>
          <a:xfrm>
            <a:off x="267004" y="5540075"/>
            <a:ext cx="86099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NEWLY CREDENTIALED DENTISTS 2013 - 2023</a:t>
            </a:r>
          </a:p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452 Dentists Credentialed last 10 years / 65 different dental schools / Average age 37</a:t>
            </a:r>
          </a:p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72% under age 40 / Tufts graduates at 93 / Boston U. at 119 / UCONN at 13 </a:t>
            </a:r>
          </a:p>
          <a:p>
            <a:pPr algn="ctr"/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 ~60% are still practicing in Rhode Island</a:t>
            </a:r>
          </a:p>
        </p:txBody>
      </p:sp>
    </p:spTree>
    <p:extLst>
      <p:ext uri="{BB962C8B-B14F-4D97-AF65-F5344CB8AC3E}">
        <p14:creationId xmlns:p14="http://schemas.microsoft.com/office/powerpoint/2010/main" val="2786578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4E47C-4C3D-4325-BEA7-B0951C7E3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10" y="102412"/>
            <a:ext cx="8832979" cy="91601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RHODE ISLAND ORAL HEALTHCARE LANDSCAPE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78D40B-7065-4A4E-9563-925B946B5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17" y="1502581"/>
            <a:ext cx="5232502" cy="3852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12FB48-4BE1-496E-93ED-A0821ABC1CE2}"/>
              </a:ext>
            </a:extLst>
          </p:cNvPr>
          <p:cNvSpPr txBox="1"/>
          <p:nvPr/>
        </p:nvSpPr>
        <p:spPr>
          <a:xfrm>
            <a:off x="5726097" y="1899821"/>
            <a:ext cx="331319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STATISTICAL SNAPSHOT</a:t>
            </a:r>
          </a:p>
          <a:p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Credentialed =       54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Average age =        35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Under Age 40 =      83%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Dental schools =    26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Tufts =         14 graduates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Boston U. =  8 graduates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UCONN =      3 graduates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EAFE986-9204-45CA-9045-BDAE56A04B40}"/>
              </a:ext>
            </a:extLst>
          </p:cNvPr>
          <p:cNvSpPr txBox="1">
            <a:spLocks/>
          </p:cNvSpPr>
          <p:nvPr/>
        </p:nvSpPr>
        <p:spPr>
          <a:xfrm>
            <a:off x="509010" y="5690878"/>
            <a:ext cx="8125977" cy="916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NEWLY CREDENTIALED RI DENTISTS - 2023 ONLY</a:t>
            </a:r>
          </a:p>
        </p:txBody>
      </p:sp>
    </p:spTree>
    <p:extLst>
      <p:ext uri="{BB962C8B-B14F-4D97-AF65-F5344CB8AC3E}">
        <p14:creationId xmlns:p14="http://schemas.microsoft.com/office/powerpoint/2010/main" val="1611797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E09F5CCFD135438B645C117CDD9439" ma:contentTypeVersion="0" ma:contentTypeDescription="Create a new document." ma:contentTypeScope="" ma:versionID="a02a0b5aac1a2fbb65e7957b6ce0aa1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ff03dde4259c08ff71d8d05c94e2e9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1ACCF0-ADE8-4918-BAE4-B9AFA32120E0}"/>
</file>

<file path=customXml/itemProps2.xml><?xml version="1.0" encoding="utf-8"?>
<ds:datastoreItem xmlns:ds="http://schemas.openxmlformats.org/officeDocument/2006/customXml" ds:itemID="{44A861CC-8F8C-4CF2-904B-F6B67B118FEE}"/>
</file>

<file path=customXml/itemProps3.xml><?xml version="1.0" encoding="utf-8"?>
<ds:datastoreItem xmlns:ds="http://schemas.openxmlformats.org/officeDocument/2006/customXml" ds:itemID="{144CC572-8E7B-4E64-ABCB-17515FAB158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6966</TotalTime>
  <Words>1385</Words>
  <Application>Microsoft Office PowerPoint</Application>
  <PresentationFormat>On-screen Show (4:3)</PresentationFormat>
  <Paragraphs>199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Georgia</vt:lpstr>
      <vt:lpstr>Merriweather</vt:lpstr>
      <vt:lpstr>Wingdings</vt:lpstr>
      <vt:lpstr>Office Theme</vt:lpstr>
      <vt:lpstr>DELTA DENTAL OF RHODE ISLAND</vt:lpstr>
      <vt:lpstr>PowerPoint Presentation</vt:lpstr>
      <vt:lpstr>DENTAL BENEFITS OVERVIEW</vt:lpstr>
      <vt:lpstr>DENTAL BENEFITS OVERVIEW</vt:lpstr>
      <vt:lpstr>DENTAL BENEFITS OVERVIEW</vt:lpstr>
      <vt:lpstr>DENTAL BENEFITS OVERVIEW</vt:lpstr>
      <vt:lpstr>RHODE ISLAND ORAL HEALTHCARE LANDSCAPE</vt:lpstr>
      <vt:lpstr>RHODE ISLAND ORAL HEALTHCARE LANDSCAPE</vt:lpstr>
      <vt:lpstr>RHODE ISLAND ORAL HEALTHCARE LANDSCAPE</vt:lpstr>
      <vt:lpstr>RHODE ISLAND ORAL HEALTHCARE LANDSCAPE</vt:lpstr>
      <vt:lpstr>RHODE ISLAND ORAL HEALTHCARE LANDSCAPE</vt:lpstr>
      <vt:lpstr>RHODE ISLAND ORAL HEALTHCARE LANDSCAPE</vt:lpstr>
      <vt:lpstr>DELTA DENTAL STATISTICAL SNAPSHOT</vt:lpstr>
      <vt:lpstr>DELTA DENTAL STATISTICAL SNAPSHOT</vt:lpstr>
      <vt:lpstr>DELTA DENTAL STATISTICAL SNAPSHOT</vt:lpstr>
      <vt:lpstr>DELTA DENTAL STATISTICAL SNAPSHOT</vt:lpstr>
      <vt:lpstr>ACCESS TO CARE &amp; WORKFORCE DEVELOPMENT</vt:lpstr>
      <vt:lpstr>ACCESS TO CARE &amp; WORKFORCE DEVELOPMENT</vt:lpstr>
      <vt:lpstr>ACCESS TO CARE &amp; WORKFORCE DEVELOPMENT</vt:lpstr>
      <vt:lpstr>PowerPoint Presentation</vt:lpstr>
      <vt:lpstr>FUTURE OPPORTUNITIES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Delta Dental of Rhode Island</dc:title>
  <dc:creator>Kelly Cotoia</dc:creator>
  <cp:lastModifiedBy>Joe Perroni (DELTA)</cp:lastModifiedBy>
  <cp:revision>488</cp:revision>
  <cp:lastPrinted>2024-05-24T12:35:51Z</cp:lastPrinted>
  <dcterms:created xsi:type="dcterms:W3CDTF">2022-09-21T18:42:58Z</dcterms:created>
  <dcterms:modified xsi:type="dcterms:W3CDTF">2024-05-24T13:15:53Z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0x01010061E09F5CCFD135438B645C117CDD9439</vt:lpwstr>
  </property>
</Properties>
</file>