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67" r:id="rId5"/>
    <p:sldId id="269" r:id="rId6"/>
    <p:sldId id="260" r:id="rId7"/>
    <p:sldId id="270" r:id="rId8"/>
    <p:sldId id="271" r:id="rId9"/>
    <p:sldId id="273" r:id="rId10"/>
    <p:sldId id="274" r:id="rId11"/>
    <p:sldId id="262" r:id="rId1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7717" autoAdjust="0"/>
    <p:restoredTop sz="73264"/>
  </p:normalViewPr>
  <p:slideViewPr>
    <p:cSldViewPr snapToGrid="0">
      <p:cViewPr varScale="1">
        <p:scale>
          <a:sx n="65" d="100"/>
          <a:sy n="65" d="100"/>
        </p:scale>
        <p:origin x="413"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0" d="100"/>
          <a:sy n="50" d="100"/>
        </p:scale>
        <p:origin x="292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C0E167E8-65EE-7F49-B5B0-3F552B43BE73}" type="datetimeFigureOut">
              <a:rPr lang="en-US" smtClean="0"/>
              <a:t>4/8/2021</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6B2E32CA-A7FA-BE49-8207-2083B769ACC2}" type="slidenum">
              <a:rPr lang="en-US" smtClean="0"/>
              <a:t>‹#›</a:t>
            </a:fld>
            <a:endParaRPr lang="en-US"/>
          </a:p>
        </p:txBody>
      </p:sp>
    </p:spTree>
    <p:extLst>
      <p:ext uri="{BB962C8B-B14F-4D97-AF65-F5344CB8AC3E}">
        <p14:creationId xmlns:p14="http://schemas.microsoft.com/office/powerpoint/2010/main" val="541642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2E32CA-A7FA-BE49-8207-2083B769ACC2}" type="slidenum">
              <a:rPr lang="en-US" smtClean="0"/>
              <a:t>1</a:t>
            </a:fld>
            <a:endParaRPr lang="en-US"/>
          </a:p>
        </p:txBody>
      </p:sp>
    </p:spTree>
    <p:extLst>
      <p:ext uri="{BB962C8B-B14F-4D97-AF65-F5344CB8AC3E}">
        <p14:creationId xmlns:p14="http://schemas.microsoft.com/office/powerpoint/2010/main" val="785257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a:t>
            </a:r>
            <a:endParaRPr lang="en-US" dirty="0"/>
          </a:p>
          <a:p>
            <a:endParaRPr lang="en-US" dirty="0"/>
          </a:p>
        </p:txBody>
      </p:sp>
      <p:sp>
        <p:nvSpPr>
          <p:cNvPr id="4" name="Slide Number Placeholder 3"/>
          <p:cNvSpPr>
            <a:spLocks noGrp="1"/>
          </p:cNvSpPr>
          <p:nvPr>
            <p:ph type="sldNum" sz="quarter" idx="5"/>
          </p:nvPr>
        </p:nvSpPr>
        <p:spPr/>
        <p:txBody>
          <a:bodyPr/>
          <a:lstStyle/>
          <a:p>
            <a:fld id="{6B2E32CA-A7FA-BE49-8207-2083B769ACC2}" type="slidenum">
              <a:rPr lang="en-US" smtClean="0"/>
              <a:t>2</a:t>
            </a:fld>
            <a:endParaRPr lang="en-US"/>
          </a:p>
        </p:txBody>
      </p:sp>
    </p:spTree>
    <p:extLst>
      <p:ext uri="{BB962C8B-B14F-4D97-AF65-F5344CB8AC3E}">
        <p14:creationId xmlns:p14="http://schemas.microsoft.com/office/powerpoint/2010/main" val="960870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B2E32CA-A7FA-BE49-8207-2083B769ACC2}" type="slidenum">
              <a:rPr lang="en-US" smtClean="0"/>
              <a:t>3</a:t>
            </a:fld>
            <a:endParaRPr lang="en-US"/>
          </a:p>
        </p:txBody>
      </p:sp>
    </p:spTree>
    <p:extLst>
      <p:ext uri="{BB962C8B-B14F-4D97-AF65-F5344CB8AC3E}">
        <p14:creationId xmlns:p14="http://schemas.microsoft.com/office/powerpoint/2010/main" val="128104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current situation is that hospitals are protecting  the highly paid pharmacists and workers in the pharmacy under United States pharmacopeia (USP) 800 and are pretending that these chemicals are gone.</a:t>
            </a:r>
          </a:p>
          <a:p>
            <a:r>
              <a:rPr lang="en-US" dirty="0"/>
              <a:t>One of the greatest exposures is a nurse emptying a bedpan into a toilet where the janitors are cleaning up non-threshold cytotoxic chemotherapy drugs.</a:t>
            </a:r>
          </a:p>
          <a:p>
            <a:r>
              <a:rPr lang="en-US" dirty="0"/>
              <a:t>The staff at this level are mostly women and minorities. The European Parliament directive addresses the situation is a serious violation of environmental equity</a:t>
            </a:r>
          </a:p>
          <a:p>
            <a:endParaRPr lang="en-US" dirty="0"/>
          </a:p>
        </p:txBody>
      </p:sp>
      <p:sp>
        <p:nvSpPr>
          <p:cNvPr id="4" name="Slide Number Placeholder 3"/>
          <p:cNvSpPr>
            <a:spLocks noGrp="1"/>
          </p:cNvSpPr>
          <p:nvPr>
            <p:ph type="sldNum" sz="quarter" idx="5"/>
          </p:nvPr>
        </p:nvSpPr>
        <p:spPr/>
        <p:txBody>
          <a:bodyPr/>
          <a:lstStyle/>
          <a:p>
            <a:fld id="{6B2E32CA-A7FA-BE49-8207-2083B769ACC2}" type="slidenum">
              <a:rPr lang="en-US" smtClean="0"/>
              <a:t>4</a:t>
            </a:fld>
            <a:endParaRPr lang="en-US"/>
          </a:p>
        </p:txBody>
      </p:sp>
    </p:spTree>
    <p:extLst>
      <p:ext uri="{BB962C8B-B14F-4D97-AF65-F5344CB8AC3E}">
        <p14:creationId xmlns:p14="http://schemas.microsoft.com/office/powerpoint/2010/main" val="449606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2E32CA-A7FA-BE49-8207-2083B769ACC2}" type="slidenum">
              <a:rPr lang="en-US" smtClean="0"/>
              <a:t>5</a:t>
            </a:fld>
            <a:endParaRPr lang="en-US"/>
          </a:p>
        </p:txBody>
      </p:sp>
    </p:spTree>
    <p:extLst>
      <p:ext uri="{BB962C8B-B14F-4D97-AF65-F5344CB8AC3E}">
        <p14:creationId xmlns:p14="http://schemas.microsoft.com/office/powerpoint/2010/main" val="1359150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2E32CA-A7FA-BE49-8207-2083B769ACC2}" type="slidenum">
              <a:rPr lang="en-US" smtClean="0"/>
              <a:t>6</a:t>
            </a:fld>
            <a:endParaRPr lang="en-US"/>
          </a:p>
        </p:txBody>
      </p:sp>
    </p:spTree>
    <p:extLst>
      <p:ext uri="{BB962C8B-B14F-4D97-AF65-F5344CB8AC3E}">
        <p14:creationId xmlns:p14="http://schemas.microsoft.com/office/powerpoint/2010/main" val="1451699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bill without a solution is complaining. But the house should enact is a combination of this bill with the 2020 version of House 7840</a:t>
            </a:r>
          </a:p>
          <a:p>
            <a:r>
              <a:rPr lang="en-US" dirty="0"/>
              <a:t>This will provide protection of our but our waterways our drinking water and our air from these non-threshold chemicals</a:t>
            </a:r>
          </a:p>
          <a:p>
            <a:r>
              <a:rPr lang="en-US" dirty="0"/>
              <a:t>It will protect our most vulnerable populations as well as often ignored minorities and have the control of these chemicals as part of the treatment.</a:t>
            </a:r>
          </a:p>
          <a:p>
            <a:r>
              <a:rPr lang="en-US" dirty="0"/>
              <a:t>The cost of cancer prevention is minimal compared the human suffering of disease </a:t>
            </a:r>
          </a:p>
        </p:txBody>
      </p:sp>
      <p:sp>
        <p:nvSpPr>
          <p:cNvPr id="4" name="Slide Number Placeholder 3"/>
          <p:cNvSpPr>
            <a:spLocks noGrp="1"/>
          </p:cNvSpPr>
          <p:nvPr>
            <p:ph type="sldNum" sz="quarter" idx="5"/>
          </p:nvPr>
        </p:nvSpPr>
        <p:spPr/>
        <p:txBody>
          <a:bodyPr/>
          <a:lstStyle/>
          <a:p>
            <a:fld id="{6B2E32CA-A7FA-BE49-8207-2083B769ACC2}" type="slidenum">
              <a:rPr lang="en-US" smtClean="0"/>
              <a:t>7</a:t>
            </a:fld>
            <a:endParaRPr lang="en-US"/>
          </a:p>
        </p:txBody>
      </p:sp>
    </p:spTree>
    <p:extLst>
      <p:ext uri="{BB962C8B-B14F-4D97-AF65-F5344CB8AC3E}">
        <p14:creationId xmlns:p14="http://schemas.microsoft.com/office/powerpoint/2010/main" val="2565383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endParaRPr lang="en-US" dirty="0"/>
          </a:p>
        </p:txBody>
      </p:sp>
      <p:sp>
        <p:nvSpPr>
          <p:cNvPr id="4" name="Slide Number Placeholder 3"/>
          <p:cNvSpPr>
            <a:spLocks noGrp="1"/>
          </p:cNvSpPr>
          <p:nvPr>
            <p:ph type="sldNum" sz="quarter" idx="5"/>
          </p:nvPr>
        </p:nvSpPr>
        <p:spPr/>
        <p:txBody>
          <a:bodyPr/>
          <a:lstStyle/>
          <a:p>
            <a:fld id="{6B2E32CA-A7FA-BE49-8207-2083B769ACC2}" type="slidenum">
              <a:rPr lang="en-US" smtClean="0"/>
              <a:t>8</a:t>
            </a:fld>
            <a:endParaRPr lang="en-US"/>
          </a:p>
        </p:txBody>
      </p:sp>
    </p:spTree>
    <p:extLst>
      <p:ext uri="{BB962C8B-B14F-4D97-AF65-F5344CB8AC3E}">
        <p14:creationId xmlns:p14="http://schemas.microsoft.com/office/powerpoint/2010/main" val="3774652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308BA9-4537-4107-8F6B-06249F27D7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E69B2BC-33CA-485A-A156-4F1855218C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6DCC95D-C884-4345-9B42-502C9B083874}"/>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5" name="Footer Placeholder 4">
            <a:extLst>
              <a:ext uri="{FF2B5EF4-FFF2-40B4-BE49-F238E27FC236}">
                <a16:creationId xmlns:a16="http://schemas.microsoft.com/office/drawing/2014/main" xmlns="" id="{907C0FE1-31D8-494C-96F1-BFD87EC7F0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DFE94F6-E0DD-4A07-8BAC-F973D765DF13}"/>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3986250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788F27-14C7-4EB9-8B3B-F473448F3A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72DA387-EC64-4803-9510-C2B2A0E3AC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56FD64F-EB9E-47D5-B5E4-7015ED5DCB35}"/>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5" name="Footer Placeholder 4">
            <a:extLst>
              <a:ext uri="{FF2B5EF4-FFF2-40B4-BE49-F238E27FC236}">
                <a16:creationId xmlns:a16="http://schemas.microsoft.com/office/drawing/2014/main" xmlns="" id="{3AD764AB-CCEE-4125-8BF5-45DFA80D5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CB5FC6-B99D-452D-B0A1-502121C761B2}"/>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53779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67F665D-986D-49DF-A06B-C75A51949F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36747F7-2876-49BE-B4D3-B0FA312839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6750BF8-DF19-466F-B961-DA66B41E65E6}"/>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5" name="Footer Placeholder 4">
            <a:extLst>
              <a:ext uri="{FF2B5EF4-FFF2-40B4-BE49-F238E27FC236}">
                <a16:creationId xmlns:a16="http://schemas.microsoft.com/office/drawing/2014/main" xmlns="" id="{31B3725D-74FD-4E24-8EC2-AFEE0010D2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CA85B47-1EFA-4712-88C6-10E6ACCDDE83}"/>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71522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E0E354-53C3-4765-A0FA-960F83423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22DEE2D-7152-4742-9474-4DA54A083E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BB68AC5-1721-47ED-8F96-E2B16A51EDD4}"/>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5" name="Footer Placeholder 4">
            <a:extLst>
              <a:ext uri="{FF2B5EF4-FFF2-40B4-BE49-F238E27FC236}">
                <a16:creationId xmlns:a16="http://schemas.microsoft.com/office/drawing/2014/main" xmlns="" id="{41F798A6-D2EE-4E8D-8445-C51617E11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06C3FB9-535E-42B5-AAF1-2D3A5FCE2616}"/>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257581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972788-2425-493F-8123-4F668A02CA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5FD48C66-12FE-4D7B-A729-F1DDDC881F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5A80531-AC81-40F4-BF80-55FF85353EE9}"/>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5" name="Footer Placeholder 4">
            <a:extLst>
              <a:ext uri="{FF2B5EF4-FFF2-40B4-BE49-F238E27FC236}">
                <a16:creationId xmlns:a16="http://schemas.microsoft.com/office/drawing/2014/main" xmlns="" id="{5A57EA76-C224-4C0A-91D4-DBEB413433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65F65A9-1537-457F-9C3F-C83AE590D86C}"/>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170838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CA6CBD-AF2B-4320-B2C2-3E4E870C79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21949E-4D31-4D5D-A739-B169396F71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1E561F9-B541-44F7-9E51-45C6F2BD5C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E35B284-AB57-4EE4-AF16-9337A01D36BE}"/>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6" name="Footer Placeholder 5">
            <a:extLst>
              <a:ext uri="{FF2B5EF4-FFF2-40B4-BE49-F238E27FC236}">
                <a16:creationId xmlns:a16="http://schemas.microsoft.com/office/drawing/2014/main" xmlns="" id="{EB00A272-3E4F-4F87-B68B-549650C9D8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9A0D315-F3C2-4849-A75D-C8464444031F}"/>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701208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0D1B7B-FA8D-48CA-B4C8-F8F217D664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3AA62BFB-A619-4CE3-82E6-47596F2C37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55A4A81-0840-45C8-AB35-10E37A6D6D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58A2D86-7096-478D-B13C-7240C94E65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B979AF4-B836-449E-A4BD-9F1451DCEC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4D3F2A0-594E-4B7D-837F-9DF5C6DBAF5C}"/>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8" name="Footer Placeholder 7">
            <a:extLst>
              <a:ext uri="{FF2B5EF4-FFF2-40B4-BE49-F238E27FC236}">
                <a16:creationId xmlns:a16="http://schemas.microsoft.com/office/drawing/2014/main" xmlns="" id="{1C7F7292-229C-4E01-9088-23FA0B17CD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229A98A-89AC-4C07-992C-510F027DC904}"/>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40108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DED232-F811-40DD-8C72-AC5045A9CE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E267341-292A-487D-8B02-1104AAA903BB}"/>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4" name="Footer Placeholder 3">
            <a:extLst>
              <a:ext uri="{FF2B5EF4-FFF2-40B4-BE49-F238E27FC236}">
                <a16:creationId xmlns:a16="http://schemas.microsoft.com/office/drawing/2014/main" xmlns="" id="{2384212B-B2EC-4D14-A7EC-1F45E60410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909C26C-0639-4A38-829E-2021767F8B35}"/>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117654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9EBD49E-4C54-41C1-8349-39B9EA849678}"/>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3" name="Footer Placeholder 2">
            <a:extLst>
              <a:ext uri="{FF2B5EF4-FFF2-40B4-BE49-F238E27FC236}">
                <a16:creationId xmlns:a16="http://schemas.microsoft.com/office/drawing/2014/main" xmlns="" id="{5E5AD7F0-FA01-499E-BEB9-47667AD4DB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92613D27-DA8D-4D4D-965E-8380D374C1E3}"/>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619390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BA8D3E-6875-4103-AF12-3BD595BCE7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551A635-0B83-4D96-99FA-931412B14D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B8B6D4E-8872-4527-B74F-FA628354C2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EBA28A8-BFBA-4751-A767-CDDC23ABD69B}"/>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6" name="Footer Placeholder 5">
            <a:extLst>
              <a:ext uri="{FF2B5EF4-FFF2-40B4-BE49-F238E27FC236}">
                <a16:creationId xmlns:a16="http://schemas.microsoft.com/office/drawing/2014/main" xmlns="" id="{902F3CC6-2637-44D9-8FCC-EE62984EDE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A01FEC1-8DFC-4CCC-A64F-80D01B281157}"/>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1661442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B341E9-D08F-424E-862C-BBAB83E2F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C902445-C054-4F99-8784-A3AB8AC612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618A34F-9F7B-4D5B-B475-1665BAAB9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CDAE47F-3BFC-4B82-B8A3-0C7A306D8B4B}"/>
              </a:ext>
            </a:extLst>
          </p:cNvPr>
          <p:cNvSpPr>
            <a:spLocks noGrp="1"/>
          </p:cNvSpPr>
          <p:nvPr>
            <p:ph type="dt" sz="half" idx="10"/>
          </p:nvPr>
        </p:nvSpPr>
        <p:spPr/>
        <p:txBody>
          <a:bodyPr/>
          <a:lstStyle/>
          <a:p>
            <a:fld id="{9B8EA6D7-6196-47E6-9DB7-B7041C536BC0}" type="datetimeFigureOut">
              <a:rPr lang="en-US" smtClean="0"/>
              <a:t>4/8/2021</a:t>
            </a:fld>
            <a:endParaRPr lang="en-US"/>
          </a:p>
        </p:txBody>
      </p:sp>
      <p:sp>
        <p:nvSpPr>
          <p:cNvPr id="6" name="Footer Placeholder 5">
            <a:extLst>
              <a:ext uri="{FF2B5EF4-FFF2-40B4-BE49-F238E27FC236}">
                <a16:creationId xmlns:a16="http://schemas.microsoft.com/office/drawing/2014/main" xmlns="" id="{A7A2E8DD-EEBA-4E93-8CEB-D4D7258D1B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3FB57A0-F32D-4656-A2B6-20E2CB5F4237}"/>
              </a:ext>
            </a:extLst>
          </p:cNvPr>
          <p:cNvSpPr>
            <a:spLocks noGrp="1"/>
          </p:cNvSpPr>
          <p:nvPr>
            <p:ph type="sldNum" sz="quarter" idx="12"/>
          </p:nvPr>
        </p:nvSpPr>
        <p:spPr/>
        <p:txBody>
          <a:bodyPr/>
          <a:lstStyle/>
          <a:p>
            <a:fld id="{FD49E237-2E76-43F2-9E41-FCE75761079F}" type="slidenum">
              <a:rPr lang="en-US" smtClean="0"/>
              <a:t>‹#›</a:t>
            </a:fld>
            <a:endParaRPr lang="en-US"/>
          </a:p>
        </p:txBody>
      </p:sp>
    </p:spTree>
    <p:extLst>
      <p:ext uri="{BB962C8B-B14F-4D97-AF65-F5344CB8AC3E}">
        <p14:creationId xmlns:p14="http://schemas.microsoft.com/office/powerpoint/2010/main" val="344042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24CE044-CF2C-457D-9DA8-49432AFB3D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A4A9143-9A50-4F35-AB71-55014E5377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EF4FFDE-7486-49B6-AB1C-FC9C2A4C64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EA6D7-6196-47E6-9DB7-B7041C536BC0}" type="datetimeFigureOut">
              <a:rPr lang="en-US" smtClean="0"/>
              <a:t>4/8/2021</a:t>
            </a:fld>
            <a:endParaRPr lang="en-US"/>
          </a:p>
        </p:txBody>
      </p:sp>
      <p:sp>
        <p:nvSpPr>
          <p:cNvPr id="5" name="Footer Placeholder 4">
            <a:extLst>
              <a:ext uri="{FF2B5EF4-FFF2-40B4-BE49-F238E27FC236}">
                <a16:creationId xmlns:a16="http://schemas.microsoft.com/office/drawing/2014/main" xmlns="" id="{8DCD8306-F5C0-4EB9-B59C-4245FCB11A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98ADBF3-2CA3-45A9-83DB-1CFFCF548F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9E237-2E76-43F2-9E41-FCE75761079F}" type="slidenum">
              <a:rPr lang="en-US" smtClean="0"/>
              <a:t>‹#›</a:t>
            </a:fld>
            <a:endParaRPr lang="en-US"/>
          </a:p>
        </p:txBody>
      </p:sp>
    </p:spTree>
    <p:extLst>
      <p:ext uri="{BB962C8B-B14F-4D97-AF65-F5344CB8AC3E}">
        <p14:creationId xmlns:p14="http://schemas.microsoft.com/office/powerpoint/2010/main" val="970110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harma-cycl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2A4FC2C-047E-45A5-965D-8E1E3BF09B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Environmental pollution is an incurable disease. It can only be prevented. - Barry Commoner">
            <a:extLst>
              <a:ext uri="{FF2B5EF4-FFF2-40B4-BE49-F238E27FC236}">
                <a16:creationId xmlns:a16="http://schemas.microsoft.com/office/drawing/2014/main" xmlns="" id="{34C2C8BF-CA8A-42C3-BE35-D503BDB588F8}"/>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2172" r="4478" b="10668"/>
          <a:stretch/>
        </p:blipFill>
        <p:spPr bwMode="auto">
          <a:xfrm>
            <a:off x="-1504" y="366401"/>
            <a:ext cx="12191980" cy="6125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121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CB81777-2C3C-464E-B4EA-4D3F6FA59079}"/>
              </a:ext>
            </a:extLst>
          </p:cNvPr>
          <p:cNvSpPr>
            <a:spLocks noGrp="1"/>
          </p:cNvSpPr>
          <p:nvPr>
            <p:ph idx="1"/>
          </p:nvPr>
        </p:nvSpPr>
        <p:spPr>
          <a:xfrm>
            <a:off x="584869" y="2276377"/>
            <a:ext cx="11435275" cy="4364372"/>
          </a:xfrm>
        </p:spPr>
        <p:txBody>
          <a:bodyPr>
            <a:noAutofit/>
          </a:bodyPr>
          <a:lstStyle/>
          <a:p>
            <a:pPr marL="0" indent="0">
              <a:lnSpc>
                <a:spcPct val="100000"/>
              </a:lnSpc>
              <a:buNone/>
            </a:pPr>
            <a:r>
              <a:rPr lang="en-US" sz="3200" dirty="0">
                <a:latin typeface="Helvetica Neue" panose="02000503000000020004" pitchFamily="2" charset="0"/>
                <a:ea typeface="Helvetica Neue" panose="02000503000000020004" pitchFamily="2" charset="0"/>
                <a:cs typeface="Helvetica Neue" panose="02000503000000020004" pitchFamily="2" charset="0"/>
              </a:rPr>
              <a:t>The RI DEM created a new category called “Extremely Hazardous Wastes” that includes chemotherapy drugs. </a:t>
            </a:r>
          </a:p>
          <a:p>
            <a:pPr marL="0" indent="0" algn="ctr">
              <a:lnSpc>
                <a:spcPct val="100000"/>
              </a:lnSpc>
              <a:buNone/>
            </a:pPr>
            <a:r>
              <a:rPr lang="en-US" sz="3200" dirty="0">
                <a:latin typeface="Helvetica Neue" panose="02000503000000020004" pitchFamily="2" charset="0"/>
                <a:ea typeface="Helvetica Neue" panose="02000503000000020004" pitchFamily="2" charset="0"/>
                <a:cs typeface="Helvetica Neue" panose="02000503000000020004" pitchFamily="2" charset="0"/>
              </a:rPr>
              <a:t>Today a new term has come onto the horizon.</a:t>
            </a:r>
          </a:p>
          <a:p>
            <a:pPr marL="0" indent="0" algn="ctr">
              <a:lnSpc>
                <a:spcPct val="100000"/>
              </a:lnSpc>
              <a:buNone/>
            </a:pPr>
            <a:r>
              <a:rPr lang="en-US" sz="4000" b="1" dirty="0">
                <a:latin typeface="Helvetica Neue" panose="02000503000000020004" pitchFamily="2" charset="0"/>
                <a:ea typeface="Helvetica Neue" panose="02000503000000020004" pitchFamily="2" charset="0"/>
                <a:cs typeface="Helvetica Neue" panose="02000503000000020004" pitchFamily="2" charset="0"/>
              </a:rPr>
              <a:t>Non-threshold contaminate. </a:t>
            </a:r>
          </a:p>
          <a:p>
            <a:pPr marL="0" indent="0">
              <a:lnSpc>
                <a:spcPct val="100000"/>
              </a:lnSpc>
              <a:buNone/>
            </a:pPr>
            <a:r>
              <a:rPr lang="en-US" sz="3200" dirty="0">
                <a:latin typeface="Helvetica Neue" panose="02000503000000020004" pitchFamily="2" charset="0"/>
                <a:ea typeface="Helvetica Neue" panose="02000503000000020004" pitchFamily="2" charset="0"/>
                <a:cs typeface="Helvetica Neue" panose="02000503000000020004" pitchFamily="2" charset="0"/>
              </a:rPr>
              <a:t>This includes cytotoxic chemotherapy exposure where </a:t>
            </a:r>
            <a:r>
              <a:rPr lang="en-US" sz="3200" b="1" i="1" dirty="0">
                <a:latin typeface="Helvetica Neue" panose="02000503000000020004" pitchFamily="2" charset="0"/>
                <a:ea typeface="Helvetica Neue" panose="02000503000000020004" pitchFamily="2" charset="0"/>
                <a:cs typeface="Helvetica Neue" panose="02000503000000020004" pitchFamily="2" charset="0"/>
              </a:rPr>
              <a:t>ANY amount is harmful; anything above zero is dangerous.</a:t>
            </a:r>
          </a:p>
        </p:txBody>
      </p:sp>
      <p:sp>
        <p:nvSpPr>
          <p:cNvPr id="2" name="TextBox 1">
            <a:extLst>
              <a:ext uri="{FF2B5EF4-FFF2-40B4-BE49-F238E27FC236}">
                <a16:creationId xmlns:a16="http://schemas.microsoft.com/office/drawing/2014/main" xmlns="" id="{27D0862C-7F28-42A4-822C-6B39C748C4FC}"/>
              </a:ext>
            </a:extLst>
          </p:cNvPr>
          <p:cNvSpPr txBox="1"/>
          <p:nvPr/>
        </p:nvSpPr>
        <p:spPr>
          <a:xfrm>
            <a:off x="378363" y="369651"/>
            <a:ext cx="11469926" cy="1754326"/>
          </a:xfrm>
          <a:prstGeom prst="rect">
            <a:avLst/>
          </a:prstGeom>
          <a:noFill/>
        </p:spPr>
        <p:txBody>
          <a:bodyPr wrap="square" rtlCol="0">
            <a:spAutoFit/>
          </a:bodyPr>
          <a:lstStyle/>
          <a:p>
            <a:pPr algn="ctr"/>
            <a:r>
              <a:rPr lang="en-US" sz="5400" dirty="0">
                <a:latin typeface="Helvetica Neue" panose="02000503000000020004" pitchFamily="2" charset="0"/>
                <a:ea typeface="Helvetica Neue" panose="02000503000000020004" pitchFamily="2" charset="0"/>
                <a:cs typeface="Helvetica Neue" panose="02000503000000020004" pitchFamily="2" charset="0"/>
              </a:rPr>
              <a:t>In 2014, RI was leading the world in protecting our citizens.  </a:t>
            </a:r>
          </a:p>
        </p:txBody>
      </p:sp>
    </p:spTree>
    <p:extLst>
      <p:ext uri="{BB962C8B-B14F-4D97-AF65-F5344CB8AC3E}">
        <p14:creationId xmlns:p14="http://schemas.microsoft.com/office/powerpoint/2010/main" val="1797087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6C1536F4-85DA-3A45-9D9A-66175A0AD9EA}"/>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t="28408" r="-1" b="-1"/>
          <a:stretch/>
        </p:blipFill>
        <p:spPr>
          <a:xfrm>
            <a:off x="5797543" y="10"/>
            <a:ext cx="6394152" cy="6857990"/>
          </a:xfrm>
          <a:prstGeom prst="rect">
            <a:avLst/>
          </a:prstGeom>
          <a:effectLst>
            <a:outerShdw blurRad="50800" dist="50800" dir="5400000" algn="ctr" rotWithShape="0">
              <a:srgbClr val="000000">
                <a:alpha val="44000"/>
              </a:srgbClr>
            </a:outerShdw>
          </a:effectLst>
        </p:spPr>
      </p:pic>
      <p:pic>
        <p:nvPicPr>
          <p:cNvPr id="15" name="Picture 14">
            <a:extLst>
              <a:ext uri="{FF2B5EF4-FFF2-40B4-BE49-F238E27FC236}">
                <a16:creationId xmlns:a16="http://schemas.microsoft.com/office/drawing/2014/main" xmlns="" id="{54DDEBDD-D8BD-41A6-8A0D-B00E3768B0F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7" name="Content Placeholder 2">
            <a:extLst>
              <a:ext uri="{FF2B5EF4-FFF2-40B4-BE49-F238E27FC236}">
                <a16:creationId xmlns:a16="http://schemas.microsoft.com/office/drawing/2014/main" xmlns="" id="{6CC88D1A-7019-CB41-B7C3-C1A12A6A6554}"/>
              </a:ext>
            </a:extLst>
          </p:cNvPr>
          <p:cNvSpPr>
            <a:spLocks noGrp="1"/>
          </p:cNvSpPr>
          <p:nvPr>
            <p:ph idx="1"/>
          </p:nvPr>
        </p:nvSpPr>
        <p:spPr>
          <a:xfrm>
            <a:off x="562245" y="0"/>
            <a:ext cx="11067510" cy="6488075"/>
          </a:xfrm>
        </p:spPr>
        <p:txBody>
          <a:bodyPr anchor="ctr">
            <a:normAutofit/>
          </a:bodyPr>
          <a:lstStyle/>
          <a:p>
            <a:pPr marL="0" indent="0">
              <a:buNone/>
            </a:pPr>
            <a:r>
              <a:rPr lang="en-US" sz="3800"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We cannot allow non-threshold contaminates to be incinerated. A high heat waste facility will destroy any living thing. </a:t>
            </a:r>
            <a:r>
              <a:rPr lang="en-US" sz="38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It will not destroy drugs.</a:t>
            </a:r>
          </a:p>
          <a:p>
            <a:pPr marL="0" indent="0">
              <a:buNone/>
            </a:pPr>
            <a:r>
              <a:rPr lang="en-US" sz="3800"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Common chemotherapy drugs</a:t>
            </a:r>
            <a:br>
              <a:rPr lang="en-US" sz="3800"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br>
            <a:r>
              <a:rPr lang="en-US" sz="3800"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contained in cancer patients’ </a:t>
            </a:r>
            <a:br>
              <a:rPr lang="en-US" sz="3800"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br>
            <a:r>
              <a:rPr lang="en-US" sz="3800"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human waste will come</a:t>
            </a:r>
            <a:br>
              <a:rPr lang="en-US" sz="3800"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br>
            <a:r>
              <a:rPr lang="en-US" sz="38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right out of the stack</a:t>
            </a:r>
            <a:br>
              <a:rPr lang="en-US" sz="38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br>
            <a:r>
              <a:rPr lang="en-US" sz="38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of any proposed </a:t>
            </a:r>
            <a:br>
              <a:rPr lang="en-US" sz="38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br>
            <a:r>
              <a:rPr lang="en-US" sz="3800" b="1" dirty="0">
                <a:solidFill>
                  <a:srgbClr val="000000"/>
                </a:solidFill>
                <a:latin typeface="Helvetica Neue" panose="02000503000000020004" pitchFamily="2" charset="0"/>
                <a:ea typeface="Helvetica Neue" panose="02000503000000020004" pitchFamily="2" charset="0"/>
                <a:cs typeface="Helvetica Neue" panose="02000503000000020004" pitchFamily="2" charset="0"/>
              </a:rPr>
              <a:t>incinerator.</a:t>
            </a:r>
            <a:endParaRPr lang="en-US" sz="3800" dirty="0">
              <a:solidFill>
                <a:srgbClr val="000000"/>
              </a:solidFill>
            </a:endParaRPr>
          </a:p>
        </p:txBody>
      </p:sp>
    </p:spTree>
    <p:extLst>
      <p:ext uri="{BB962C8B-B14F-4D97-AF65-F5344CB8AC3E}">
        <p14:creationId xmlns:p14="http://schemas.microsoft.com/office/powerpoint/2010/main" val="2783838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4CAFF068-9CEE-6340-811A-99E710F1CF65}"/>
              </a:ext>
            </a:extLst>
          </p:cNvPr>
          <p:cNvPicPr>
            <a:picLocks noChangeAspect="1"/>
          </p:cNvPicPr>
          <p:nvPr/>
        </p:nvPicPr>
        <p:blipFill>
          <a:blip r:embed="rId3">
            <a:alphaModFix amt="25000"/>
          </a:blip>
          <a:stretch>
            <a:fillRect/>
          </a:stretch>
        </p:blipFill>
        <p:spPr>
          <a:xfrm>
            <a:off x="0" y="-60960"/>
            <a:ext cx="12192000" cy="6918960"/>
          </a:xfrm>
          <a:prstGeom prst="rect">
            <a:avLst/>
          </a:prstGeom>
          <a:effectLst>
            <a:outerShdw blurRad="50800" dist="50800" dir="5400000" algn="ctr" rotWithShape="0">
              <a:srgbClr val="000000">
                <a:alpha val="64000"/>
              </a:srgbClr>
            </a:outerShdw>
          </a:effectLst>
        </p:spPr>
      </p:pic>
      <p:sp>
        <p:nvSpPr>
          <p:cNvPr id="7" name="TextBox 6">
            <a:extLst>
              <a:ext uri="{FF2B5EF4-FFF2-40B4-BE49-F238E27FC236}">
                <a16:creationId xmlns:a16="http://schemas.microsoft.com/office/drawing/2014/main" xmlns="" id="{916DC29A-BD17-E343-BAF1-D464AE006B48}"/>
              </a:ext>
            </a:extLst>
          </p:cNvPr>
          <p:cNvSpPr txBox="1"/>
          <p:nvPr/>
        </p:nvSpPr>
        <p:spPr>
          <a:xfrm>
            <a:off x="716280" y="670560"/>
            <a:ext cx="10759440" cy="4832092"/>
          </a:xfrm>
          <a:prstGeom prst="rect">
            <a:avLst/>
          </a:prstGeom>
          <a:noFill/>
        </p:spPr>
        <p:txBody>
          <a:bodyPr wrap="square" rtlCol="0">
            <a:spAutoFit/>
          </a:bodyPr>
          <a:lstStyle/>
          <a:p>
            <a:r>
              <a:rPr lang="en-US" sz="4400" dirty="0">
                <a:latin typeface="Helvetica Neue" panose="02000503000000020004" pitchFamily="2" charset="0"/>
                <a:ea typeface="Helvetica Neue" panose="02000503000000020004" pitchFamily="2" charset="0"/>
                <a:cs typeface="Helvetica Neue" panose="02000503000000020004" pitchFamily="2" charset="0"/>
              </a:rPr>
              <a:t>What is happening to these non-threshold contaminates right now?</a:t>
            </a:r>
          </a:p>
          <a:p>
            <a:endParaRPr lang="en-US" sz="4400" dirty="0">
              <a:latin typeface="Helvetica Neue" panose="02000503000000020004" pitchFamily="2" charset="0"/>
              <a:ea typeface="Helvetica Neue" panose="02000503000000020004" pitchFamily="2" charset="0"/>
              <a:cs typeface="Helvetica Neue" panose="02000503000000020004" pitchFamily="2" charset="0"/>
            </a:endParaRPr>
          </a:p>
          <a:p>
            <a:r>
              <a:rPr lang="en-US" sz="4400" dirty="0">
                <a:latin typeface="Helvetica Neue" panose="02000503000000020004" pitchFamily="2" charset="0"/>
                <a:ea typeface="Helvetica Neue" panose="02000503000000020004" pitchFamily="2" charset="0"/>
                <a:cs typeface="Helvetica Neue" panose="02000503000000020004" pitchFamily="2" charset="0"/>
              </a:rPr>
              <a:t>Hospitals and outpatients are flushing this cytotoxic human waste directly into toilets where they ultimately </a:t>
            </a:r>
            <a:r>
              <a:rPr lang="en-US" sz="4400" b="1" dirty="0">
                <a:latin typeface="Helvetica Neue" panose="02000503000000020004" pitchFamily="2" charset="0"/>
                <a:ea typeface="Helvetica Neue" panose="02000503000000020004" pitchFamily="2" charset="0"/>
                <a:cs typeface="Helvetica Neue" panose="02000503000000020004" pitchFamily="2" charset="0"/>
              </a:rPr>
              <a:t>end up in our water.</a:t>
            </a:r>
          </a:p>
        </p:txBody>
      </p:sp>
    </p:spTree>
    <p:extLst>
      <p:ext uri="{BB962C8B-B14F-4D97-AF65-F5344CB8AC3E}">
        <p14:creationId xmlns:p14="http://schemas.microsoft.com/office/powerpoint/2010/main" val="3061208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7A7691E5-BD87-5C44-93BC-6CFCC87CDB19}"/>
              </a:ext>
            </a:extLst>
          </p:cNvPr>
          <p:cNvSpPr>
            <a:spLocks noGrp="1"/>
          </p:cNvSpPr>
          <p:nvPr>
            <p:ph idx="1"/>
          </p:nvPr>
        </p:nvSpPr>
        <p:spPr>
          <a:xfrm>
            <a:off x="571500" y="502920"/>
            <a:ext cx="11049000" cy="5852160"/>
          </a:xfrm>
        </p:spPr>
        <p:txBody>
          <a:bodyPr>
            <a:normAutofit/>
          </a:bodyPr>
          <a:lstStyle/>
          <a:p>
            <a:pPr marL="0" indent="0" algn="ctr">
              <a:buNone/>
            </a:pPr>
            <a:r>
              <a:rPr lang="en-US" sz="4000" dirty="0">
                <a:latin typeface="Helvetica Neue" panose="02000503000000020004" pitchFamily="2" charset="0"/>
                <a:ea typeface="Helvetica Neue" panose="02000503000000020004" pitchFamily="2" charset="0"/>
                <a:cs typeface="Helvetica Neue" panose="02000503000000020004" pitchFamily="2" charset="0"/>
              </a:rPr>
              <a:t>House Bill H5923 only solves half of the problem: it prevents the contamination of our air. </a:t>
            </a:r>
          </a:p>
          <a:p>
            <a:pPr marL="0" indent="0" algn="ctr">
              <a:buNone/>
            </a:pPr>
            <a:r>
              <a:rPr lang="en-US" sz="4000" b="1" dirty="0">
                <a:latin typeface="Helvetica Neue" panose="02000503000000020004" pitchFamily="2" charset="0"/>
                <a:ea typeface="Helvetica Neue" panose="02000503000000020004" pitchFamily="2" charset="0"/>
                <a:cs typeface="Helvetica Neue" panose="02000503000000020004" pitchFamily="2" charset="0"/>
              </a:rPr>
              <a:t>The House should protect BOTH our water AND our air from these extremely dangerous non-threshold chemicals.</a:t>
            </a:r>
          </a:p>
          <a:p>
            <a:pPr marL="0" indent="0" algn="ctr">
              <a:buNone/>
            </a:pPr>
            <a:endParaRPr lang="en-US" sz="40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buNone/>
            </a:pPr>
            <a:r>
              <a:rPr lang="en-US" sz="4000" b="1" dirty="0">
                <a:latin typeface="Helvetica Neue" panose="02000503000000020004" pitchFamily="2" charset="0"/>
                <a:ea typeface="Helvetica Neue" panose="02000503000000020004" pitchFamily="2" charset="0"/>
                <a:cs typeface="Helvetica Neue" panose="02000503000000020004" pitchFamily="2" charset="0"/>
              </a:rPr>
              <a:t>Our lives and the lives of future generations depend on it. </a:t>
            </a:r>
            <a:endParaRPr lang="en-US" sz="4000"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25457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7A7691E5-BD87-5C44-93BC-6CFCC87CDB19}"/>
              </a:ext>
            </a:extLst>
          </p:cNvPr>
          <p:cNvSpPr>
            <a:spLocks noGrp="1"/>
          </p:cNvSpPr>
          <p:nvPr>
            <p:ph idx="1"/>
          </p:nvPr>
        </p:nvSpPr>
        <p:spPr>
          <a:xfrm>
            <a:off x="838200" y="614838"/>
            <a:ext cx="10515600" cy="5628323"/>
          </a:xfrm>
        </p:spPr>
        <p:txBody>
          <a:bodyPr>
            <a:normAutofit/>
          </a:bodyPr>
          <a:lstStyle/>
          <a:p>
            <a:pPr marL="0" indent="0" algn="ctr">
              <a:buNone/>
            </a:pPr>
            <a:r>
              <a:rPr lang="en-US" sz="4400" dirty="0">
                <a:latin typeface="Helvetica Neue" panose="02000503000000020004" pitchFamily="2" charset="0"/>
                <a:ea typeface="Helvetica Neue" panose="02000503000000020004" pitchFamily="2" charset="0"/>
                <a:cs typeface="Helvetica Neue" panose="02000503000000020004" pitchFamily="2" charset="0"/>
              </a:rPr>
              <a:t>Pharmaceutical companies should bear the cost of collecting cytotoxic human waste at the source.</a:t>
            </a:r>
          </a:p>
          <a:p>
            <a:pPr marL="0" indent="0">
              <a:buNone/>
            </a:pPr>
            <a:endParaRPr lang="en-US" sz="4400"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buNone/>
            </a:pPr>
            <a:r>
              <a:rPr lang="en-US" sz="4400" b="1" dirty="0">
                <a:latin typeface="Helvetica Neue" panose="02000503000000020004" pitchFamily="2" charset="0"/>
                <a:ea typeface="Helvetica Neue" panose="02000503000000020004" pitchFamily="2" charset="0"/>
                <a:cs typeface="Helvetica Neue" panose="02000503000000020004" pitchFamily="2" charset="0"/>
              </a:rPr>
              <a:t>The cost of preventing cancer and birth defects is minimal compared to the human suffering cause by this terrible disease.</a:t>
            </a:r>
          </a:p>
          <a:p>
            <a:pPr marL="0" indent="0">
              <a:buNone/>
            </a:pPr>
            <a:endParaRPr lang="en-US" sz="4400"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buNone/>
            </a:pPr>
            <a:endParaRPr lang="en-US" sz="4800" dirty="0"/>
          </a:p>
          <a:p>
            <a:pPr marL="0" indent="0">
              <a:buNone/>
            </a:pPr>
            <a:endParaRPr lang="en-US" sz="4800"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763648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8">
            <a:extLst>
              <a:ext uri="{FF2B5EF4-FFF2-40B4-BE49-F238E27FC236}">
                <a16:creationId xmlns:a16="http://schemas.microsoft.com/office/drawing/2014/main" xmlns="" id="{04C21BAE-6866-4C7A-A7EC-C1B2E572D5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The planet earth taken from the outer space">
            <a:extLst>
              <a:ext uri="{FF2B5EF4-FFF2-40B4-BE49-F238E27FC236}">
                <a16:creationId xmlns:a16="http://schemas.microsoft.com/office/drawing/2014/main" xmlns="" id="{8156EA91-ED24-2846-866B-5EEC9FC6FB8E}"/>
              </a:ext>
            </a:extLst>
          </p:cNvPr>
          <p:cNvPicPr>
            <a:picLocks noChangeAspect="1"/>
          </p:cNvPicPr>
          <p:nvPr/>
        </p:nvPicPr>
        <p:blipFill rotWithShape="1">
          <a:blip r:embed="rId3">
            <a:extLst>
              <a:ext uri="{28A0092B-C50C-407E-A947-70E740481C1C}">
                <a14:useLocalDpi xmlns:a14="http://schemas.microsoft.com/office/drawing/2010/main" val="0"/>
              </a:ext>
            </a:extLst>
          </a:blip>
          <a:srcRect t="2455" b="11338"/>
          <a:stretch/>
        </p:blipFill>
        <p:spPr>
          <a:xfrm>
            <a:off x="1" y="1"/>
            <a:ext cx="12192000" cy="6857999"/>
          </a:xfrm>
          <a:prstGeom prst="rect">
            <a:avLst/>
          </a:prstGeom>
        </p:spPr>
      </p:pic>
      <p:sp useBgFill="1">
        <p:nvSpPr>
          <p:cNvPr id="25" name="Freeform: Shape 20">
            <a:extLst>
              <a:ext uri="{FF2B5EF4-FFF2-40B4-BE49-F238E27FC236}">
                <a16:creationId xmlns:a16="http://schemas.microsoft.com/office/drawing/2014/main" xmlns="" id="{7E7D0C94-08B4-48AE-8813-CC4D60294F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23899" y="609600"/>
            <a:ext cx="5372101" cy="5513767"/>
          </a:xfrm>
          <a:custGeom>
            <a:avLst/>
            <a:gdLst>
              <a:gd name="connsiteX0" fmla="*/ 0 w 5372101"/>
              <a:gd name="connsiteY0" fmla="*/ 0 h 5513767"/>
              <a:gd name="connsiteX1" fmla="*/ 5372101 w 5372101"/>
              <a:gd name="connsiteY1" fmla="*/ 0 h 5513767"/>
              <a:gd name="connsiteX2" fmla="*/ 5372101 w 5372101"/>
              <a:gd name="connsiteY2" fmla="*/ 5513767 h 5513767"/>
              <a:gd name="connsiteX3" fmla="*/ 5363126 w 5372101"/>
              <a:gd name="connsiteY3" fmla="*/ 5512835 h 5513767"/>
              <a:gd name="connsiteX4" fmla="*/ 5316714 w 5372101"/>
              <a:gd name="connsiteY4" fmla="*/ 5491247 h 5513767"/>
              <a:gd name="connsiteX5" fmla="*/ 5198331 w 5372101"/>
              <a:gd name="connsiteY5" fmla="*/ 5470092 h 5513767"/>
              <a:gd name="connsiteX6" fmla="*/ 5150428 w 5372101"/>
              <a:gd name="connsiteY6" fmla="*/ 5472506 h 5513767"/>
              <a:gd name="connsiteX7" fmla="*/ 5085506 w 5372101"/>
              <a:gd name="connsiteY7" fmla="*/ 5468851 h 5513767"/>
              <a:gd name="connsiteX8" fmla="*/ 4968663 w 5372101"/>
              <a:gd name="connsiteY8" fmla="*/ 5470487 h 5513767"/>
              <a:gd name="connsiteX9" fmla="*/ 4815623 w 5372101"/>
              <a:gd name="connsiteY9" fmla="*/ 5458622 h 5513767"/>
              <a:gd name="connsiteX10" fmla="*/ 4716679 w 5372101"/>
              <a:gd name="connsiteY10" fmla="*/ 5405365 h 5513767"/>
              <a:gd name="connsiteX11" fmla="*/ 4704891 w 5372101"/>
              <a:gd name="connsiteY11" fmla="*/ 5411529 h 5513767"/>
              <a:gd name="connsiteX12" fmla="*/ 4630496 w 5372101"/>
              <a:gd name="connsiteY12" fmla="*/ 5396532 h 5513767"/>
              <a:gd name="connsiteX13" fmla="*/ 4506964 w 5372101"/>
              <a:gd name="connsiteY13" fmla="*/ 5396685 h 5513767"/>
              <a:gd name="connsiteX14" fmla="*/ 4427135 w 5372101"/>
              <a:gd name="connsiteY14" fmla="*/ 5358585 h 5513767"/>
              <a:gd name="connsiteX15" fmla="*/ 4028338 w 5372101"/>
              <a:gd name="connsiteY15" fmla="*/ 5313494 h 5513767"/>
              <a:gd name="connsiteX16" fmla="*/ 4015367 w 5372101"/>
              <a:gd name="connsiteY16" fmla="*/ 5320766 h 5513767"/>
              <a:gd name="connsiteX17" fmla="*/ 4002837 w 5372101"/>
              <a:gd name="connsiteY17" fmla="*/ 5322294 h 5513767"/>
              <a:gd name="connsiteX18" fmla="*/ 3997650 w 5372101"/>
              <a:gd name="connsiteY18" fmla="*/ 5329513 h 5513767"/>
              <a:gd name="connsiteX19" fmla="*/ 3991991 w 5372101"/>
              <a:gd name="connsiteY19" fmla="*/ 5331908 h 5513767"/>
              <a:gd name="connsiteX20" fmla="*/ 3925210 w 5372101"/>
              <a:gd name="connsiteY20" fmla="*/ 5319395 h 5513767"/>
              <a:gd name="connsiteX21" fmla="*/ 3837014 w 5372101"/>
              <a:gd name="connsiteY21" fmla="*/ 5289023 h 5513767"/>
              <a:gd name="connsiteX22" fmla="*/ 3798765 w 5372101"/>
              <a:gd name="connsiteY22" fmla="*/ 5299431 h 5513767"/>
              <a:gd name="connsiteX23" fmla="*/ 3792144 w 5372101"/>
              <a:gd name="connsiteY23" fmla="*/ 5301616 h 5513767"/>
              <a:gd name="connsiteX24" fmla="*/ 3766249 w 5372101"/>
              <a:gd name="connsiteY24" fmla="*/ 5301869 h 5513767"/>
              <a:gd name="connsiteX25" fmla="*/ 3718651 w 5372101"/>
              <a:gd name="connsiteY25" fmla="*/ 5320541 h 5513767"/>
              <a:gd name="connsiteX26" fmla="*/ 3671207 w 5372101"/>
              <a:gd name="connsiteY26" fmla="*/ 5318046 h 5513767"/>
              <a:gd name="connsiteX27" fmla="*/ 3446863 w 5372101"/>
              <a:gd name="connsiteY27" fmla="*/ 5294348 h 5513767"/>
              <a:gd name="connsiteX28" fmla="*/ 3312000 w 5372101"/>
              <a:gd name="connsiteY28" fmla="*/ 5286923 h 5513767"/>
              <a:gd name="connsiteX29" fmla="*/ 3259756 w 5372101"/>
              <a:gd name="connsiteY29" fmla="*/ 5294712 h 5513767"/>
              <a:gd name="connsiteX30" fmla="*/ 3187481 w 5372101"/>
              <a:gd name="connsiteY30" fmla="*/ 5298457 h 5513767"/>
              <a:gd name="connsiteX31" fmla="*/ 3124115 w 5372101"/>
              <a:gd name="connsiteY31" fmla="*/ 5294626 h 5513767"/>
              <a:gd name="connsiteX32" fmla="*/ 3099907 w 5372101"/>
              <a:gd name="connsiteY32" fmla="*/ 5302443 h 5513767"/>
              <a:gd name="connsiteX33" fmla="*/ 3017494 w 5372101"/>
              <a:gd name="connsiteY33" fmla="*/ 5301439 h 5513767"/>
              <a:gd name="connsiteX34" fmla="*/ 3010848 w 5372101"/>
              <a:gd name="connsiteY34" fmla="*/ 5307225 h 5513767"/>
              <a:gd name="connsiteX35" fmla="*/ 2994286 w 5372101"/>
              <a:gd name="connsiteY35" fmla="*/ 5309060 h 5513767"/>
              <a:gd name="connsiteX36" fmla="*/ 2988160 w 5372101"/>
              <a:gd name="connsiteY36" fmla="*/ 5310041 h 5513767"/>
              <a:gd name="connsiteX37" fmla="*/ 2984260 w 5372101"/>
              <a:gd name="connsiteY37" fmla="*/ 5307528 h 5513767"/>
              <a:gd name="connsiteX38" fmla="*/ 2979127 w 5372101"/>
              <a:gd name="connsiteY38" fmla="*/ 5308389 h 5513767"/>
              <a:gd name="connsiteX39" fmla="*/ 2978660 w 5372101"/>
              <a:gd name="connsiteY39" fmla="*/ 5311563 h 5513767"/>
              <a:gd name="connsiteX40" fmla="*/ 2946326 w 5372101"/>
              <a:gd name="connsiteY40" fmla="*/ 5316745 h 5513767"/>
              <a:gd name="connsiteX41" fmla="*/ 2713134 w 5372101"/>
              <a:gd name="connsiteY41" fmla="*/ 5331381 h 5513767"/>
              <a:gd name="connsiteX42" fmla="*/ 2352072 w 5372101"/>
              <a:gd name="connsiteY42" fmla="*/ 5342761 h 5513767"/>
              <a:gd name="connsiteX43" fmla="*/ 2260922 w 5372101"/>
              <a:gd name="connsiteY43" fmla="*/ 5328122 h 5513767"/>
              <a:gd name="connsiteX44" fmla="*/ 2178497 w 5372101"/>
              <a:gd name="connsiteY44" fmla="*/ 5351065 h 5513767"/>
              <a:gd name="connsiteX45" fmla="*/ 2034408 w 5372101"/>
              <a:gd name="connsiteY45" fmla="*/ 5307958 h 5513767"/>
              <a:gd name="connsiteX46" fmla="*/ 1831505 w 5372101"/>
              <a:gd name="connsiteY46" fmla="*/ 5312691 h 5513767"/>
              <a:gd name="connsiteX47" fmla="*/ 1710387 w 5372101"/>
              <a:gd name="connsiteY47" fmla="*/ 5308705 h 5513767"/>
              <a:gd name="connsiteX48" fmla="*/ 1664816 w 5372101"/>
              <a:gd name="connsiteY48" fmla="*/ 5296479 h 5513767"/>
              <a:gd name="connsiteX49" fmla="*/ 1600883 w 5372101"/>
              <a:gd name="connsiteY49" fmla="*/ 5286607 h 5513767"/>
              <a:gd name="connsiteX50" fmla="*/ 1488397 w 5372101"/>
              <a:gd name="connsiteY50" fmla="*/ 5260898 h 5513767"/>
              <a:gd name="connsiteX51" fmla="*/ 1336670 w 5372101"/>
              <a:gd name="connsiteY51" fmla="*/ 5240770 h 5513767"/>
              <a:gd name="connsiteX52" fmla="*/ 1224297 w 5372101"/>
              <a:gd name="connsiteY52" fmla="*/ 5271845 h 5513767"/>
              <a:gd name="connsiteX53" fmla="*/ 1214830 w 5372101"/>
              <a:gd name="connsiteY53" fmla="*/ 5263450 h 5513767"/>
              <a:gd name="connsiteX54" fmla="*/ 1138181 w 5372101"/>
              <a:gd name="connsiteY54" fmla="*/ 5262590 h 5513767"/>
              <a:gd name="connsiteX55" fmla="*/ 943575 w 5372101"/>
              <a:gd name="connsiteY55" fmla="*/ 5290808 h 5513767"/>
              <a:gd name="connsiteX56" fmla="*/ 529813 w 5372101"/>
              <a:gd name="connsiteY56" fmla="*/ 5218555 h 5513767"/>
              <a:gd name="connsiteX57" fmla="*/ 519546 w 5372101"/>
              <a:gd name="connsiteY57" fmla="*/ 5208845 h 5513767"/>
              <a:gd name="connsiteX58" fmla="*/ 507906 w 5372101"/>
              <a:gd name="connsiteY58" fmla="*/ 5204779 h 5513767"/>
              <a:gd name="connsiteX59" fmla="*/ 505153 w 5372101"/>
              <a:gd name="connsiteY59" fmla="*/ 5196726 h 5513767"/>
              <a:gd name="connsiteX60" fmla="*/ 500429 w 5372101"/>
              <a:gd name="connsiteY60" fmla="*/ 5193241 h 5513767"/>
              <a:gd name="connsiteX61" fmla="*/ 431923 w 5372101"/>
              <a:gd name="connsiteY61" fmla="*/ 5191553 h 5513767"/>
              <a:gd name="connsiteX62" fmla="*/ 337115 w 5372101"/>
              <a:gd name="connsiteY62" fmla="*/ 5202714 h 5513767"/>
              <a:gd name="connsiteX63" fmla="*/ 303383 w 5372101"/>
              <a:gd name="connsiteY63" fmla="*/ 5184750 h 5513767"/>
              <a:gd name="connsiteX64" fmla="*/ 297664 w 5372101"/>
              <a:gd name="connsiteY64" fmla="*/ 5181269 h 5513767"/>
              <a:gd name="connsiteX65" fmla="*/ 272701 w 5372101"/>
              <a:gd name="connsiteY65" fmla="*/ 5175678 h 5513767"/>
              <a:gd name="connsiteX66" fmla="*/ 268242 w 5372101"/>
              <a:gd name="connsiteY66" fmla="*/ 5163678 h 5513767"/>
              <a:gd name="connsiteX67" fmla="*/ 232517 w 5372101"/>
              <a:gd name="connsiteY67" fmla="*/ 5147792 h 5513767"/>
              <a:gd name="connsiteX68" fmla="*/ 185851 w 5372101"/>
              <a:gd name="connsiteY68" fmla="*/ 5140408 h 5513767"/>
              <a:gd name="connsiteX69" fmla="*/ 20337 w 5372101"/>
              <a:gd name="connsiteY69" fmla="*/ 5113040 h 5513767"/>
              <a:gd name="connsiteX70" fmla="*/ 0 w 5372101"/>
              <a:gd name="connsiteY70" fmla="*/ 5112243 h 5513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5372101" h="5513767">
                <a:moveTo>
                  <a:pt x="0" y="0"/>
                </a:moveTo>
                <a:lnTo>
                  <a:pt x="5372101" y="0"/>
                </a:lnTo>
                <a:lnTo>
                  <a:pt x="5372101" y="5513767"/>
                </a:lnTo>
                <a:lnTo>
                  <a:pt x="5363126" y="5512835"/>
                </a:lnTo>
                <a:cubicBezTo>
                  <a:pt x="5345779" y="5509071"/>
                  <a:pt x="5329767" y="5502649"/>
                  <a:pt x="5316714" y="5491247"/>
                </a:cubicBezTo>
                <a:cubicBezTo>
                  <a:pt x="5295689" y="5478131"/>
                  <a:pt x="5219502" y="5459909"/>
                  <a:pt x="5198331" y="5470092"/>
                </a:cubicBezTo>
                <a:cubicBezTo>
                  <a:pt x="5181052" y="5469102"/>
                  <a:pt x="5165047" y="5459569"/>
                  <a:pt x="5150428" y="5472506"/>
                </a:cubicBezTo>
                <a:cubicBezTo>
                  <a:pt x="5129562" y="5487248"/>
                  <a:pt x="5088050" y="5445894"/>
                  <a:pt x="5085506" y="5468851"/>
                </a:cubicBezTo>
                <a:cubicBezTo>
                  <a:pt x="5055692" y="5440170"/>
                  <a:pt x="5006122" y="5469577"/>
                  <a:pt x="4968663" y="5470487"/>
                </a:cubicBezTo>
                <a:cubicBezTo>
                  <a:pt x="4947085" y="5444049"/>
                  <a:pt x="4889767" y="5472037"/>
                  <a:pt x="4815623" y="5458622"/>
                </a:cubicBezTo>
                <a:cubicBezTo>
                  <a:pt x="4792418" y="5428488"/>
                  <a:pt x="4765548" y="5449887"/>
                  <a:pt x="4716679" y="5405365"/>
                </a:cubicBezTo>
                <a:cubicBezTo>
                  <a:pt x="4713235" y="5407807"/>
                  <a:pt x="4709266" y="5409883"/>
                  <a:pt x="4704891" y="5411529"/>
                </a:cubicBezTo>
                <a:cubicBezTo>
                  <a:pt x="4679473" y="5421092"/>
                  <a:pt x="4646164" y="5414379"/>
                  <a:pt x="4630496" y="5396532"/>
                </a:cubicBezTo>
                <a:cubicBezTo>
                  <a:pt x="4590205" y="5365061"/>
                  <a:pt x="4548419" y="5412094"/>
                  <a:pt x="4506964" y="5396685"/>
                </a:cubicBezTo>
                <a:lnTo>
                  <a:pt x="4427135" y="5358585"/>
                </a:lnTo>
                <a:cubicBezTo>
                  <a:pt x="4319267" y="5308575"/>
                  <a:pt x="4152341" y="5340956"/>
                  <a:pt x="4028338" y="5313494"/>
                </a:cubicBezTo>
                <a:lnTo>
                  <a:pt x="4015367" y="5320766"/>
                </a:lnTo>
                <a:lnTo>
                  <a:pt x="4002837" y="5322294"/>
                </a:lnTo>
                <a:lnTo>
                  <a:pt x="3997650" y="5329513"/>
                </a:lnTo>
                <a:lnTo>
                  <a:pt x="3991991" y="5331908"/>
                </a:lnTo>
                <a:cubicBezTo>
                  <a:pt x="3969659" y="5338581"/>
                  <a:pt x="3978880" y="5316131"/>
                  <a:pt x="3925210" y="5319395"/>
                </a:cubicBezTo>
                <a:cubicBezTo>
                  <a:pt x="3947765" y="5277139"/>
                  <a:pt x="3837331" y="5338342"/>
                  <a:pt x="3837014" y="5289023"/>
                </a:cubicBezTo>
                <a:cubicBezTo>
                  <a:pt x="3824001" y="5291376"/>
                  <a:pt x="3811407" y="5295212"/>
                  <a:pt x="3798765" y="5299431"/>
                </a:cubicBezTo>
                <a:lnTo>
                  <a:pt x="3792144" y="5301616"/>
                </a:lnTo>
                <a:lnTo>
                  <a:pt x="3766249" y="5301869"/>
                </a:lnTo>
                <a:lnTo>
                  <a:pt x="3718651" y="5320541"/>
                </a:lnTo>
                <a:cubicBezTo>
                  <a:pt x="3703968" y="5321892"/>
                  <a:pt x="3688308" y="5321427"/>
                  <a:pt x="3671207" y="5318046"/>
                </a:cubicBezTo>
                <a:cubicBezTo>
                  <a:pt x="3616458" y="5288532"/>
                  <a:pt x="3514048" y="5333307"/>
                  <a:pt x="3446863" y="5294348"/>
                </a:cubicBezTo>
                <a:cubicBezTo>
                  <a:pt x="3420930" y="5283822"/>
                  <a:pt x="3333157" y="5274511"/>
                  <a:pt x="3312000" y="5286923"/>
                </a:cubicBezTo>
                <a:cubicBezTo>
                  <a:pt x="3292759" y="5287903"/>
                  <a:pt x="3273112" y="5280334"/>
                  <a:pt x="3259756" y="5294712"/>
                </a:cubicBezTo>
                <a:cubicBezTo>
                  <a:pt x="3239905" y="5311572"/>
                  <a:pt x="3185410" y="5275588"/>
                  <a:pt x="3187481" y="5298457"/>
                </a:cubicBezTo>
                <a:cubicBezTo>
                  <a:pt x="3168018" y="5286036"/>
                  <a:pt x="3146200" y="5288458"/>
                  <a:pt x="3124115" y="5294626"/>
                </a:cubicBezTo>
                <a:lnTo>
                  <a:pt x="3099907" y="5302443"/>
                </a:lnTo>
                <a:lnTo>
                  <a:pt x="3017494" y="5301439"/>
                </a:lnTo>
                <a:lnTo>
                  <a:pt x="3010848" y="5307225"/>
                </a:lnTo>
                <a:lnTo>
                  <a:pt x="2994286" y="5309060"/>
                </a:lnTo>
                <a:lnTo>
                  <a:pt x="2988160" y="5310041"/>
                </a:lnTo>
                <a:lnTo>
                  <a:pt x="2984260" y="5307528"/>
                </a:lnTo>
                <a:cubicBezTo>
                  <a:pt x="2981957" y="5306419"/>
                  <a:pt x="2980273" y="5306402"/>
                  <a:pt x="2979127" y="5308389"/>
                </a:cubicBezTo>
                <a:cubicBezTo>
                  <a:pt x="2978971" y="5309447"/>
                  <a:pt x="2978816" y="5310505"/>
                  <a:pt x="2978660" y="5311563"/>
                </a:cubicBezTo>
                <a:lnTo>
                  <a:pt x="2946326" y="5316745"/>
                </a:lnTo>
                <a:lnTo>
                  <a:pt x="2713134" y="5331381"/>
                </a:lnTo>
                <a:cubicBezTo>
                  <a:pt x="2610698" y="5372328"/>
                  <a:pt x="2466037" y="5325762"/>
                  <a:pt x="2352072" y="5342761"/>
                </a:cubicBezTo>
                <a:cubicBezTo>
                  <a:pt x="2293501" y="5293708"/>
                  <a:pt x="2324138" y="5338538"/>
                  <a:pt x="2260922" y="5328122"/>
                </a:cubicBezTo>
                <a:cubicBezTo>
                  <a:pt x="2275681" y="5372347"/>
                  <a:pt x="2185007" y="5301703"/>
                  <a:pt x="2178497" y="5351065"/>
                </a:cubicBezTo>
                <a:cubicBezTo>
                  <a:pt x="2133294" y="5337229"/>
                  <a:pt x="2097074" y="5300208"/>
                  <a:pt x="2034408" y="5307958"/>
                </a:cubicBezTo>
                <a:cubicBezTo>
                  <a:pt x="1981894" y="5332879"/>
                  <a:pt x="1896288" y="5279365"/>
                  <a:pt x="1831505" y="5312691"/>
                </a:cubicBezTo>
                <a:cubicBezTo>
                  <a:pt x="1807063" y="5321035"/>
                  <a:pt x="1727674" y="5322925"/>
                  <a:pt x="1710387" y="5308705"/>
                </a:cubicBezTo>
                <a:cubicBezTo>
                  <a:pt x="1693367" y="5306094"/>
                  <a:pt x="1674901" y="5312009"/>
                  <a:pt x="1664816" y="5296479"/>
                </a:cubicBezTo>
                <a:cubicBezTo>
                  <a:pt x="1649255" y="5277912"/>
                  <a:pt x="1596152" y="5309335"/>
                  <a:pt x="1600883" y="5286607"/>
                </a:cubicBezTo>
                <a:cubicBezTo>
                  <a:pt x="1563066" y="5308189"/>
                  <a:pt x="1524339" y="5269513"/>
                  <a:pt x="1488397" y="5260898"/>
                </a:cubicBezTo>
                <a:cubicBezTo>
                  <a:pt x="1459246" y="5282011"/>
                  <a:pt x="1412580" y="5243108"/>
                  <a:pt x="1336670" y="5240770"/>
                </a:cubicBezTo>
                <a:cubicBezTo>
                  <a:pt x="1304792" y="5265122"/>
                  <a:pt x="1285508" y="5238878"/>
                  <a:pt x="1224297" y="5271845"/>
                </a:cubicBezTo>
                <a:cubicBezTo>
                  <a:pt x="1221731" y="5268771"/>
                  <a:pt x="1218543" y="5265944"/>
                  <a:pt x="1214830" y="5263450"/>
                </a:cubicBezTo>
                <a:cubicBezTo>
                  <a:pt x="1193241" y="5248952"/>
                  <a:pt x="1158925" y="5248567"/>
                  <a:pt x="1138181" y="5262590"/>
                </a:cubicBezTo>
                <a:lnTo>
                  <a:pt x="943575" y="5290808"/>
                </a:lnTo>
                <a:cubicBezTo>
                  <a:pt x="823587" y="5316899"/>
                  <a:pt x="658340" y="5217603"/>
                  <a:pt x="529813" y="5218555"/>
                </a:cubicBezTo>
                <a:lnTo>
                  <a:pt x="519546" y="5208845"/>
                </a:lnTo>
                <a:lnTo>
                  <a:pt x="507906" y="5204779"/>
                </a:lnTo>
                <a:lnTo>
                  <a:pt x="505153" y="5196726"/>
                </a:lnTo>
                <a:lnTo>
                  <a:pt x="500429" y="5193241"/>
                </a:lnTo>
                <a:cubicBezTo>
                  <a:pt x="480923" y="5182176"/>
                  <a:pt x="482807" y="5205793"/>
                  <a:pt x="431923" y="5191553"/>
                </a:cubicBezTo>
                <a:cubicBezTo>
                  <a:pt x="440499" y="5237077"/>
                  <a:pt x="352872" y="5155083"/>
                  <a:pt x="337115" y="5202714"/>
                </a:cubicBezTo>
                <a:cubicBezTo>
                  <a:pt x="325265" y="5197752"/>
                  <a:pt x="314288" y="5191441"/>
                  <a:pt x="303383" y="5184750"/>
                </a:cubicBezTo>
                <a:lnTo>
                  <a:pt x="297664" y="5181269"/>
                </a:lnTo>
                <a:lnTo>
                  <a:pt x="272701" y="5175678"/>
                </a:lnTo>
                <a:lnTo>
                  <a:pt x="268242" y="5163678"/>
                </a:lnTo>
                <a:lnTo>
                  <a:pt x="232517" y="5147792"/>
                </a:lnTo>
                <a:cubicBezTo>
                  <a:pt x="218741" y="5143453"/>
                  <a:pt x="203450" y="5140668"/>
                  <a:pt x="185851" y="5140408"/>
                </a:cubicBezTo>
                <a:cubicBezTo>
                  <a:pt x="139207" y="5153337"/>
                  <a:pt x="79723" y="5120316"/>
                  <a:pt x="20337" y="5113040"/>
                </a:cubicBezTo>
                <a:lnTo>
                  <a:pt x="0" y="5112243"/>
                </a:lnTo>
                <a:close/>
              </a:path>
            </a:pathLst>
          </a:custGeom>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6">
            <a:extLst>
              <a:ext uri="{FF2B5EF4-FFF2-40B4-BE49-F238E27FC236}">
                <a16:creationId xmlns:a16="http://schemas.microsoft.com/office/drawing/2014/main" xmlns="" id="{F0C518C2-0AA4-470C-87B9-9CBF428FBA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564666" y="399531"/>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6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xmlns="" id="{7A7691E5-BD87-5C44-93BC-6CFCC87CDB19}"/>
              </a:ext>
            </a:extLst>
          </p:cNvPr>
          <p:cNvSpPr>
            <a:spLocks noGrp="1"/>
          </p:cNvSpPr>
          <p:nvPr>
            <p:ph idx="1"/>
          </p:nvPr>
        </p:nvSpPr>
        <p:spPr>
          <a:xfrm>
            <a:off x="723898" y="399531"/>
            <a:ext cx="6096000" cy="6857999"/>
          </a:xfrm>
        </p:spPr>
        <p:txBody>
          <a:bodyPr anchor="ctr">
            <a:normAutofit/>
          </a:bodyPr>
          <a:lstStyle/>
          <a:p>
            <a:pPr marL="0" indent="0">
              <a:buNone/>
            </a:pPr>
            <a:r>
              <a:rPr lang="en-US" sz="4000" dirty="0">
                <a:latin typeface="Helvetica Neue" panose="02000503000000020004" pitchFamily="2" charset="0"/>
                <a:ea typeface="Helvetica Neue" panose="02000503000000020004" pitchFamily="2" charset="0"/>
                <a:cs typeface="Helvetica Neue" panose="02000503000000020004" pitchFamily="2" charset="0"/>
              </a:rPr>
              <a:t>This is a global crisis.</a:t>
            </a:r>
          </a:p>
          <a:p>
            <a:pPr marL="0" indent="0">
              <a:buNone/>
            </a:pPr>
            <a:endParaRPr lang="en-US" sz="4000"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4000" dirty="0">
                <a:latin typeface="Helvetica Neue" panose="02000503000000020004" pitchFamily="2" charset="0"/>
                <a:ea typeface="Helvetica Neue" panose="02000503000000020004" pitchFamily="2" charset="0"/>
                <a:cs typeface="Helvetica Neue" panose="02000503000000020004" pitchFamily="2" charset="0"/>
              </a:rPr>
              <a:t>Rhode Island must</a:t>
            </a:r>
            <a:br>
              <a:rPr lang="en-US" sz="4000" dirty="0">
                <a:latin typeface="Helvetica Neue" panose="02000503000000020004" pitchFamily="2" charset="0"/>
                <a:ea typeface="Helvetica Neue" panose="02000503000000020004" pitchFamily="2" charset="0"/>
                <a:cs typeface="Helvetica Neue" panose="02000503000000020004" pitchFamily="2" charset="0"/>
              </a:rPr>
            </a:br>
            <a:r>
              <a:rPr lang="en-US" sz="4000" dirty="0">
                <a:latin typeface="Helvetica Neue" panose="02000503000000020004" pitchFamily="2" charset="0"/>
                <a:ea typeface="Helvetica Neue" panose="02000503000000020004" pitchFamily="2" charset="0"/>
                <a:cs typeface="Helvetica Neue" panose="02000503000000020004" pitchFamily="2" charset="0"/>
              </a:rPr>
              <a:t>lead the world again.</a:t>
            </a:r>
          </a:p>
          <a:p>
            <a:pPr marL="0" indent="0">
              <a:buNone/>
            </a:pPr>
            <a:endParaRPr lang="en-US" sz="4000"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sz="4000" dirty="0">
                <a:latin typeface="Helvetica Neue" panose="02000503000000020004" pitchFamily="2" charset="0"/>
                <a:ea typeface="Helvetica Neue" panose="02000503000000020004" pitchFamily="2" charset="0"/>
                <a:cs typeface="Helvetica Neue" panose="02000503000000020004" pitchFamily="2" charset="0"/>
              </a:rPr>
              <a:t>The time to act is </a:t>
            </a:r>
            <a:r>
              <a:rPr lang="en-US" sz="4000" b="1" dirty="0">
                <a:latin typeface="Helvetica Neue" panose="02000503000000020004" pitchFamily="2" charset="0"/>
                <a:ea typeface="Helvetica Neue" panose="02000503000000020004" pitchFamily="2" charset="0"/>
                <a:cs typeface="Helvetica Neue" panose="02000503000000020004" pitchFamily="2" charset="0"/>
              </a:rPr>
              <a:t>now.</a:t>
            </a:r>
          </a:p>
          <a:p>
            <a:pPr marL="0" indent="0">
              <a:buNone/>
            </a:pPr>
            <a:endParaRPr lang="en-US" sz="4000" dirty="0">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US" sz="4000"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222394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9B9E36-3FF4-4D41-9399-3F0526DB6A93}"/>
              </a:ext>
            </a:extLst>
          </p:cNvPr>
          <p:cNvSpPr>
            <a:spLocks noGrp="1"/>
          </p:cNvSpPr>
          <p:nvPr>
            <p:ph idx="1"/>
          </p:nvPr>
        </p:nvSpPr>
        <p:spPr>
          <a:xfrm>
            <a:off x="418408" y="739302"/>
            <a:ext cx="11355184" cy="5680953"/>
          </a:xfrm>
        </p:spPr>
        <p:txBody>
          <a:bodyPr>
            <a:normAutofit/>
          </a:bodyPr>
          <a:lstStyle/>
          <a:p>
            <a:pPr marL="0" indent="0">
              <a:lnSpc>
                <a:spcPct val="110000"/>
              </a:lnSpc>
              <a:buNone/>
            </a:pPr>
            <a:endParaRPr lang="en-US" sz="5400"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lnSpc>
                <a:spcPct val="110000"/>
              </a:lnSpc>
              <a:buNone/>
            </a:pPr>
            <a:r>
              <a:rPr lang="en-US" sz="5600" dirty="0">
                <a:latin typeface="Helvetica Neue" panose="02000503000000020004" pitchFamily="2" charset="0"/>
                <a:ea typeface="Helvetica Neue" panose="02000503000000020004" pitchFamily="2" charset="0"/>
                <a:cs typeface="Helvetica Neue" panose="02000503000000020004" pitchFamily="2" charset="0"/>
              </a:rPr>
              <a:t>Jim Mullowney, CEO</a:t>
            </a:r>
            <a:br>
              <a:rPr lang="en-US" sz="5600" dirty="0">
                <a:latin typeface="Helvetica Neue" panose="02000503000000020004" pitchFamily="2" charset="0"/>
                <a:ea typeface="Helvetica Neue" panose="02000503000000020004" pitchFamily="2" charset="0"/>
                <a:cs typeface="Helvetica Neue" panose="02000503000000020004" pitchFamily="2" charset="0"/>
              </a:rPr>
            </a:br>
            <a:r>
              <a:rPr lang="en-US" sz="5600" dirty="0">
                <a:latin typeface="Helvetica Neue" panose="02000503000000020004" pitchFamily="2" charset="0"/>
                <a:ea typeface="Helvetica Neue" panose="02000503000000020004" pitchFamily="2" charset="0"/>
                <a:cs typeface="Helvetica Neue" panose="02000503000000020004" pitchFamily="2" charset="0"/>
              </a:rPr>
              <a:t>Pharma-Cycle, LLC</a:t>
            </a:r>
            <a:br>
              <a:rPr lang="en-US" sz="5600" dirty="0">
                <a:latin typeface="Helvetica Neue" panose="02000503000000020004" pitchFamily="2" charset="0"/>
                <a:ea typeface="Helvetica Neue" panose="02000503000000020004" pitchFamily="2" charset="0"/>
                <a:cs typeface="Helvetica Neue" panose="02000503000000020004" pitchFamily="2" charset="0"/>
              </a:rPr>
            </a:br>
            <a:endParaRPr lang="en-US" sz="5600"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lnSpc>
                <a:spcPct val="110000"/>
              </a:lnSpc>
              <a:buNone/>
            </a:pPr>
            <a:r>
              <a:rPr lang="en-US" sz="2600" dirty="0">
                <a:latin typeface="Helvetica Neue" panose="02000503000000020004" pitchFamily="2" charset="0"/>
                <a:ea typeface="Helvetica Neue" panose="02000503000000020004" pitchFamily="2" charset="0"/>
                <a:cs typeface="Helvetica Neue" panose="02000503000000020004" pitchFamily="2" charset="0"/>
                <a:hlinkClick r:id="rId3"/>
              </a:rPr>
              <a:t>www.pharma-cycle.com</a:t>
            </a:r>
            <a:endParaRPr lang="en-US" sz="2600"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lnSpc>
                <a:spcPct val="110000"/>
              </a:lnSpc>
              <a:buNone/>
            </a:pPr>
            <a:r>
              <a:rPr lang="en-US" sz="2600" dirty="0">
                <a:latin typeface="Helvetica Neue" panose="02000503000000020004" pitchFamily="2" charset="0"/>
                <a:ea typeface="Helvetica Neue" panose="02000503000000020004" pitchFamily="2" charset="0"/>
                <a:cs typeface="Helvetica Neue" panose="02000503000000020004" pitchFamily="2" charset="0"/>
              </a:rPr>
              <a:t> jmullowney@pharma-cycle.com</a:t>
            </a:r>
          </a:p>
          <a:p>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315967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B8F79240040C498653C78C5AB3CCA9" ma:contentTypeVersion="2" ma:contentTypeDescription="Create a new document." ma:contentTypeScope="" ma:versionID="1a6bdcfb9e090b3cfb7731281a8e0906">
  <xsd:schema xmlns:xsd="http://www.w3.org/2001/XMLSchema" xmlns:xs="http://www.w3.org/2001/XMLSchema" xmlns:p="http://schemas.microsoft.com/office/2006/metadata/properties" xmlns:ns2="d7bd512d-ad48-4077-bfe0-8af52900744e" targetNamespace="http://schemas.microsoft.com/office/2006/metadata/properties" ma:root="true" ma:fieldsID="73a0ad48d9db1ad50bbfc501005bee68" ns2:_="">
    <xsd:import namespace="d7bd512d-ad48-4077-bfe0-8af52900744e"/>
    <xsd:element name="properties">
      <xsd:complexType>
        <xsd:sequence>
          <xsd:element name="documentManagement">
            <xsd:complexType>
              <xsd:all>
                <xsd:element ref="ns2:hearing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d512d-ad48-4077-bfe0-8af52900744e" elementFormDefault="qualified">
    <xsd:import namespace="http://schemas.microsoft.com/office/2006/documentManagement/types"/>
    <xsd:import namespace="http://schemas.microsoft.com/office/infopath/2007/PartnerControls"/>
    <xsd:element name="hearingDate" ma:index="8" nillable="true" ma:displayName="Hearing Date" ma:default="[today]" ma:format="DateOnly" ma:internalName="hearing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earingDate xmlns="d7bd512d-ad48-4077-bfe0-8af52900744e">2022-01-23T03:00:33+00:00</hearingDate>
  </documentManagement>
</p:properties>
</file>

<file path=customXml/itemProps1.xml><?xml version="1.0" encoding="utf-8"?>
<ds:datastoreItem xmlns:ds="http://schemas.openxmlformats.org/officeDocument/2006/customXml" ds:itemID="{16738678-ABF6-49A6-B441-243BEB4B6E4C}"/>
</file>

<file path=customXml/itemProps2.xml><?xml version="1.0" encoding="utf-8"?>
<ds:datastoreItem xmlns:ds="http://schemas.openxmlformats.org/officeDocument/2006/customXml" ds:itemID="{1F0E6D5A-4785-43F9-86E9-B1607652ABC8}"/>
</file>

<file path=customXml/itemProps3.xml><?xml version="1.0" encoding="utf-8"?>
<ds:datastoreItem xmlns:ds="http://schemas.openxmlformats.org/officeDocument/2006/customXml" ds:itemID="{32201923-179A-4A4E-B76F-9F3D49EED69D}"/>
</file>

<file path=docProps/app.xml><?xml version="1.0" encoding="utf-8"?>
<Properties xmlns="http://schemas.openxmlformats.org/officeDocument/2006/extended-properties" xmlns:vt="http://schemas.openxmlformats.org/officeDocument/2006/docPropsVTypes">
  <TotalTime>3043</TotalTime>
  <Words>394</Words>
  <Application>Microsoft Office PowerPoint</Application>
  <PresentationFormat>Widescreen</PresentationFormat>
  <Paragraphs>44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Drugs are chemicals too</dc:title>
  <dc:creator>Jim Mullowney</dc:creator>
  <cp:lastModifiedBy>Lou Mansolillo</cp:lastModifiedBy>
  <cp:revision>81</cp:revision>
  <cp:lastPrinted>2021-03-15T18:18:01Z</cp:lastPrinted>
  <dcterms:created xsi:type="dcterms:W3CDTF">2021-03-03T18:12:31Z</dcterms:created>
  <dcterms:modified xsi:type="dcterms:W3CDTF">2021-04-08T16:15:36Z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0x01010057B8F79240040C498653C78C5AB3CCA9</vt:lpwstr>
  </property>
</Properties>
</file>